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xls" ContentType="application/vnd.ms-excel"/>
  <Override PartName="/ppt/notesSlides/notesSlide18.xml" ContentType="application/vnd.openxmlformats-officedocument.presentationml.notesSlide+xml"/>
  <Override PartName="/ppt/notesSlides/notesSlide36.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Layouts/slideLayout34.xml" ContentType="application/vnd.openxmlformats-officedocument.presentationml.slideLayout+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slideLayouts/slideLayout42.xml" ContentType="application/vnd.openxmlformats-officedocument.presentationml.slideLayout+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 id="2147483681" r:id="rId3"/>
  </p:sldMasterIdLst>
  <p:notesMasterIdLst>
    <p:notesMasterId r:id="rId123"/>
  </p:notesMasterIdLst>
  <p:handoutMasterIdLst>
    <p:handoutMasterId r:id="rId124"/>
  </p:handoutMasterIdLst>
  <p:sldIdLst>
    <p:sldId id="814" r:id="rId4"/>
    <p:sldId id="796" r:id="rId5"/>
    <p:sldId id="797" r:id="rId6"/>
    <p:sldId id="799" r:id="rId7"/>
    <p:sldId id="800" r:id="rId8"/>
    <p:sldId id="802" r:id="rId9"/>
    <p:sldId id="803" r:id="rId10"/>
    <p:sldId id="804" r:id="rId11"/>
    <p:sldId id="805" r:id="rId12"/>
    <p:sldId id="806" r:id="rId13"/>
    <p:sldId id="807" r:id="rId14"/>
    <p:sldId id="808" r:id="rId15"/>
    <p:sldId id="809" r:id="rId16"/>
    <p:sldId id="810" r:id="rId17"/>
    <p:sldId id="811" r:id="rId18"/>
    <p:sldId id="812" r:id="rId19"/>
    <p:sldId id="813" r:id="rId20"/>
    <p:sldId id="752" r:id="rId21"/>
    <p:sldId id="616" r:id="rId22"/>
    <p:sldId id="753" r:id="rId23"/>
    <p:sldId id="755" r:id="rId24"/>
    <p:sldId id="778" r:id="rId25"/>
    <p:sldId id="756" r:id="rId26"/>
    <p:sldId id="779" r:id="rId27"/>
    <p:sldId id="757" r:id="rId28"/>
    <p:sldId id="780" r:id="rId29"/>
    <p:sldId id="758" r:id="rId30"/>
    <p:sldId id="781" r:id="rId31"/>
    <p:sldId id="759" r:id="rId32"/>
    <p:sldId id="782" r:id="rId33"/>
    <p:sldId id="760" r:id="rId34"/>
    <p:sldId id="622" r:id="rId35"/>
    <p:sldId id="577" r:id="rId36"/>
    <p:sldId id="567" r:id="rId37"/>
    <p:sldId id="568" r:id="rId38"/>
    <p:sldId id="569" r:id="rId39"/>
    <p:sldId id="689" r:id="rId40"/>
    <p:sldId id="690" r:id="rId41"/>
    <p:sldId id="570" r:id="rId42"/>
    <p:sldId id="571" r:id="rId43"/>
    <p:sldId id="572" r:id="rId44"/>
    <p:sldId id="573" r:id="rId45"/>
    <p:sldId id="574" r:id="rId46"/>
    <p:sldId id="762" r:id="rId47"/>
    <p:sldId id="576" r:id="rId48"/>
    <p:sldId id="763" r:id="rId49"/>
    <p:sldId id="446" r:id="rId50"/>
    <p:sldId id="449" r:id="rId51"/>
    <p:sldId id="591" r:id="rId52"/>
    <p:sldId id="613" r:id="rId53"/>
    <p:sldId id="770" r:id="rId54"/>
    <p:sldId id="783" r:id="rId55"/>
    <p:sldId id="784" r:id="rId56"/>
    <p:sldId id="785" r:id="rId57"/>
    <p:sldId id="527" r:id="rId58"/>
    <p:sldId id="528" r:id="rId59"/>
    <p:sldId id="529" r:id="rId60"/>
    <p:sldId id="530" r:id="rId61"/>
    <p:sldId id="531" r:id="rId62"/>
    <p:sldId id="786" r:id="rId63"/>
    <p:sldId id="532" r:id="rId64"/>
    <p:sldId id="791" r:id="rId65"/>
    <p:sldId id="533" r:id="rId66"/>
    <p:sldId id="534" r:id="rId67"/>
    <p:sldId id="535" r:id="rId68"/>
    <p:sldId id="536" r:id="rId69"/>
    <p:sldId id="537" r:id="rId70"/>
    <p:sldId id="538" r:id="rId71"/>
    <p:sldId id="539" r:id="rId72"/>
    <p:sldId id="540" r:id="rId73"/>
    <p:sldId id="541" r:id="rId74"/>
    <p:sldId id="542" r:id="rId75"/>
    <p:sldId id="792" r:id="rId76"/>
    <p:sldId id="544" r:id="rId77"/>
    <p:sldId id="545" r:id="rId78"/>
    <p:sldId id="516" r:id="rId79"/>
    <p:sldId id="787" r:id="rId80"/>
    <p:sldId id="614" r:id="rId81"/>
    <p:sldId id="816" r:id="rId82"/>
    <p:sldId id="626" r:id="rId83"/>
    <p:sldId id="629" r:id="rId84"/>
    <p:sldId id="771" r:id="rId85"/>
    <p:sldId id="821" r:id="rId86"/>
    <p:sldId id="822" r:id="rId87"/>
    <p:sldId id="817" r:id="rId88"/>
    <p:sldId id="818" r:id="rId89"/>
    <p:sldId id="819" r:id="rId90"/>
    <p:sldId id="820" r:id="rId91"/>
    <p:sldId id="788" r:id="rId92"/>
    <p:sldId id="739" r:id="rId93"/>
    <p:sldId id="773" r:id="rId94"/>
    <p:sldId id="772" r:id="rId95"/>
    <p:sldId id="691" r:id="rId96"/>
    <p:sldId id="774" r:id="rId97"/>
    <p:sldId id="789" r:id="rId98"/>
    <p:sldId id="790" r:id="rId99"/>
    <p:sldId id="748" r:id="rId100"/>
    <p:sldId id="461" r:id="rId101"/>
    <p:sldId id="578" r:id="rId102"/>
    <p:sldId id="459" r:id="rId103"/>
    <p:sldId id="727" r:id="rId104"/>
    <p:sldId id="775" r:id="rId105"/>
    <p:sldId id="464" r:id="rId106"/>
    <p:sldId id="524" r:id="rId107"/>
    <p:sldId id="726" r:id="rId108"/>
    <p:sldId id="677" r:id="rId109"/>
    <p:sldId id="823" r:id="rId110"/>
    <p:sldId id="737" r:id="rId111"/>
    <p:sldId id="734" r:id="rId112"/>
    <p:sldId id="728" r:id="rId113"/>
    <p:sldId id="729" r:id="rId114"/>
    <p:sldId id="730" r:id="rId115"/>
    <p:sldId id="731" r:id="rId116"/>
    <p:sldId id="793" r:id="rId117"/>
    <p:sldId id="794" r:id="rId118"/>
    <p:sldId id="795" r:id="rId119"/>
    <p:sldId id="749" r:id="rId120"/>
    <p:sldId id="750" r:id="rId121"/>
    <p:sldId id="715" r:id="rId122"/>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clrMru>
    <a:srgbClr val="0033CC"/>
    <a:srgbClr val="0090FF"/>
    <a:srgbClr val="144993"/>
    <a:srgbClr val="BCCFE6"/>
    <a:srgbClr val="003399"/>
    <a:srgbClr val="BDD0E8"/>
    <a:srgbClr val="C2D3E8"/>
    <a:srgbClr val="BDCAE8"/>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1" autoAdjust="0"/>
    <p:restoredTop sz="81172" autoAdjust="0"/>
  </p:normalViewPr>
  <p:slideViewPr>
    <p:cSldViewPr>
      <p:cViewPr>
        <p:scale>
          <a:sx n="79" d="100"/>
          <a:sy n="79" d="100"/>
        </p:scale>
        <p:origin x="-2526" y="-51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12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3177" tIns="46589" rIns="93177" bIns="46589" rtlCol="0"/>
          <a:lstStyle>
            <a:lvl1pPr algn="r" fontAlgn="auto">
              <a:spcBef>
                <a:spcPts val="0"/>
              </a:spcBef>
              <a:spcAft>
                <a:spcPts val="0"/>
              </a:spcAft>
              <a:defRPr sz="1200" smtClean="0">
                <a:latin typeface="+mn-lt"/>
                <a:ea typeface="+mn-ea"/>
              </a:defRPr>
            </a:lvl1pPr>
          </a:lstStyle>
          <a:p>
            <a:pPr>
              <a:defRPr/>
            </a:pPr>
            <a:fld id="{8EA19438-921B-4CB2-8178-E15A81AD3D31}" type="datetimeFigureOut">
              <a:rPr lang="en-US"/>
              <a:pPr>
                <a:defRPr/>
              </a:pPr>
              <a:t>7/10/2015</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3177" tIns="46589" rIns="93177" bIns="46589"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3177" tIns="46589" rIns="93177" bIns="46589" rtlCol="0" anchor="b"/>
          <a:lstStyle>
            <a:lvl1pPr algn="r" fontAlgn="auto">
              <a:spcBef>
                <a:spcPts val="0"/>
              </a:spcBef>
              <a:spcAft>
                <a:spcPts val="0"/>
              </a:spcAft>
              <a:defRPr sz="1200" smtClean="0">
                <a:latin typeface="+mn-lt"/>
                <a:ea typeface="+mn-ea"/>
              </a:defRPr>
            </a:lvl1pPr>
          </a:lstStyle>
          <a:p>
            <a:pPr>
              <a:defRPr/>
            </a:pPr>
            <a:fld id="{8B3FF16D-2EEF-465A-BC96-664F95CE2C6C}"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3177" tIns="46589" rIns="93177" bIns="46589" rtlCol="0"/>
          <a:lstStyle>
            <a:lvl1pPr algn="r" fontAlgn="auto">
              <a:spcBef>
                <a:spcPts val="0"/>
              </a:spcBef>
              <a:spcAft>
                <a:spcPts val="0"/>
              </a:spcAft>
              <a:defRPr sz="1200" smtClean="0">
                <a:latin typeface="+mn-lt"/>
                <a:ea typeface="+mn-ea"/>
              </a:defRPr>
            </a:lvl1pPr>
          </a:lstStyle>
          <a:p>
            <a:pPr>
              <a:defRPr/>
            </a:pPr>
            <a:fld id="{0517A98C-8F23-4D83-BCCD-0214D068A7B3}" type="datetimeFigureOut">
              <a:rPr lang="en-US"/>
              <a:pPr>
                <a:defRPr/>
              </a:pPr>
              <a:t>7/10/2015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3177" tIns="46589" rIns="93177" bIns="46589" rtlCol="0" anchor="b"/>
          <a:lstStyle>
            <a:lvl1pPr algn="r" fontAlgn="auto">
              <a:spcBef>
                <a:spcPts val="0"/>
              </a:spcBef>
              <a:spcAft>
                <a:spcPts val="0"/>
              </a:spcAft>
              <a:defRPr sz="1200" smtClean="0">
                <a:latin typeface="+mn-lt"/>
                <a:ea typeface="+mn-ea"/>
              </a:defRPr>
            </a:lvl1pPr>
          </a:lstStyle>
          <a:p>
            <a:pPr>
              <a:defRPr/>
            </a:pPr>
            <a:fld id="{9A1A9CCE-E770-4153-BE56-0614F12B952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bwMode="auto">
          <a:xfrm>
            <a:off x="1181100" y="696913"/>
            <a:ext cx="4649788" cy="3486150"/>
          </a:xfrm>
          <a:noFill/>
          <a:ln>
            <a:solidFill>
              <a:srgbClr val="000000"/>
            </a:solidFill>
            <a:miter lim="800000"/>
            <a:headEnd/>
            <a:tailEnd/>
          </a:ln>
        </p:spPr>
      </p:sp>
      <p:sp>
        <p:nvSpPr>
          <p:cNvPr id="51202" name="Rectangle 3"/>
          <p:cNvSpPr>
            <a:spLocks noGrp="1" noChangeArrowheads="1"/>
          </p:cNvSpPr>
          <p:nvPr>
            <p:ph type="body" idx="1"/>
          </p:nvPr>
        </p:nvSpPr>
        <p:spPr bwMode="auto">
          <a:xfrm>
            <a:off x="701675" y="4416425"/>
            <a:ext cx="5607050" cy="4181475"/>
          </a:xfrm>
          <a:noFill/>
        </p:spPr>
        <p:txBody>
          <a:bodyPr wrap="square" numCol="1" anchor="t" anchorCtr="0" compatLnSpc="1">
            <a:prstTxWarp prst="textNoShape">
              <a:avLst/>
            </a:prstTxWarp>
          </a:bodyPr>
          <a:lstStyle/>
          <a:p>
            <a:pPr>
              <a:spcBef>
                <a:spcPct val="0"/>
              </a:spcBef>
            </a:pPr>
            <a:endParaRPr lang="en-GB"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p:spPr>
      </p:sp>
      <p:sp>
        <p:nvSpPr>
          <p:cNvPr id="768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768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804B1C4-7AEB-4B0C-8059-A1B64C130998}" type="slidenum">
              <a:rPr lang="en-US" altLang="zh-CN"/>
              <a:pPr fontAlgn="base">
                <a:spcBef>
                  <a:spcPct val="0"/>
                </a:spcBef>
                <a:spcAft>
                  <a:spcPct val="0"/>
                </a:spcAft>
              </a:pPr>
              <a:t>17</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a:p>
            <a:pPr>
              <a:spcBef>
                <a:spcPct val="0"/>
              </a:spcBef>
            </a:pPr>
            <a:endParaRPr lang="en-US" altLang="zh-CN" smtClean="0"/>
          </a:p>
          <a:p>
            <a:pPr>
              <a:spcBef>
                <a:spcPct val="0"/>
              </a:spcBef>
            </a:pPr>
            <a:endParaRPr lang="en-US" altLang="zh-CN" smtClean="0"/>
          </a:p>
          <a:p>
            <a:pPr>
              <a:spcBef>
                <a:spcPct val="0"/>
              </a:spcBef>
            </a:pPr>
            <a:endParaRPr lang="en-US" altLang="zh-CN" smtClean="0"/>
          </a:p>
        </p:txBody>
      </p:sp>
      <p:sp>
        <p:nvSpPr>
          <p:cNvPr id="798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CD897F3-00F3-4554-92E6-9B5D52B73C61}" type="slidenum">
              <a:rPr lang="en-US" altLang="zh-CN"/>
              <a:pPr fontAlgn="base">
                <a:spcBef>
                  <a:spcPct val="0"/>
                </a:spcBef>
                <a:spcAft>
                  <a:spcPct val="0"/>
                </a:spcAft>
              </a:pPr>
              <a:t>19</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a:p>
            <a:pPr>
              <a:spcBef>
                <a:spcPct val="0"/>
              </a:spcBef>
            </a:pPr>
            <a:endParaRPr lang="en-US" altLang="zh-CN" smtClean="0"/>
          </a:p>
          <a:p>
            <a:pPr>
              <a:spcBef>
                <a:spcPct val="0"/>
              </a:spcBef>
            </a:pPr>
            <a:endParaRPr lang="en-US" altLang="zh-CN" smtClean="0"/>
          </a:p>
          <a:p>
            <a:pPr>
              <a:spcBef>
                <a:spcPct val="0"/>
              </a:spcBef>
            </a:pPr>
            <a:endParaRPr lang="en-US" altLang="zh-CN" smtClean="0"/>
          </a:p>
        </p:txBody>
      </p:sp>
      <p:sp>
        <p:nvSpPr>
          <p:cNvPr id="819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0A8F851-4E38-4E83-889B-415D05AE5017}" type="slidenum">
              <a:rPr lang="en-US" altLang="zh-CN"/>
              <a:pPr fontAlgn="base">
                <a:spcBef>
                  <a:spcPct val="0"/>
                </a:spcBef>
                <a:spcAft>
                  <a:spcPct val="0"/>
                </a:spcAft>
              </a:pPr>
              <a:t>20</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839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1D9838-51D4-4CCB-A84D-AE0C7B9AE99F}" type="slidenum">
              <a:rPr lang="en-US" altLang="zh-CN"/>
              <a:pPr fontAlgn="base">
                <a:spcBef>
                  <a:spcPct val="0"/>
                </a:spcBef>
                <a:spcAft>
                  <a:spcPct val="0"/>
                </a:spcAft>
              </a:pPr>
              <a:t>21</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p:spPr>
      </p:sp>
      <p:sp>
        <p:nvSpPr>
          <p:cNvPr id="8704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8704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1AFAC3E-38E7-4871-BBA2-D5C984148823}" type="slidenum">
              <a:rPr lang="en-US" altLang="zh-CN"/>
              <a:pPr fontAlgn="base">
                <a:spcBef>
                  <a:spcPct val="0"/>
                </a:spcBef>
                <a:spcAft>
                  <a:spcPct val="0"/>
                </a:spcAft>
              </a:pPr>
              <a:t>23</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901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4342E4A-1968-4479-BFB8-B4161FAFFFF9}" type="slidenum">
              <a:rPr lang="en-US" altLang="zh-CN"/>
              <a:pPr fontAlgn="base">
                <a:spcBef>
                  <a:spcPct val="0"/>
                </a:spcBef>
                <a:spcAft>
                  <a:spcPct val="0"/>
                </a:spcAft>
              </a:pPr>
              <a:t>25</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p:spPr>
      </p:sp>
      <p:sp>
        <p:nvSpPr>
          <p:cNvPr id="931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931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5C208AA-D880-4F58-B80D-64DDC490D8D7}" type="slidenum">
              <a:rPr lang="en-US" altLang="zh-CN"/>
              <a:pPr fontAlgn="base">
                <a:spcBef>
                  <a:spcPct val="0"/>
                </a:spcBef>
                <a:spcAft>
                  <a:spcPct val="0"/>
                </a:spcAft>
              </a:pPr>
              <a:t>27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962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7433237-608F-418C-8B63-3A6C67106DD1}" type="slidenum">
              <a:rPr lang="en-US" altLang="zh-CN"/>
              <a:pPr fontAlgn="base">
                <a:spcBef>
                  <a:spcPct val="0"/>
                </a:spcBef>
                <a:spcAft>
                  <a:spcPct val="0"/>
                </a:spcAft>
              </a:pPr>
              <a:t>29</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p:spPr>
      </p:sp>
      <p:sp>
        <p:nvSpPr>
          <p:cNvPr id="993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SOAP – Simple Object Access Protocol – used for exchanging structured information, relies on XML. Forms the foundation of Web Services protocol stack</a:t>
            </a:r>
          </a:p>
          <a:p>
            <a:pPr>
              <a:spcBef>
                <a:spcPct val="0"/>
              </a:spcBef>
            </a:pPr>
            <a:r>
              <a:rPr lang="en-US" altLang="zh-CN" smtClean="0"/>
              <a:t>REST – representative state transfer – a lighter version of SOAP, invokes web services over HTML.</a:t>
            </a:r>
          </a:p>
        </p:txBody>
      </p:sp>
      <p:sp>
        <p:nvSpPr>
          <p:cNvPr id="993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7C96C2A-BE54-40AF-99EA-FEE81FF007AF}" type="slidenum">
              <a:rPr lang="en-US" altLang="zh-CN"/>
              <a:pPr fontAlgn="base">
                <a:spcBef>
                  <a:spcPct val="0"/>
                </a:spcBef>
                <a:spcAft>
                  <a:spcPct val="0"/>
                </a:spcAft>
              </a:pPr>
              <a:t>31</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wrap="square" numCol="1" anchor="t" anchorCtr="0" compatLnSpc="1">
            <a:prstTxWarp prst="textNoShape">
              <a:avLst/>
            </a:prstTxWarp>
            <a:normAutofit/>
          </a:bodyPr>
          <a:lstStyle/>
          <a:p>
            <a:pPr>
              <a:lnSpc>
                <a:spcPct val="90000"/>
              </a:lnSpc>
              <a:spcBef>
                <a:spcPct val="0"/>
              </a:spcBef>
            </a:pPr>
            <a:endParaRPr lang="en-US" altLang="zh-CN" smtClean="0"/>
          </a:p>
        </p:txBody>
      </p:sp>
      <p:sp>
        <p:nvSpPr>
          <p:cNvPr id="1013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30275" fontAlgn="base">
              <a:spcBef>
                <a:spcPct val="0"/>
              </a:spcBef>
              <a:spcAft>
                <a:spcPct val="0"/>
              </a:spcAft>
            </a:pPr>
            <a:fld id="{C5E7D172-6925-4D5A-BB5E-BD0BB5B0D59C}" type="slidenum">
              <a:rPr lang="en-US" altLang="zh-CN">
                <a:solidFill>
                  <a:srgbClr val="000000"/>
                </a:solidFill>
              </a:rPr>
              <a:pPr defTabSz="930275" fontAlgn="base">
                <a:spcBef>
                  <a:spcPct val="0"/>
                </a:spcBef>
                <a:spcAft>
                  <a:spcPct val="0"/>
                </a:spcAft>
              </a:pPr>
              <a:t>32</a:t>
            </a:fld>
            <a:endParaRPr lang="en-US" altLang="zh-CN">
              <a:solidFill>
                <a:srgbClr val="000000"/>
              </a:solidFill>
            </a:endParaRPr>
          </a:p>
        </p:txBody>
      </p:sp>
      <p:sp>
        <p:nvSpPr>
          <p:cNvPr id="101380" name="Header Placeholder 3"/>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pPr fontAlgn="base">
              <a:spcBef>
                <a:spcPct val="0"/>
              </a:spcBef>
              <a:spcAft>
                <a:spcPct val="0"/>
              </a:spcAft>
            </a:pPr>
            <a:fld id="{E78B0D20-03B7-4EC0-AA03-BA4B22247193}" type="slidenum">
              <a:rPr lang="en-US" altLang="zh-CN" smtClean="0"/>
              <a:pPr fontAlgn="base">
                <a:spcBef>
                  <a:spcPct val="0"/>
                </a:spcBef>
                <a:spcAft>
                  <a:spcPct val="0"/>
                </a:spcAft>
              </a:pPr>
              <a:t>32</a:t>
            </a:fld>
            <a:endParaRPr lang="en-US" altLang="zh-CN" smtClean="0"/>
          </a:p>
        </p:txBody>
      </p:sp>
      <p:sp>
        <p:nvSpPr>
          <p:cNvPr id="101381" name="Date Placeholder 4"/>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pPr fontAlgn="base">
              <a:spcBef>
                <a:spcPct val="0"/>
              </a:spcBef>
              <a:spcAft>
                <a:spcPct val="0"/>
              </a:spcAft>
            </a:pPr>
            <a:fld id="{352E50D5-B425-482E-8AA4-D0B510BCAE79}" type="datetime8">
              <a:rPr lang="en-US" altLang="zh-CN"/>
              <a:pPr fontAlgn="base">
                <a:spcBef>
                  <a:spcPct val="0"/>
                </a:spcBef>
                <a:spcAft>
                  <a:spcPct val="0"/>
                </a:spcAft>
              </a:pPr>
              <a:t>7/10/2015 6:00 PM</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noFill/>
          <a:ln>
            <a:solidFill>
              <a:srgbClr val="000000"/>
            </a:solidFill>
            <a:miter lim="800000"/>
            <a:headEnd/>
            <a:tailEnd/>
          </a:ln>
        </p:spPr>
      </p:sp>
      <p:sp>
        <p:nvSpPr>
          <p:cNvPr id="5427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In terms of what's happening in the market, the first thing is that datacenters are becoming a lot more dense.  The kilowatts per rack has gone up quite dramatically in recent years and the trend is continuing. As you move to blade servers, you have more dense form factors that consume more power. One customer, an executive, went down to the datacenter because he heard from his IT department that it was full. But, it turns out, the datacenter is only half physically full (from a facility and space standpoint), but has no more electrical power.  </a:t>
            </a:r>
          </a:p>
          <a:p>
            <a:pPr>
              <a:spcBef>
                <a:spcPct val="0"/>
              </a:spcBef>
            </a:pPr>
            <a:endParaRPr lang="en-US" altLang="zh-CN" smtClean="0"/>
          </a:p>
          <a:p>
            <a:pPr>
              <a:spcBef>
                <a:spcPct val="0"/>
              </a:spcBef>
            </a:pPr>
            <a:r>
              <a:rPr lang="en-US" altLang="zh-CN" smtClean="0"/>
              <a:t>This risk of customers running out of power in the datacenter is real. In fact, Gartner said that 50% of companies would face this situation by this year.  Many companies are making a datacenter refresh decision based solely on power/ cooling and space considerations.</a:t>
            </a:r>
          </a:p>
          <a:p>
            <a:pPr>
              <a:spcBef>
                <a:spcPct val="0"/>
              </a:spcBef>
            </a:pPr>
            <a:endParaRPr lang="en-US" altLang="zh-CN" smtClean="0"/>
          </a:p>
          <a:p>
            <a:pPr>
              <a:spcBef>
                <a:spcPct val="0"/>
              </a:spcBef>
            </a:pPr>
            <a:r>
              <a:rPr lang="en-US" altLang="zh-CN" smtClean="0"/>
              <a:t>In terms of energy, the first thing you hear today from customers is about reducing costs.  Traditionally, we've been able to ignore costs on energy for some time because Facilities was paying the bill (IT wasn't accountable for the energy bill).  But in the next couple of years, this is going to change. There's going to be accountability, and as a result, there will be a more holistic view of the costs of deploying a new application. This will include calculating in the facilities cost, which can be four or five times the cost of the IT infrastructure.</a:t>
            </a:r>
            <a:endParaRPr lang="en-US" altLang="zh-CN" smtClean="0">
              <a:cs typeface="Times New Roman" pitchFamily="18" charset="0"/>
            </a:endParaRPr>
          </a:p>
          <a:p>
            <a:pPr>
              <a:spcBef>
                <a:spcPct val="0"/>
              </a:spcBef>
            </a:pPr>
            <a:endParaRPr lang="en-US" altLang="zh-CN" smtClean="0"/>
          </a:p>
          <a:p>
            <a:pPr>
              <a:spcBef>
                <a:spcPct val="0"/>
              </a:spcBef>
            </a:pPr>
            <a:r>
              <a:rPr lang="en-US" altLang="zh-CN" smtClean="0"/>
              <a:t>Recently, there's a lot more awareness of what's happening in the datacenter from an environmental perspective.  Governments are starting to get involved in the regulation of carbon emissions and so there's a big risk that companies, if they don't do this proactively, will be forced to do it.  </a:t>
            </a:r>
          </a:p>
          <a:p>
            <a:pPr>
              <a:spcBef>
                <a:spcPct val="0"/>
              </a:spcBef>
            </a:pPr>
            <a:endParaRPr lang="en-US" altLang="zh-CN" smtClean="0"/>
          </a:p>
          <a:p>
            <a:pPr>
              <a:spcBef>
                <a:spcPct val="0"/>
              </a:spcBef>
            </a:pPr>
            <a:r>
              <a:rPr lang="en-US" altLang="zh-CN" smtClean="0"/>
              <a:t>Perhaps more interestingly, there's an opportunity to leverage a Green Datacenter for differentiation purposes.  Companies that proactively do this not only reap financial advantages, but also corporate goodwill, as responsible and progressive companies that will attract the best talent available.</a:t>
            </a:r>
          </a:p>
          <a:p>
            <a:pPr>
              <a:spcBef>
                <a:spcPct val="0"/>
              </a:spcBef>
            </a:pPr>
            <a:endParaRPr lang="en-US" altLang="zh-CN" smtClean="0"/>
          </a:p>
          <a:p>
            <a:pPr>
              <a:spcBef>
                <a:spcPct val="0"/>
              </a:spcBef>
            </a:pPr>
            <a:endParaRPr lang="en-US" altLang="zh-CN" smtClean="0"/>
          </a:p>
          <a:p>
            <a:pPr>
              <a:spcBef>
                <a:spcPct val="0"/>
              </a:spcBef>
            </a:pPr>
            <a:endParaRPr lang="en-US" altLang="zh-CN" smtClean="0"/>
          </a:p>
        </p:txBody>
      </p:sp>
      <p:sp>
        <p:nvSpPr>
          <p:cNvPr id="542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AD0FB92-7A7C-417A-9126-3F35BB342F09}" type="slidenum">
              <a:rPr lang="en-US" altLang="en-US">
                <a:ea typeface="宋体" charset="-122"/>
              </a:rPr>
              <a:pPr fontAlgn="base">
                <a:spcBef>
                  <a:spcPct val="0"/>
                </a:spcBef>
                <a:spcAft>
                  <a:spcPct val="0"/>
                </a:spcAft>
              </a:pPr>
              <a:t>3</a:t>
            </a:fld>
            <a:endParaRPr lang="en-US" altLang="en-US">
              <a:ea typeface="宋体"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wrap="square" numCol="1" anchor="t" anchorCtr="0" compatLnSpc="1">
            <a:prstTxWarp prst="textNoShape">
              <a:avLst/>
            </a:prstTxWarp>
            <a:normAutofit/>
          </a:bodyPr>
          <a:lstStyle/>
          <a:p>
            <a:pPr>
              <a:lnSpc>
                <a:spcPct val="80000"/>
              </a:lnSpc>
              <a:spcBef>
                <a:spcPct val="0"/>
              </a:spcBef>
            </a:pPr>
            <a:endParaRPr lang="en-US" altLang="zh-CN" sz="800" smtClean="0"/>
          </a:p>
        </p:txBody>
      </p:sp>
      <p:sp>
        <p:nvSpPr>
          <p:cNvPr id="1034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192D30E-1156-4EBB-A0AE-91D950B76B3B}" type="slidenum">
              <a:rPr lang="en-US" altLang="zh-CN"/>
              <a:pPr fontAlgn="base">
                <a:spcBef>
                  <a:spcPct val="0"/>
                </a:spcBef>
                <a:spcAft>
                  <a:spcPct val="0"/>
                </a:spcAft>
              </a:pPr>
              <a:t>33</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noFill/>
          <a:ln>
            <a:solidFill>
              <a:srgbClr val="000000"/>
            </a:solidFill>
            <a:miter lim="800000"/>
            <a:headEnd/>
            <a:tailEnd/>
          </a:ln>
        </p:spPr>
      </p:sp>
      <p:sp>
        <p:nvSpPr>
          <p:cNvPr id="10547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The most control</a:t>
            </a:r>
          </a:p>
        </p:txBody>
      </p:sp>
      <p:sp>
        <p:nvSpPr>
          <p:cNvPr id="1054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B002DC-B24D-46F9-9475-FF435798DBCE}" type="slidenum">
              <a:rPr lang="en-US" altLang="zh-CN"/>
              <a:pPr fontAlgn="base">
                <a:spcBef>
                  <a:spcPct val="0"/>
                </a:spcBef>
                <a:spcAft>
                  <a:spcPct val="0"/>
                </a:spcAft>
              </a:pPr>
              <a:t>34</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noFill/>
          <a:ln>
            <a:solidFill>
              <a:srgbClr val="000000"/>
            </a:solidFill>
            <a:miter lim="800000"/>
            <a:headEnd/>
            <a:tailEnd/>
          </a:ln>
        </p:spPr>
      </p:sp>
      <p:sp>
        <p:nvSpPr>
          <p:cNvPr id="10752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1075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809CCAE-85DB-4A1B-AB94-395655626A63}" type="slidenum">
              <a:rPr lang="en-US" altLang="zh-CN"/>
              <a:pPr fontAlgn="base">
                <a:spcBef>
                  <a:spcPct val="0"/>
                </a:spcBef>
                <a:spcAft>
                  <a:spcPct val="0"/>
                </a:spcAft>
              </a:pPr>
              <a:t>35</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noFill/>
          <a:ln>
            <a:solidFill>
              <a:srgbClr val="000000"/>
            </a:solidFill>
            <a:miter lim="800000"/>
            <a:headEnd/>
            <a:tailEnd/>
          </a:ln>
        </p:spPr>
      </p:sp>
      <p:sp>
        <p:nvSpPr>
          <p:cNvPr id="10957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And how do you take advantage of such a vast investment?</a:t>
            </a:r>
          </a:p>
        </p:txBody>
      </p:sp>
      <p:sp>
        <p:nvSpPr>
          <p:cNvPr id="1095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96D2E5C-95BC-4D31-8417-D51FCF485171}" type="slidenum">
              <a:rPr lang="en-US" altLang="zh-CN"/>
              <a:pPr fontAlgn="base">
                <a:spcBef>
                  <a:spcPct val="0"/>
                </a:spcBef>
                <a:spcAft>
                  <a:spcPct val="0"/>
                </a:spcAft>
              </a:pPr>
              <a:t>36</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p:spPr>
      </p:sp>
      <p:sp>
        <p:nvSpPr>
          <p:cNvPr id="11366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11366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58C089E-922A-4C29-842F-832FBD70E254}" type="slidenum">
              <a:rPr lang="en-US" altLang="zh-CN"/>
              <a:pPr fontAlgn="base">
                <a:spcBef>
                  <a:spcPct val="0"/>
                </a:spcBef>
                <a:spcAft>
                  <a:spcPct val="0"/>
                </a:spcAft>
              </a:pPr>
              <a:t>39</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p:spPr>
      </p:sp>
      <p:sp>
        <p:nvSpPr>
          <p:cNvPr id="1157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1157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97B1527-A57A-4F9E-BB03-5BD63C7E5942}" type="slidenum">
              <a:rPr lang="en-US" altLang="zh-CN"/>
              <a:pPr fontAlgn="base">
                <a:spcBef>
                  <a:spcPct val="0"/>
                </a:spcBef>
                <a:spcAft>
                  <a:spcPct val="0"/>
                </a:spcAft>
              </a:pPr>
              <a:t>40</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p:spPr>
      </p:sp>
      <p:sp>
        <p:nvSpPr>
          <p:cNvPr id="1177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The most control</a:t>
            </a:r>
          </a:p>
        </p:txBody>
      </p:sp>
      <p:sp>
        <p:nvSpPr>
          <p:cNvPr id="1177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E0068AA-BEA0-4414-B2FF-BB6CE0BD0BB9}" type="slidenum">
              <a:rPr lang="en-US" altLang="zh-CN"/>
              <a:pPr fontAlgn="base">
                <a:spcBef>
                  <a:spcPct val="0"/>
                </a:spcBef>
                <a:spcAft>
                  <a:spcPct val="0"/>
                </a:spcAft>
              </a:pPr>
              <a:t>41</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noFill/>
          <a:ln>
            <a:solidFill>
              <a:srgbClr val="000000"/>
            </a:solidFill>
            <a:miter lim="800000"/>
            <a:headEnd/>
            <a:tailEnd/>
          </a:ln>
        </p:spPr>
      </p:sp>
      <p:sp>
        <p:nvSpPr>
          <p:cNvPr id="1198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The contract has each of these clauses – I am not making this up</a:t>
            </a:r>
          </a:p>
          <a:p>
            <a:pPr>
              <a:spcBef>
                <a:spcPct val="0"/>
              </a:spcBef>
            </a:pPr>
            <a:r>
              <a:rPr lang="en-US" altLang="zh-CN" smtClean="0"/>
              <a:t>http://www.contractedge.com/websitehostingagreement.html</a:t>
            </a:r>
          </a:p>
          <a:p>
            <a:pPr>
              <a:spcBef>
                <a:spcPct val="0"/>
              </a:spcBef>
            </a:pPr>
            <a:endParaRPr lang="en-US" altLang="zh-CN" smtClean="0"/>
          </a:p>
        </p:txBody>
      </p:sp>
      <p:sp>
        <p:nvSpPr>
          <p:cNvPr id="1198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4A33DC5-B749-4FCB-8431-7BDB47B012E5}" type="slidenum">
              <a:rPr lang="en-US" altLang="zh-CN"/>
              <a:pPr fontAlgn="base">
                <a:spcBef>
                  <a:spcPct val="0"/>
                </a:spcBef>
                <a:spcAft>
                  <a:spcPct val="0"/>
                </a:spcAft>
              </a:pPr>
              <a:t>42</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p:cNvSpPr>
          <p:nvPr>
            <p:ph type="sldImg"/>
          </p:nvPr>
        </p:nvSpPr>
        <p:spPr bwMode="auto">
          <a:noFill/>
          <a:ln>
            <a:solidFill>
              <a:srgbClr val="000000"/>
            </a:solidFill>
            <a:miter lim="800000"/>
            <a:headEnd/>
            <a:tailEnd/>
          </a:ln>
        </p:spPr>
      </p:sp>
      <p:sp>
        <p:nvSpPr>
          <p:cNvPr id="12288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1228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0EF9887-7668-4580-BDE9-328DB7006559}" type="slidenum">
              <a:rPr lang="en-US" altLang="zh-CN"/>
              <a:pPr fontAlgn="base">
                <a:spcBef>
                  <a:spcPct val="0"/>
                </a:spcBef>
                <a:spcAft>
                  <a:spcPct val="0"/>
                </a:spcAft>
              </a:pPr>
              <a:t>44</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p:spPr>
      </p:sp>
      <p:sp>
        <p:nvSpPr>
          <p:cNvPr id="125954" name="Notes Placeholder 2"/>
          <p:cNvSpPr>
            <a:spLocks noGrp="1"/>
          </p:cNvSpPr>
          <p:nvPr>
            <p:ph type="body" idx="1"/>
          </p:nvPr>
        </p:nvSpPr>
        <p:spPr bwMode="auto">
          <a:noFill/>
        </p:spPr>
        <p:txBody>
          <a:bodyPr wrap="square" numCol="1" anchor="t" anchorCtr="0" compatLnSpc="1">
            <a:prstTxWarp prst="textNoShape">
              <a:avLst/>
            </a:prstTxWarp>
          </a:bodyPr>
          <a:lstStyle/>
          <a:p>
            <a:pPr defTabSz="930275">
              <a:spcBef>
                <a:spcPct val="0"/>
              </a:spcBef>
            </a:pPr>
            <a:endParaRPr lang="en-US" altLang="zh-CN" smtClean="0"/>
          </a:p>
          <a:p>
            <a:pPr defTabSz="930275">
              <a:spcBef>
                <a:spcPct val="0"/>
              </a:spcBef>
            </a:pPr>
            <a:endParaRPr lang="en-US" altLang="zh-CN" smtClean="0"/>
          </a:p>
        </p:txBody>
      </p:sp>
      <p:sp>
        <p:nvSpPr>
          <p:cNvPr id="12595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AF193E8-3C1F-457F-8803-92DAFAC0130E}" type="slidenum">
              <a:rPr lang="en-US" altLang="zh-CN"/>
              <a:pPr fontAlgn="base">
                <a:spcBef>
                  <a:spcPct val="0"/>
                </a:spcBef>
                <a:spcAft>
                  <a:spcPct val="0"/>
                </a:spcAft>
              </a:pPr>
              <a:t>46</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hape 4"/>
          <p:cNvSpPr txBox="1">
            <a:spLocks noGrp="1" noChangeArrowheads="1"/>
          </p:cNvSpPr>
          <p:nvPr/>
        </p:nvSpPr>
        <p:spPr bwMode="auto">
          <a:xfrm>
            <a:off x="3971925" y="8831263"/>
            <a:ext cx="3036888" cy="463550"/>
          </a:xfrm>
          <a:prstGeom prst="rect">
            <a:avLst/>
          </a:prstGeom>
          <a:noFill/>
          <a:ln w="9525">
            <a:noFill/>
            <a:miter lim="800000"/>
            <a:headEnd/>
            <a:tailEnd/>
          </a:ln>
        </p:spPr>
        <p:txBody>
          <a:bodyPr lIns="92409" tIns="46204" rIns="92409" bIns="46204" anchor="b"/>
          <a:lstStyle/>
          <a:p>
            <a:pPr algn="r" defTabSz="930275" eaLnBrk="0" hangingPunct="0"/>
            <a:fld id="{A001F254-2A5A-4D54-8605-725ABC00791F}" type="slidenum">
              <a:rPr lang="en-US" altLang="zh-CN" sz="1200">
                <a:latin typeface="Times New Roman" pitchFamily="18" charset="0"/>
                <a:cs typeface="Arial" charset="0"/>
              </a:rPr>
              <a:pPr algn="r" defTabSz="930275" eaLnBrk="0" hangingPunct="0"/>
              <a:t>5</a:t>
            </a:fld>
            <a:endParaRPr lang="en-US" altLang="zh-CN" sz="1200">
              <a:latin typeface="Times New Roman" pitchFamily="18" charset="0"/>
              <a:cs typeface="Arial" charset="0"/>
            </a:endParaRPr>
          </a:p>
        </p:txBody>
      </p:sp>
      <p:sp>
        <p:nvSpPr>
          <p:cNvPr id="57346" name="Rectangle 274433"/>
          <p:cNvSpPr>
            <a:spLocks noGrp="1" noRot="1" noChangeAspect="1" noChangeArrowheads="1" noTextEdit="1"/>
          </p:cNvSpPr>
          <p:nvPr>
            <p:ph type="sldImg"/>
          </p:nvPr>
        </p:nvSpPr>
        <p:spPr bwMode="auto">
          <a:noFill/>
          <a:ln w="9525" cap="flat" algn="ctr">
            <a:solidFill>
              <a:srgbClr val="000000"/>
            </a:solidFill>
            <a:miter lim="800000"/>
            <a:headEnd type="none" w="med" len="med"/>
            <a:tailEnd type="none" w="med" len="med"/>
          </a:ln>
        </p:spPr>
      </p:sp>
      <p:sp>
        <p:nvSpPr>
          <p:cNvPr id="57347" name="Rectangle 274434"/>
          <p:cNvSpPr>
            <a:spLocks noGrp="1" noChangeArrowheads="1"/>
          </p:cNvSpPr>
          <p:nvPr>
            <p:ph type="body" idx="1"/>
          </p:nvPr>
        </p:nvSpPr>
        <p:spPr bwMode="auto">
          <a:xfrm>
            <a:off x="700088" y="4416425"/>
            <a:ext cx="5610225" cy="4183063"/>
          </a:xfrm>
          <a:noFill/>
        </p:spPr>
        <p:txBody>
          <a:bodyPr wrap="square" lIns="92409" tIns="46204" rIns="92409" bIns="46204" numCol="1" anchor="t" anchorCtr="0" compatLnSpc="1">
            <a:prstTxWarp prst="textNoShape">
              <a:avLst/>
            </a:prstTxWarp>
          </a:bodyPr>
          <a:lstStyle/>
          <a:p>
            <a:pPr>
              <a:spcBef>
                <a:spcPct val="0"/>
              </a:spcBef>
            </a:pPr>
            <a:r>
              <a:rPr lang="en-US" altLang="zh-CN" sz="1000" smtClean="0">
                <a:latin typeface="Times New Roman" pitchFamily="18" charset="0"/>
              </a:rPr>
              <a:t>Let’s look at a real life customer example:</a:t>
            </a:r>
          </a:p>
          <a:p>
            <a:pPr>
              <a:spcBef>
                <a:spcPct val="0"/>
              </a:spcBef>
            </a:pPr>
            <a:r>
              <a:rPr lang="en-US" altLang="zh-CN" sz="1000" smtClean="0">
                <a:latin typeface="Times New Roman" pitchFamily="18" charset="0"/>
              </a:rPr>
              <a:t>In 2003, the IT service arm of a leading North American energy company started a consolidation project, using VMware Infrastructure as the primary vehicle for achieving this.</a:t>
            </a:r>
          </a:p>
          <a:p>
            <a:pPr>
              <a:spcBef>
                <a:spcPct val="0"/>
              </a:spcBef>
            </a:pPr>
            <a:r>
              <a:rPr lang="en-US" altLang="zh-CN" sz="1000" smtClean="0">
                <a:latin typeface="Times New Roman" pitchFamily="18" charset="0"/>
              </a:rPr>
              <a:t>The customer had 1000+ x86 industry standard servers, </a:t>
            </a:r>
          </a:p>
          <a:p>
            <a:pPr>
              <a:spcBef>
                <a:spcPct val="0"/>
              </a:spcBef>
            </a:pPr>
            <a:r>
              <a:rPr lang="en-US" altLang="zh-CN" sz="1000" smtClean="0">
                <a:latin typeface="Times New Roman" pitchFamily="18" charset="0"/>
              </a:rPr>
              <a:t>	- &gt;100 SQL servers</a:t>
            </a:r>
          </a:p>
          <a:p>
            <a:pPr>
              <a:spcBef>
                <a:spcPct val="0"/>
              </a:spcBef>
            </a:pPr>
            <a:r>
              <a:rPr lang="en-US" altLang="zh-CN" sz="1000" smtClean="0">
                <a:latin typeface="Times New Roman" pitchFamily="18" charset="0"/>
              </a:rPr>
              <a:t>	- Lotus notes mail servers</a:t>
            </a:r>
          </a:p>
          <a:p>
            <a:pPr>
              <a:spcBef>
                <a:spcPct val="0"/>
              </a:spcBef>
            </a:pPr>
            <a:r>
              <a:rPr lang="en-US" altLang="zh-CN" sz="1000" smtClean="0">
                <a:latin typeface="Times New Roman" pitchFamily="18" charset="0"/>
              </a:rPr>
              <a:t>	- Citrix servers</a:t>
            </a:r>
          </a:p>
          <a:p>
            <a:pPr>
              <a:spcBef>
                <a:spcPct val="0"/>
              </a:spcBef>
            </a:pPr>
            <a:r>
              <a:rPr lang="en-US" altLang="zh-CN" sz="1000" smtClean="0">
                <a:latin typeface="Times New Roman" pitchFamily="18" charset="0"/>
              </a:rPr>
              <a:t>	- Lots of Line of Business applications</a:t>
            </a:r>
          </a:p>
          <a:p>
            <a:pPr>
              <a:spcBef>
                <a:spcPct val="0"/>
              </a:spcBef>
            </a:pPr>
            <a:endParaRPr lang="en-US" altLang="zh-CN" sz="1000" smtClean="0">
              <a:latin typeface="Times New Roman" pitchFamily="18" charset="0"/>
            </a:endParaRPr>
          </a:p>
          <a:p>
            <a:pPr>
              <a:spcBef>
                <a:spcPct val="0"/>
              </a:spcBef>
            </a:pPr>
            <a:r>
              <a:rPr lang="en-US" altLang="zh-CN" sz="1000" smtClean="0">
                <a:latin typeface="Times New Roman" pitchFamily="18" charset="0"/>
              </a:rPr>
              <a:t>Using VMware as the primary system infrastructure strategy capability, they ended with 80, 8-socket capable IBM x440 servers, a 12 to 1 reduction.</a:t>
            </a:r>
          </a:p>
          <a:p>
            <a:pPr>
              <a:spcBef>
                <a:spcPct val="0"/>
              </a:spcBef>
            </a:pPr>
            <a:endParaRPr lang="en-US" altLang="zh-CN" sz="1000" smtClean="0">
              <a:latin typeface="Times New Roman" pitchFamily="18" charset="0"/>
            </a:endParaRPr>
          </a:p>
          <a:p>
            <a:pPr>
              <a:spcBef>
                <a:spcPct val="0"/>
              </a:spcBef>
            </a:pPr>
            <a:r>
              <a:rPr lang="en-US" altLang="zh-CN" sz="1000" smtClean="0">
                <a:latin typeface="Times New Roman" pitchFamily="18" charset="0"/>
              </a:rPr>
              <a:t>What is interesting is how consolidation has affected their infrastructure beyond the reduced server count.</a:t>
            </a:r>
          </a:p>
          <a:p>
            <a:pPr>
              <a:spcBef>
                <a:spcPct val="0"/>
              </a:spcBef>
            </a:pPr>
            <a:endParaRPr lang="en-US" altLang="zh-CN" sz="1000" smtClean="0">
              <a:latin typeface="Times New Roman" pitchFamily="18" charset="0"/>
            </a:endParaRPr>
          </a:p>
          <a:p>
            <a:pPr>
              <a:spcBef>
                <a:spcPct val="0"/>
              </a:spcBef>
            </a:pPr>
            <a:r>
              <a:rPr lang="en-US" altLang="zh-CN" sz="1000" smtClean="0">
                <a:latin typeface="Times New Roman" pitchFamily="18" charset="0"/>
              </a:rPr>
              <a:t>Virtualization based consolidation not only affects the servers that are consolidated, but raises the quality and service levels of everything around it, including storage, network and facilities.  Specifically in this project.</a:t>
            </a:r>
          </a:p>
          <a:p>
            <a:pPr>
              <a:spcBef>
                <a:spcPct val="0"/>
              </a:spcBef>
            </a:pPr>
            <a:r>
              <a:rPr lang="en-US" altLang="zh-CN" sz="1000" smtClean="0">
                <a:latin typeface="Times New Roman" pitchFamily="18" charset="0"/>
              </a:rPr>
              <a:t> Consolidation of Storage: moved from silo’d direct attached storage to highly available Tiered Storage, specifically a Hitachi SAN</a:t>
            </a:r>
          </a:p>
          <a:p>
            <a:pPr>
              <a:spcBef>
                <a:spcPct val="0"/>
              </a:spcBef>
            </a:pPr>
            <a:r>
              <a:rPr lang="en-US" altLang="zh-CN" sz="1000" smtClean="0">
                <a:latin typeface="Times New Roman" pitchFamily="18" charset="0"/>
              </a:rPr>
              <a:t> A 10:1  consolidation of network ports, or in the words of the customer “from spaghetti wiring to world class datacenter.”</a:t>
            </a:r>
          </a:p>
          <a:p>
            <a:pPr>
              <a:spcBef>
                <a:spcPct val="0"/>
              </a:spcBef>
            </a:pPr>
            <a:r>
              <a:rPr lang="en-US" altLang="zh-CN" sz="1000" smtClean="0">
                <a:latin typeface="Times New Roman" pitchFamily="18" charset="0"/>
              </a:rPr>
              <a:t> Dramatic power savings and cost avoidance on the facilities and hardware infrastructure. </a:t>
            </a:r>
          </a:p>
          <a:p>
            <a:pPr>
              <a:spcBef>
                <a:spcPct val="0"/>
              </a:spcBef>
            </a:pPr>
            <a:endParaRPr lang="en-US" altLang="zh-CN" sz="1000" smtClean="0">
              <a:latin typeface="Times New Roman" pitchFamily="18" charset="0"/>
            </a:endParaRPr>
          </a:p>
          <a:p>
            <a:pPr>
              <a:spcBef>
                <a:spcPct val="0"/>
              </a:spcBef>
            </a:pPr>
            <a:r>
              <a:rPr lang="en-US" altLang="zh-CN" smtClean="0"/>
              <a:t>The main point is at the bottom: the real estate piece. In the U.S. the average cost of building out new space is $1,000 per square foot.  So these can be hundreds of millions of dollars that you're spending in new space. The value of deferring or altogether avoiding that expense garners executive attention. It is a real and tangible savings.</a:t>
            </a:r>
            <a:endParaRPr lang="en-US" altLang="zh-CN" sz="1000" smtClean="0">
              <a:latin typeface="Times New Roman"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p:cNvSpPr>
          <p:nvPr>
            <p:ph type="sldImg"/>
          </p:nvPr>
        </p:nvSpPr>
        <p:spPr bwMode="auto">
          <a:noFill/>
          <a:ln>
            <a:solidFill>
              <a:srgbClr val="000000"/>
            </a:solidFill>
            <a:miter lim="800000"/>
            <a:headEnd/>
            <a:tailEnd/>
          </a:ln>
        </p:spPr>
      </p:sp>
      <p:sp>
        <p:nvSpPr>
          <p:cNvPr id="12902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You can use cloud computing to store your data and/or run applications on it.</a:t>
            </a:r>
          </a:p>
          <a:p>
            <a:pPr>
              <a:spcBef>
                <a:spcPct val="0"/>
              </a:spcBef>
            </a:pPr>
            <a:endParaRPr lang="en-US" altLang="zh-CN" smtClean="0"/>
          </a:p>
          <a:p>
            <a:pPr>
              <a:spcBef>
                <a:spcPct val="0"/>
              </a:spcBef>
            </a:pPr>
            <a:r>
              <a:rPr lang="en-US" altLang="zh-CN" smtClean="0"/>
              <a:t>The Utility model is a business model in which the provider owns, operates and manages the infrastructure and resources, and the subscribers accesses it </a:t>
            </a:r>
            <a:r>
              <a:rPr lang="en-US" altLang="zh-CN" b="1" smtClean="0">
                <a:solidFill>
                  <a:srgbClr val="FF0000"/>
                </a:solidFill>
              </a:rPr>
              <a:t>when required, </a:t>
            </a:r>
            <a:r>
              <a:rPr lang="en-US" altLang="zh-CN" smtClean="0">
                <a:solidFill>
                  <a:srgbClr val="FF0000"/>
                </a:solidFill>
              </a:rPr>
              <a:t>on a rental basis</a:t>
            </a:r>
            <a:r>
              <a:rPr lang="en-US" altLang="zh-CN" smtClean="0"/>
              <a:t>. Think of it as a big building with many tenants</a:t>
            </a:r>
          </a:p>
          <a:p>
            <a:pPr>
              <a:spcBef>
                <a:spcPct val="0"/>
              </a:spcBef>
            </a:pPr>
            <a:endParaRPr lang="en-US" altLang="zh-CN" smtClean="0"/>
          </a:p>
          <a:p>
            <a:pPr>
              <a:spcBef>
                <a:spcPct val="0"/>
              </a:spcBef>
            </a:pPr>
            <a:r>
              <a:rPr lang="en-US" altLang="zh-CN" smtClean="0"/>
              <a:t>Elastic concept in cloud computing one in which computing resources can be scaled up and down easily by the cloud service provider. </a:t>
            </a:r>
          </a:p>
          <a:p>
            <a:pPr>
              <a:spcBef>
                <a:spcPct val="0"/>
              </a:spcBef>
            </a:pPr>
            <a:r>
              <a:rPr lang="en-US" altLang="zh-CN" smtClean="0"/>
              <a:t>I need more “space”</a:t>
            </a:r>
          </a:p>
          <a:p>
            <a:pPr>
              <a:spcBef>
                <a:spcPct val="0"/>
              </a:spcBef>
            </a:pPr>
            <a:endParaRPr lang="en-US" altLang="zh-CN" smtClean="0"/>
          </a:p>
        </p:txBody>
      </p:sp>
      <p:sp>
        <p:nvSpPr>
          <p:cNvPr id="1290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2D52731-700E-4DFF-BB3E-46D05017D94F}" type="slidenum">
              <a:rPr lang="en-US" altLang="zh-CN"/>
              <a:pPr fontAlgn="base">
                <a:spcBef>
                  <a:spcPct val="0"/>
                </a:spcBef>
                <a:spcAft>
                  <a:spcPct val="0"/>
                </a:spcAft>
              </a:pPr>
              <a:t>48</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p:cNvSpPr>
          <p:nvPr>
            <p:ph type="sldImg"/>
          </p:nvPr>
        </p:nvSpPr>
        <p:spPr bwMode="auto">
          <a:noFill/>
          <a:ln>
            <a:solidFill>
              <a:srgbClr val="000000"/>
            </a:solidFill>
            <a:miter lim="800000"/>
            <a:headEnd/>
            <a:tailEnd/>
          </a:ln>
        </p:spPr>
      </p:sp>
      <p:sp>
        <p:nvSpPr>
          <p:cNvPr id="13107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1. Applications are hosted over the internet</a:t>
            </a:r>
          </a:p>
          <a:p>
            <a:pPr>
              <a:spcBef>
                <a:spcPct val="0"/>
              </a:spcBef>
            </a:pPr>
            <a:r>
              <a:rPr lang="en-US" altLang="zh-CN" smtClean="0"/>
              <a:t>2. Pay as you go</a:t>
            </a:r>
          </a:p>
          <a:p>
            <a:pPr>
              <a:spcBef>
                <a:spcPct val="0"/>
              </a:spcBef>
            </a:pPr>
            <a:endParaRPr lang="en-US" altLang="zh-CN" smtClean="0"/>
          </a:p>
          <a:p>
            <a:pPr>
              <a:spcBef>
                <a:spcPct val="0"/>
              </a:spcBef>
            </a:pPr>
            <a:endParaRPr lang="en-US" altLang="zh-CN" smtClean="0"/>
          </a:p>
          <a:p>
            <a:pPr>
              <a:spcBef>
                <a:spcPct val="0"/>
              </a:spcBef>
            </a:pPr>
            <a:r>
              <a:rPr lang="en-US" altLang="zh-CN" smtClean="0"/>
              <a:t>3. There is an illusion of unlimited computing power ---Of course at a COST!– but it is minimal comparitively!</a:t>
            </a:r>
          </a:p>
          <a:p>
            <a:pPr>
              <a:spcBef>
                <a:spcPct val="0"/>
              </a:spcBef>
            </a:pPr>
            <a:r>
              <a:rPr lang="en-US" altLang="zh-CN" smtClean="0"/>
              <a:t>4. No commitment</a:t>
            </a:r>
          </a:p>
          <a:p>
            <a:pPr>
              <a:spcBef>
                <a:spcPct val="0"/>
              </a:spcBef>
            </a:pPr>
            <a:r>
              <a:rPr lang="en-US" altLang="zh-CN" smtClean="0"/>
              <a:t>5. On-Off computing services -  Short term</a:t>
            </a:r>
          </a:p>
          <a:p>
            <a:pPr>
              <a:spcBef>
                <a:spcPct val="0"/>
              </a:spcBef>
            </a:pPr>
            <a:endParaRPr lang="en-US" altLang="zh-CN" smtClean="0"/>
          </a:p>
          <a:p>
            <a:pPr>
              <a:spcBef>
                <a:spcPct val="0"/>
              </a:spcBef>
            </a:pPr>
            <a:endParaRPr lang="en-US" altLang="zh-CN" smtClean="0"/>
          </a:p>
        </p:txBody>
      </p:sp>
      <p:sp>
        <p:nvSpPr>
          <p:cNvPr id="1310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BED818B-A0A9-46B5-A548-9ADDEF1A9583}" type="slidenum">
              <a:rPr lang="en-US" altLang="zh-CN"/>
              <a:pPr fontAlgn="base">
                <a:spcBef>
                  <a:spcPct val="0"/>
                </a:spcBef>
                <a:spcAft>
                  <a:spcPct val="0"/>
                </a:spcAft>
              </a:pPr>
              <a:t>49</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wrap="square" numCol="1" anchor="t" anchorCtr="0" compatLnSpc="1">
            <a:prstTxWarp prst="textNoShape">
              <a:avLst/>
            </a:prstTxWarp>
            <a:normAutofit/>
          </a:bodyPr>
          <a:lstStyle/>
          <a:p>
            <a:pPr>
              <a:lnSpc>
                <a:spcPct val="80000"/>
              </a:lnSpc>
              <a:spcBef>
                <a:spcPct val="0"/>
              </a:spcBef>
            </a:pPr>
            <a:endParaRPr lang="en-US" altLang="zh-CN" sz="900" smtClean="0"/>
          </a:p>
        </p:txBody>
      </p:sp>
      <p:sp>
        <p:nvSpPr>
          <p:cNvPr id="13414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E68C417-05FA-43D9-8BEA-6FF34F10FE25}" type="slidenum">
              <a:rPr lang="en-US" altLang="zh-CN"/>
              <a:pPr fontAlgn="base">
                <a:spcBef>
                  <a:spcPct val="0"/>
                </a:spcBef>
                <a:spcAft>
                  <a:spcPct val="0"/>
                </a:spcAft>
              </a:pPr>
              <a:t>51</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wrap="square" numCol="1" anchor="t" anchorCtr="0" compatLnSpc="1">
            <a:prstTxWarp prst="textNoShape">
              <a:avLst/>
            </a:prstTxWarp>
            <a:normAutofit/>
          </a:bodyPr>
          <a:lstStyle/>
          <a:p>
            <a:pPr>
              <a:lnSpc>
                <a:spcPct val="80000"/>
              </a:lnSpc>
              <a:spcBef>
                <a:spcPct val="0"/>
              </a:spcBef>
            </a:pPr>
            <a:endParaRPr lang="en-US" altLang="zh-CN" sz="900" smtClean="0"/>
          </a:p>
        </p:txBody>
      </p:sp>
      <p:sp>
        <p:nvSpPr>
          <p:cNvPr id="13619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A3090FC-5C28-4AF1-95B1-EDFC4506978E}" type="slidenum">
              <a:rPr lang="en-US" altLang="zh-CN"/>
              <a:pPr fontAlgn="base">
                <a:spcBef>
                  <a:spcPct val="0"/>
                </a:spcBef>
                <a:spcAft>
                  <a:spcPct val="0"/>
                </a:spcAft>
              </a:pPr>
              <a:t>52</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wrap="square" numCol="1" anchor="t" anchorCtr="0" compatLnSpc="1">
            <a:prstTxWarp prst="textNoShape">
              <a:avLst/>
            </a:prstTxWarp>
            <a:normAutofit/>
          </a:bodyPr>
          <a:lstStyle/>
          <a:p>
            <a:pPr>
              <a:lnSpc>
                <a:spcPct val="80000"/>
              </a:lnSpc>
              <a:spcBef>
                <a:spcPct val="0"/>
              </a:spcBef>
            </a:pPr>
            <a:endParaRPr lang="en-US" altLang="zh-CN" sz="900" smtClean="0"/>
          </a:p>
        </p:txBody>
      </p:sp>
      <p:sp>
        <p:nvSpPr>
          <p:cNvPr id="13824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5E092F8-A73B-401D-9FB9-3269DB0426D3}" type="slidenum">
              <a:rPr lang="en-US" altLang="zh-CN"/>
              <a:pPr fontAlgn="base">
                <a:spcBef>
                  <a:spcPct val="0"/>
                </a:spcBef>
                <a:spcAft>
                  <a:spcPct val="0"/>
                </a:spcAft>
              </a:pPr>
              <a:t>53</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wrap="square" numCol="1" anchor="t" anchorCtr="0" compatLnSpc="1">
            <a:prstTxWarp prst="textNoShape">
              <a:avLst/>
            </a:prstTxWarp>
            <a:normAutofit/>
          </a:bodyPr>
          <a:lstStyle/>
          <a:p>
            <a:pPr>
              <a:lnSpc>
                <a:spcPct val="80000"/>
              </a:lnSpc>
              <a:spcBef>
                <a:spcPct val="0"/>
              </a:spcBef>
            </a:pPr>
            <a:endParaRPr lang="en-US" altLang="zh-CN" sz="900" smtClean="0"/>
          </a:p>
        </p:txBody>
      </p:sp>
      <p:sp>
        <p:nvSpPr>
          <p:cNvPr id="14029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D2AB4BE-11DA-42EA-9B25-FFA1896A95F4}" type="slidenum">
              <a:rPr lang="en-US" altLang="zh-CN"/>
              <a:pPr fontAlgn="base">
                <a:spcBef>
                  <a:spcPct val="0"/>
                </a:spcBef>
                <a:spcAft>
                  <a:spcPct val="0"/>
                </a:spcAft>
              </a:pPr>
              <a:t>54</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wrap="square" numCol="1" anchor="t" anchorCtr="0" compatLnSpc="1">
            <a:prstTxWarp prst="textNoShape">
              <a:avLst/>
            </a:prstTxWarp>
            <a:normAutofit/>
          </a:bodyPr>
          <a:lstStyle/>
          <a:p>
            <a:pPr>
              <a:lnSpc>
                <a:spcPct val="80000"/>
              </a:lnSpc>
              <a:spcBef>
                <a:spcPct val="0"/>
              </a:spcBef>
            </a:pPr>
            <a:endParaRPr lang="en-US" altLang="zh-CN" sz="900" smtClean="0"/>
          </a:p>
        </p:txBody>
      </p:sp>
      <p:sp>
        <p:nvSpPr>
          <p:cNvPr id="1423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8F40D9C-85E5-4078-8B4F-591504FFAB88}" type="slidenum">
              <a:rPr lang="en-US" altLang="zh-CN"/>
              <a:pPr fontAlgn="base">
                <a:spcBef>
                  <a:spcPct val="0"/>
                </a:spcBef>
                <a:spcAft>
                  <a:spcPct val="0"/>
                </a:spcAft>
              </a:pPr>
              <a:t>55</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bwMode="auto">
          <a:noFill/>
          <a:ln>
            <a:solidFill>
              <a:srgbClr val="000000"/>
            </a:solidFill>
            <a:miter lim="800000"/>
            <a:headEnd/>
            <a:tailEnd/>
          </a:ln>
        </p:spPr>
      </p:sp>
      <p:sp>
        <p:nvSpPr>
          <p:cNvPr id="1454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1454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7E011A9-ED2E-4E46-A112-9D392F7C9C38}" type="slidenum">
              <a:rPr lang="en-US" altLang="zh-CN"/>
              <a:pPr fontAlgn="base">
                <a:spcBef>
                  <a:spcPct val="0"/>
                </a:spcBef>
                <a:spcAft>
                  <a:spcPct val="0"/>
                </a:spcAft>
              </a:pPr>
              <a:t>57</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Image Placeholder 1"/>
          <p:cNvSpPr>
            <a:spLocks noGrp="1" noRot="1" noChangeAspect="1"/>
          </p:cNvSpPr>
          <p:nvPr>
            <p:ph type="sldImg"/>
          </p:nvPr>
        </p:nvSpPr>
        <p:spPr bwMode="auto">
          <a:noFill/>
          <a:ln>
            <a:solidFill>
              <a:srgbClr val="000000"/>
            </a:solidFill>
            <a:miter lim="800000"/>
            <a:headEnd/>
            <a:tailEnd/>
          </a:ln>
        </p:spPr>
      </p:sp>
      <p:sp>
        <p:nvSpPr>
          <p:cNvPr id="15667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Sloan Digital Sky Survey – 80 TB over 7 years</a:t>
            </a:r>
          </a:p>
          <a:p>
            <a:pPr>
              <a:spcBef>
                <a:spcPct val="0"/>
              </a:spcBef>
            </a:pPr>
            <a:r>
              <a:rPr lang="en-US" altLang="zh-CN" smtClean="0"/>
              <a:t>National Center for Supercomputing Applications</a:t>
            </a:r>
          </a:p>
        </p:txBody>
      </p:sp>
      <p:sp>
        <p:nvSpPr>
          <p:cNvPr id="1566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29B23FF-2806-4B2C-BF9B-7600183AE500}" type="slidenum">
              <a:rPr lang="en-US" altLang="zh-CN"/>
              <a:pPr fontAlgn="base">
                <a:spcBef>
                  <a:spcPct val="0"/>
                </a:spcBef>
                <a:spcAft>
                  <a:spcPct val="0"/>
                </a:spcAft>
              </a:pPr>
              <a:t>67</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p:spPr>
      </p:sp>
      <p:sp>
        <p:nvSpPr>
          <p:cNvPr id="16077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1607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99E5819-52FA-4CFD-A5C0-BAC9EB2737CD}" type="slidenum">
              <a:rPr lang="en-US" altLang="zh-CN"/>
              <a:pPr fontAlgn="base">
                <a:spcBef>
                  <a:spcPct val="0"/>
                </a:spcBef>
                <a:spcAft>
                  <a:spcPct val="0"/>
                </a:spcAft>
              </a:pPr>
              <a:t>70</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939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z="1600" smtClean="0"/>
              <a:t>Your IT server load is dynamic.  It's always changing based on market or corporate situations, whether through acquisition or growth.  </a:t>
            </a:r>
          </a:p>
          <a:p>
            <a:pPr>
              <a:spcBef>
                <a:spcPct val="0"/>
              </a:spcBef>
            </a:pPr>
            <a:endParaRPr lang="en-US" altLang="zh-CN" sz="1600" smtClean="0"/>
          </a:p>
          <a:p>
            <a:pPr>
              <a:spcBef>
                <a:spcPct val="0"/>
              </a:spcBef>
            </a:pPr>
            <a:r>
              <a:rPr lang="en-US" altLang="zh-CN" sz="1600" smtClean="0"/>
              <a:t>As a result, it's really about continuous right-sizing IT infrastructure, server, storage and networking.  We're doing this across the datacenter and doing it in real time.  We want to dynamically match the compute requirements to the energy supply.  You only want to be using as much energy as you need to meet service levels that your business and your users require.</a:t>
            </a:r>
          </a:p>
          <a:p>
            <a:pPr>
              <a:spcBef>
                <a:spcPct val="0"/>
              </a:spcBef>
            </a:pPr>
            <a:endParaRPr lang="en-US"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Image Placeholder 1"/>
          <p:cNvSpPr>
            <a:spLocks noGrp="1" noRot="1" noChangeAspect="1"/>
          </p:cNvSpPr>
          <p:nvPr>
            <p:ph type="sldImg"/>
          </p:nvPr>
        </p:nvSpPr>
        <p:spPr bwMode="auto">
          <a:noFill/>
          <a:ln>
            <a:solidFill>
              <a:srgbClr val="000000"/>
            </a:solidFill>
            <a:miter lim="800000"/>
            <a:headEnd/>
            <a:tailEnd/>
          </a:ln>
        </p:spPr>
      </p:sp>
      <p:sp>
        <p:nvSpPr>
          <p:cNvPr id="16793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Source: John Rothschild, VP of Technology, Facebook</a:t>
            </a:r>
          </a:p>
        </p:txBody>
      </p:sp>
      <p:sp>
        <p:nvSpPr>
          <p:cNvPr id="1679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608BF20-5BC9-4B72-A8FC-A3EB52A4A7D7}" type="slidenum">
              <a:rPr lang="en-US" altLang="zh-CN"/>
              <a:pPr fontAlgn="base">
                <a:spcBef>
                  <a:spcPct val="0"/>
                </a:spcBef>
                <a:spcAft>
                  <a:spcPct val="0"/>
                </a:spcAft>
              </a:pPr>
              <a:t>76</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Slide Image Placeholder 1"/>
          <p:cNvSpPr>
            <a:spLocks noGrp="1" noRot="1" noChangeAspect="1"/>
          </p:cNvSpPr>
          <p:nvPr>
            <p:ph type="sldImg"/>
          </p:nvPr>
        </p:nvSpPr>
        <p:spPr bwMode="auto">
          <a:noFill/>
          <a:ln>
            <a:solidFill>
              <a:srgbClr val="000000"/>
            </a:solidFill>
            <a:miter lim="800000"/>
            <a:headEnd/>
            <a:tailEnd/>
          </a:ln>
        </p:spPr>
      </p:sp>
      <p:sp>
        <p:nvSpPr>
          <p:cNvPr id="1699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Source: John Rothschild, VP of Technology, Facebook</a:t>
            </a:r>
          </a:p>
        </p:txBody>
      </p:sp>
      <p:sp>
        <p:nvSpPr>
          <p:cNvPr id="1699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F275844-48C8-4D77-9EEE-FA975438D4EE}" type="slidenum">
              <a:rPr lang="en-US" altLang="zh-CN"/>
              <a:pPr fontAlgn="base">
                <a:spcBef>
                  <a:spcPct val="0"/>
                </a:spcBef>
                <a:spcAft>
                  <a:spcPct val="0"/>
                </a:spcAft>
              </a:pPr>
              <a:t>77</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Slide Image Placeholder 1"/>
          <p:cNvSpPr>
            <a:spLocks noGrp="1" noRot="1" noChangeAspect="1"/>
          </p:cNvSpPr>
          <p:nvPr>
            <p:ph type="sldImg"/>
          </p:nvPr>
        </p:nvSpPr>
        <p:spPr bwMode="auto">
          <a:noFill/>
          <a:ln>
            <a:solidFill>
              <a:srgbClr val="000000"/>
            </a:solidFill>
            <a:miter lim="800000"/>
            <a:headEnd/>
            <a:tailEnd/>
          </a:ln>
        </p:spPr>
      </p:sp>
      <p:sp>
        <p:nvSpPr>
          <p:cNvPr id="17408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174083"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AD34592-4FA1-4EF3-828B-4BD6F8E42D9D}" type="slidenum">
              <a:rPr lang="en-US" altLang="zh-CN"/>
              <a:pPr fontAlgn="base">
                <a:spcBef>
                  <a:spcPct val="0"/>
                </a:spcBef>
                <a:spcAft>
                  <a:spcPct val="0"/>
                </a:spcAft>
              </a:pPr>
              <a:t>80</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wrap="square" numCol="1" anchor="t" anchorCtr="0" compatLnSpc="1">
            <a:prstTxWarp prst="textNoShape">
              <a:avLst/>
            </a:prstTxWarp>
            <a:normAutofit/>
          </a:bodyPr>
          <a:lstStyle/>
          <a:p>
            <a:pPr>
              <a:lnSpc>
                <a:spcPct val="80000"/>
              </a:lnSpc>
              <a:spcBef>
                <a:spcPct val="0"/>
              </a:spcBef>
            </a:pPr>
            <a:endParaRPr lang="en-US" altLang="zh-CN" sz="1100" smtClean="0"/>
          </a:p>
        </p:txBody>
      </p:sp>
      <p:sp>
        <p:nvSpPr>
          <p:cNvPr id="176131"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82D4BED-42B6-44CB-AB69-4DD79933FDFB}" type="slidenum">
              <a:rPr lang="en-US" altLang="zh-CN">
                <a:solidFill>
                  <a:srgbClr val="000000"/>
                </a:solidFill>
              </a:rPr>
              <a:pPr fontAlgn="base">
                <a:spcBef>
                  <a:spcPct val="0"/>
                </a:spcBef>
                <a:spcAft>
                  <a:spcPct val="0"/>
                </a:spcAft>
              </a:pPr>
              <a:t>81</a:t>
            </a:fld>
            <a:endParaRPr lang="en-US" altLang="zh-CN">
              <a:solidFill>
                <a:srgbClr val="000000"/>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Slide Image Placeholder 1"/>
          <p:cNvSpPr>
            <a:spLocks noGrp="1" noRot="1" noChangeAspect="1"/>
          </p:cNvSpPr>
          <p:nvPr>
            <p:ph type="sldImg"/>
          </p:nvPr>
        </p:nvSpPr>
        <p:spPr bwMode="auto">
          <a:noFill/>
          <a:ln>
            <a:solidFill>
              <a:srgbClr val="000000"/>
            </a:solidFill>
            <a:miter lim="800000"/>
            <a:headEnd/>
            <a:tailEnd/>
          </a:ln>
        </p:spPr>
      </p:sp>
      <p:sp>
        <p:nvSpPr>
          <p:cNvPr id="17817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1781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EC6AF05-D9E4-4329-BD4D-43E6C3088A8D}" type="slidenum">
              <a:rPr lang="en-US" altLang="zh-CN"/>
              <a:pPr fontAlgn="base">
                <a:spcBef>
                  <a:spcPct val="0"/>
                </a:spcBef>
                <a:spcAft>
                  <a:spcPct val="0"/>
                </a:spcAft>
              </a:pPr>
              <a:t>82</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Slide Image Placeholder 1"/>
          <p:cNvSpPr>
            <a:spLocks noGrp="1" noRot="1" noChangeAspect="1"/>
          </p:cNvSpPr>
          <p:nvPr>
            <p:ph type="sldImg"/>
          </p:nvPr>
        </p:nvSpPr>
        <p:spPr bwMode="auto">
          <a:noFill/>
          <a:ln>
            <a:solidFill>
              <a:srgbClr val="000000"/>
            </a:solidFill>
            <a:miter lim="800000"/>
            <a:headEnd/>
            <a:tailEnd/>
          </a:ln>
        </p:spPr>
      </p:sp>
      <p:sp>
        <p:nvSpPr>
          <p:cNvPr id="18637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Self-managed – self-provisioned, cost-effective, alternative to buying own equipment and putting into a colocation or own data center – good for test and development environs</a:t>
            </a:r>
          </a:p>
          <a:p>
            <a:pPr>
              <a:spcBef>
                <a:spcPct val="0"/>
              </a:spcBef>
            </a:pPr>
            <a:r>
              <a:rPr lang="en-US" altLang="zh-CN" smtClean="0"/>
              <a:t>Lightly managed – want self-managed but don’t want the headache of actually being responsible – most common scenario</a:t>
            </a:r>
          </a:p>
          <a:p>
            <a:pPr>
              <a:spcBef>
                <a:spcPct val="0"/>
              </a:spcBef>
            </a:pPr>
            <a:r>
              <a:rPr lang="en-US" altLang="zh-CN" smtClean="0"/>
              <a:t>Complex  -- have traditional web host needs, applications with high degree of complexity</a:t>
            </a:r>
          </a:p>
          <a:p>
            <a:pPr>
              <a:spcBef>
                <a:spcPct val="0"/>
              </a:spcBef>
            </a:pPr>
            <a:endParaRPr lang="en-US" altLang="zh-CN" smtClean="0"/>
          </a:p>
          <a:p>
            <a:pPr>
              <a:spcBef>
                <a:spcPct val="0"/>
              </a:spcBef>
            </a:pPr>
            <a:endParaRPr lang="en-US" altLang="zh-CN" smtClean="0"/>
          </a:p>
          <a:p>
            <a:pPr>
              <a:spcBef>
                <a:spcPct val="0"/>
              </a:spcBef>
            </a:pPr>
            <a:r>
              <a:rPr lang="en-US" altLang="zh-CN" smtClean="0"/>
              <a:t>Saas includes</a:t>
            </a:r>
          </a:p>
          <a:p>
            <a:pPr lvl="2">
              <a:spcBef>
                <a:spcPct val="0"/>
              </a:spcBef>
            </a:pPr>
            <a:r>
              <a:rPr lang="en-US" altLang="zh-CN" smtClean="0">
                <a:solidFill>
                  <a:schemeClr val="bg1"/>
                </a:solidFill>
              </a:rPr>
              <a:t>Office suite providers</a:t>
            </a:r>
          </a:p>
          <a:p>
            <a:pPr lvl="2">
              <a:spcBef>
                <a:spcPct val="0"/>
              </a:spcBef>
            </a:pPr>
            <a:r>
              <a:rPr lang="en-US" altLang="zh-CN" smtClean="0">
                <a:solidFill>
                  <a:schemeClr val="bg1"/>
                </a:solidFill>
              </a:rPr>
              <a:t>Customer service providers</a:t>
            </a:r>
          </a:p>
          <a:p>
            <a:pPr lvl="2">
              <a:spcBef>
                <a:spcPct val="0"/>
              </a:spcBef>
            </a:pPr>
            <a:r>
              <a:rPr lang="en-US" altLang="zh-CN" smtClean="0">
                <a:solidFill>
                  <a:schemeClr val="bg1"/>
                </a:solidFill>
              </a:rPr>
              <a:t>Project management providers</a:t>
            </a:r>
          </a:p>
          <a:p>
            <a:pPr lvl="2">
              <a:spcBef>
                <a:spcPct val="0"/>
              </a:spcBef>
            </a:pPr>
            <a:r>
              <a:rPr lang="en-US" altLang="zh-CN" smtClean="0">
                <a:solidFill>
                  <a:schemeClr val="bg1"/>
                </a:solidFill>
              </a:rPr>
              <a:t>Help Desk service providers</a:t>
            </a:r>
          </a:p>
          <a:p>
            <a:pPr lvl="2">
              <a:spcBef>
                <a:spcPct val="0"/>
              </a:spcBef>
            </a:pPr>
            <a:r>
              <a:rPr lang="en-US" altLang="zh-CN" smtClean="0">
                <a:solidFill>
                  <a:schemeClr val="bg1"/>
                </a:solidFill>
              </a:rPr>
              <a:t>Network monitoring providers</a:t>
            </a:r>
          </a:p>
          <a:p>
            <a:pPr lvl="2">
              <a:spcBef>
                <a:spcPct val="0"/>
              </a:spcBef>
            </a:pPr>
            <a:endParaRPr lang="en-US" altLang="zh-CN" smtClean="0">
              <a:solidFill>
                <a:schemeClr val="bg1"/>
              </a:solidFill>
            </a:endParaRPr>
          </a:p>
          <a:p>
            <a:pPr>
              <a:spcBef>
                <a:spcPct val="0"/>
              </a:spcBef>
            </a:pPr>
            <a:endParaRPr lang="en-US" altLang="zh-CN" smtClean="0"/>
          </a:p>
        </p:txBody>
      </p:sp>
      <p:sp>
        <p:nvSpPr>
          <p:cNvPr id="1863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48DAF7E-E614-4C1F-A7AA-3A95C703626B}" type="slidenum">
              <a:rPr lang="en-US" altLang="zh-CN"/>
              <a:pPr fontAlgn="base">
                <a:spcBef>
                  <a:spcPct val="0"/>
                </a:spcBef>
                <a:spcAft>
                  <a:spcPct val="0"/>
                </a:spcAft>
              </a:pPr>
              <a:t>89</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Slide Image Placeholder 1"/>
          <p:cNvSpPr>
            <a:spLocks noGrp="1" noRot="1" noChangeAspect="1"/>
          </p:cNvSpPr>
          <p:nvPr>
            <p:ph type="sldImg"/>
          </p:nvPr>
        </p:nvSpPr>
        <p:spPr bwMode="auto">
          <a:noFill/>
          <a:ln>
            <a:solidFill>
              <a:srgbClr val="000000"/>
            </a:solidFill>
            <a:miter lim="800000"/>
            <a:headEnd/>
            <a:tailEnd/>
          </a:ln>
        </p:spPr>
      </p:sp>
      <p:sp>
        <p:nvSpPr>
          <p:cNvPr id="19353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The hybrid approach allows a business to take advantage of the scalability and cost-effectiveness that a public cloud computing environment offers without exposing mission-critical applications and data to third-party vulnerabilities.</a:t>
            </a:r>
          </a:p>
        </p:txBody>
      </p:sp>
      <p:sp>
        <p:nvSpPr>
          <p:cNvPr id="1935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615EE48-4858-45B0-B6A5-88803FC05265}" type="slidenum">
              <a:rPr lang="en-US" altLang="zh-CN"/>
              <a:pPr fontAlgn="base">
                <a:spcBef>
                  <a:spcPct val="0"/>
                </a:spcBef>
                <a:spcAft>
                  <a:spcPct val="0"/>
                </a:spcAft>
              </a:pPr>
              <a:t>95</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Slide Image Placeholder 1"/>
          <p:cNvSpPr>
            <a:spLocks noGrp="1" noRot="1" noChangeAspect="1"/>
          </p:cNvSpPr>
          <p:nvPr>
            <p:ph type="sldImg"/>
          </p:nvPr>
        </p:nvSpPr>
        <p:spPr bwMode="auto">
          <a:noFill/>
          <a:ln>
            <a:solidFill>
              <a:srgbClr val="000000"/>
            </a:solidFill>
            <a:miter lim="800000"/>
            <a:headEnd/>
            <a:tailEnd/>
          </a:ln>
        </p:spPr>
      </p:sp>
      <p:sp>
        <p:nvSpPr>
          <p:cNvPr id="1955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1955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741CCFF-AABE-4A39-B2D9-5000A322C572}" type="slidenum">
              <a:rPr lang="en-US" altLang="zh-CN"/>
              <a:pPr fontAlgn="base">
                <a:spcBef>
                  <a:spcPct val="0"/>
                </a:spcBef>
                <a:spcAft>
                  <a:spcPct val="0"/>
                </a:spcAft>
              </a:pPr>
              <a:t>96</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Slide Image Placeholder 1"/>
          <p:cNvSpPr>
            <a:spLocks noGrp="1" noRot="1" noChangeAspect="1"/>
          </p:cNvSpPr>
          <p:nvPr>
            <p:ph type="sldImg"/>
          </p:nvPr>
        </p:nvSpPr>
        <p:spPr bwMode="auto">
          <a:noFill/>
          <a:ln>
            <a:solidFill>
              <a:srgbClr val="000000"/>
            </a:solidFill>
            <a:miter lim="800000"/>
            <a:headEnd/>
            <a:tailEnd/>
          </a:ln>
        </p:spPr>
      </p:sp>
      <p:sp>
        <p:nvSpPr>
          <p:cNvPr id="19968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solidFill>
                  <a:srgbClr val="FF0000"/>
                </a:solidFill>
              </a:rPr>
              <a:t>Strike the right </a:t>
            </a:r>
            <a:r>
              <a:rPr lang="en-US" altLang="zh-CN" b="1" smtClean="0">
                <a:solidFill>
                  <a:srgbClr val="FF0000"/>
                </a:solidFill>
              </a:rPr>
              <a:t>“BALANCE”</a:t>
            </a:r>
          </a:p>
          <a:p>
            <a:pPr>
              <a:spcBef>
                <a:spcPct val="0"/>
              </a:spcBef>
            </a:pPr>
            <a:r>
              <a:rPr lang="en-US" altLang="zh-CN" b="1" smtClean="0"/>
              <a:t>Scale-up: </a:t>
            </a:r>
            <a:r>
              <a:rPr lang="en-US" altLang="zh-CN" smtClean="0">
                <a:solidFill>
                  <a:srgbClr val="FF0000"/>
                </a:solidFill>
              </a:rPr>
              <a:t>You can scale up by </a:t>
            </a:r>
            <a:r>
              <a:rPr lang="en-US" altLang="zh-CN" smtClean="0"/>
              <a:t>adding more processors, more memory, more storage OR buy a more robust server. </a:t>
            </a:r>
          </a:p>
          <a:p>
            <a:pPr lvl="1">
              <a:spcBef>
                <a:spcPct val="0"/>
              </a:spcBef>
            </a:pPr>
            <a:r>
              <a:rPr lang="en-US" altLang="zh-CN" b="1" smtClean="0"/>
              <a:t>Pros</a:t>
            </a:r>
            <a:r>
              <a:rPr lang="en-US" altLang="zh-CN" smtClean="0"/>
              <a:t> </a:t>
            </a:r>
          </a:p>
          <a:p>
            <a:pPr>
              <a:spcBef>
                <a:spcPct val="0"/>
              </a:spcBef>
            </a:pPr>
            <a:r>
              <a:rPr lang="en-US" altLang="zh-CN" smtClean="0"/>
              <a:t>	Less power consumption than running multiple servers</a:t>
            </a:r>
          </a:p>
          <a:p>
            <a:pPr lvl="2">
              <a:spcBef>
                <a:spcPct val="0"/>
              </a:spcBef>
            </a:pPr>
            <a:r>
              <a:rPr lang="en-US" altLang="zh-CN" smtClean="0"/>
              <a:t>Cooling costs are less than scaling horizontally</a:t>
            </a:r>
          </a:p>
          <a:p>
            <a:pPr lvl="2">
              <a:spcBef>
                <a:spcPct val="0"/>
              </a:spcBef>
            </a:pPr>
            <a:r>
              <a:rPr lang="en-US" altLang="zh-CN" smtClean="0"/>
              <a:t>Generally less challenging to implement</a:t>
            </a:r>
          </a:p>
          <a:p>
            <a:pPr lvl="2">
              <a:spcBef>
                <a:spcPct val="0"/>
              </a:spcBef>
            </a:pPr>
            <a:r>
              <a:rPr lang="en-US" altLang="zh-CN" smtClean="0"/>
              <a:t>Less licensing costs</a:t>
            </a:r>
          </a:p>
          <a:p>
            <a:pPr lvl="1">
              <a:spcBef>
                <a:spcPct val="0"/>
              </a:spcBef>
            </a:pPr>
            <a:r>
              <a:rPr lang="en-US" altLang="zh-CN" b="1" smtClean="0"/>
              <a:t>Cons</a:t>
            </a:r>
            <a:r>
              <a:rPr lang="en-US" altLang="zh-CN" smtClean="0"/>
              <a:t> </a:t>
            </a:r>
          </a:p>
          <a:p>
            <a:pPr lvl="2">
              <a:spcBef>
                <a:spcPct val="0"/>
              </a:spcBef>
            </a:pPr>
            <a:r>
              <a:rPr lang="en-US" altLang="zh-CN" smtClean="0"/>
              <a:t>PRICE, PRICE, PRICE</a:t>
            </a:r>
          </a:p>
          <a:p>
            <a:pPr lvl="2">
              <a:spcBef>
                <a:spcPct val="0"/>
              </a:spcBef>
            </a:pPr>
            <a:r>
              <a:rPr lang="en-US" altLang="zh-CN" smtClean="0"/>
              <a:t>Greater risk of hardware failure causing bigger outages</a:t>
            </a:r>
          </a:p>
          <a:p>
            <a:pPr lvl="2">
              <a:spcBef>
                <a:spcPct val="0"/>
              </a:spcBef>
            </a:pPr>
            <a:r>
              <a:rPr lang="en-US" altLang="zh-CN" smtClean="0"/>
              <a:t>Vendor lock-in and limited upgradeability in the future</a:t>
            </a:r>
          </a:p>
          <a:p>
            <a:pPr lvl="2">
              <a:spcBef>
                <a:spcPct val="0"/>
              </a:spcBef>
            </a:pPr>
            <a:endParaRPr lang="en-US" altLang="zh-CN" smtClean="0"/>
          </a:p>
          <a:p>
            <a:pPr>
              <a:spcBef>
                <a:spcPct val="0"/>
              </a:spcBef>
            </a:pPr>
            <a:r>
              <a:rPr lang="en-US" altLang="zh-CN" b="1" smtClean="0"/>
              <a:t>Scale-out: </a:t>
            </a:r>
            <a:r>
              <a:rPr lang="en-US" altLang="zh-CN" smtClean="0">
                <a:solidFill>
                  <a:srgbClr val="FF0000"/>
                </a:solidFill>
              </a:rPr>
              <a:t>You can scale out by</a:t>
            </a:r>
            <a:r>
              <a:rPr lang="en-US" altLang="zh-CN" smtClean="0"/>
              <a:t> adding more servers with less processors and RAM. </a:t>
            </a:r>
          </a:p>
          <a:p>
            <a:pPr lvl="1">
              <a:spcBef>
                <a:spcPct val="0"/>
              </a:spcBef>
            </a:pPr>
            <a:r>
              <a:rPr lang="en-US" altLang="zh-CN" b="1" smtClean="0"/>
              <a:t>Pros</a:t>
            </a:r>
            <a:r>
              <a:rPr lang="en-US" altLang="zh-CN" smtClean="0"/>
              <a:t> </a:t>
            </a:r>
          </a:p>
          <a:p>
            <a:pPr lvl="2">
              <a:spcBef>
                <a:spcPct val="0"/>
              </a:spcBef>
            </a:pPr>
            <a:r>
              <a:rPr lang="en-US" altLang="zh-CN" smtClean="0"/>
              <a:t>Much cheaper than scaling vertically</a:t>
            </a:r>
          </a:p>
          <a:p>
            <a:pPr lvl="2">
              <a:spcBef>
                <a:spcPct val="0"/>
              </a:spcBef>
            </a:pPr>
            <a:r>
              <a:rPr lang="en-US" altLang="zh-CN" smtClean="0"/>
              <a:t>Easier to run fault-tolerance</a:t>
            </a:r>
          </a:p>
          <a:p>
            <a:pPr lvl="2">
              <a:spcBef>
                <a:spcPct val="0"/>
              </a:spcBef>
            </a:pPr>
            <a:r>
              <a:rPr lang="en-US" altLang="zh-CN" smtClean="0"/>
              <a:t>Easy to upgrade</a:t>
            </a:r>
          </a:p>
          <a:p>
            <a:pPr lvl="1">
              <a:spcBef>
                <a:spcPct val="0"/>
              </a:spcBef>
            </a:pPr>
            <a:r>
              <a:rPr lang="en-US" altLang="zh-CN" b="1" smtClean="0"/>
              <a:t>Cons</a:t>
            </a:r>
            <a:r>
              <a:rPr lang="en-US" altLang="zh-CN" smtClean="0"/>
              <a:t> </a:t>
            </a:r>
          </a:p>
          <a:p>
            <a:pPr lvl="2">
              <a:spcBef>
                <a:spcPct val="0"/>
              </a:spcBef>
            </a:pPr>
            <a:r>
              <a:rPr lang="en-US" altLang="zh-CN" smtClean="0"/>
              <a:t>More licensing fees</a:t>
            </a:r>
          </a:p>
          <a:p>
            <a:pPr lvl="2">
              <a:spcBef>
                <a:spcPct val="0"/>
              </a:spcBef>
            </a:pPr>
            <a:r>
              <a:rPr lang="en-US" altLang="zh-CN" smtClean="0"/>
              <a:t>Bigger footprint in the Data Center</a:t>
            </a:r>
          </a:p>
          <a:p>
            <a:pPr lvl="2">
              <a:spcBef>
                <a:spcPct val="0"/>
              </a:spcBef>
            </a:pPr>
            <a:r>
              <a:rPr lang="en-US" altLang="zh-CN" smtClean="0"/>
              <a:t>Higher utility cost (Electricity and cooling)</a:t>
            </a:r>
          </a:p>
          <a:p>
            <a:pPr lvl="2">
              <a:spcBef>
                <a:spcPct val="0"/>
              </a:spcBef>
            </a:pPr>
            <a:r>
              <a:rPr lang="en-US" altLang="zh-CN" smtClean="0"/>
              <a:t>Possible need for more networking equipment (switches/routers)</a:t>
            </a:r>
          </a:p>
          <a:p>
            <a:pPr>
              <a:spcBef>
                <a:spcPct val="0"/>
              </a:spcBef>
            </a:pPr>
            <a:endParaRPr lang="en-US" altLang="zh-CN" smtClean="0"/>
          </a:p>
        </p:txBody>
      </p:sp>
      <p:sp>
        <p:nvSpPr>
          <p:cNvPr id="1996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D11FC5C-3BC5-4F32-AC5D-9497CFEEB7D9}" type="slidenum">
              <a:rPr lang="en-US" altLang="zh-CN"/>
              <a:pPr fontAlgn="base">
                <a:spcBef>
                  <a:spcPct val="0"/>
                </a:spcBef>
                <a:spcAft>
                  <a:spcPct val="0"/>
                </a:spcAft>
              </a:pPr>
              <a:t>99</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Slide Image Placeholder 1"/>
          <p:cNvSpPr>
            <a:spLocks noGrp="1" noRot="1" noChangeAspect="1"/>
          </p:cNvSpPr>
          <p:nvPr>
            <p:ph type="sldImg"/>
          </p:nvPr>
        </p:nvSpPr>
        <p:spPr bwMode="auto">
          <a:noFill/>
          <a:ln>
            <a:solidFill>
              <a:srgbClr val="000000"/>
            </a:solidFill>
            <a:miter lim="800000"/>
            <a:headEnd/>
            <a:tailEnd/>
          </a:ln>
        </p:spPr>
      </p:sp>
      <p:sp>
        <p:nvSpPr>
          <p:cNvPr id="2017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2017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DE3C768-1B08-431E-A487-D7D0D521EC8C}" type="slidenum">
              <a:rPr lang="en-US" altLang="zh-CN"/>
              <a:pPr fontAlgn="base">
                <a:spcBef>
                  <a:spcPct val="0"/>
                </a:spcBef>
                <a:spcAft>
                  <a:spcPct val="0"/>
                </a:spcAft>
              </a:pPr>
              <a:t>100</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bwMode="auto">
          <a:xfrm>
            <a:off x="1171575" y="685800"/>
            <a:ext cx="4681538" cy="3509963"/>
          </a:xfrm>
          <a:noFill/>
          <a:ln>
            <a:solidFill>
              <a:srgbClr val="000000"/>
            </a:solidFill>
            <a:miter lim="800000"/>
            <a:headEnd/>
            <a:tailEnd/>
          </a:ln>
        </p:spPr>
      </p:sp>
      <p:sp>
        <p:nvSpPr>
          <p:cNvPr id="61442" name="Rectangle 3"/>
          <p:cNvSpPr>
            <a:spLocks noGrp="1" noChangeArrowheads="1"/>
          </p:cNvSpPr>
          <p:nvPr>
            <p:ph type="body" idx="1"/>
          </p:nvPr>
        </p:nvSpPr>
        <p:spPr bwMode="auto">
          <a:xfrm>
            <a:off x="917575" y="4425950"/>
            <a:ext cx="5189538" cy="4195763"/>
          </a:xfrm>
          <a:noFill/>
        </p:spPr>
        <p:txBody>
          <a:bodyPr wrap="square" numCol="1" anchor="t" anchorCtr="0" compatLnSpc="1">
            <a:prstTxWarp prst="textNoShape">
              <a:avLst/>
            </a:prstTxWarp>
          </a:bodyPr>
          <a:lstStyle/>
          <a:p>
            <a:pPr>
              <a:spcBef>
                <a:spcPct val="0"/>
              </a:spcBef>
            </a:pPr>
            <a:endParaRPr lang="en-US" altLang="zh-CN"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Slide Image Placeholder 1"/>
          <p:cNvSpPr>
            <a:spLocks noGrp="1" noRot="1" noChangeAspect="1"/>
          </p:cNvSpPr>
          <p:nvPr>
            <p:ph type="sldImg"/>
          </p:nvPr>
        </p:nvSpPr>
        <p:spPr bwMode="auto">
          <a:noFill/>
          <a:ln>
            <a:solidFill>
              <a:srgbClr val="000000"/>
            </a:solidFill>
            <a:miter lim="800000"/>
            <a:headEnd/>
            <a:tailEnd/>
          </a:ln>
        </p:spPr>
      </p:sp>
      <p:sp>
        <p:nvSpPr>
          <p:cNvPr id="20582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Also, the traditional administration story is not that cool either.</a:t>
            </a:r>
          </a:p>
          <a:p>
            <a:pPr>
              <a:spcBef>
                <a:spcPct val="0"/>
              </a:spcBef>
            </a:pPr>
            <a:endParaRPr lang="en-US" altLang="zh-CN" smtClean="0"/>
          </a:p>
        </p:txBody>
      </p:sp>
      <p:sp>
        <p:nvSpPr>
          <p:cNvPr id="2058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3235407-F088-463C-BBBA-EE1176741045}" type="slidenum">
              <a:rPr lang="en-US" altLang="zh-CN"/>
              <a:pPr fontAlgn="base">
                <a:spcBef>
                  <a:spcPct val="0"/>
                </a:spcBef>
                <a:spcAft>
                  <a:spcPct val="0"/>
                </a:spcAft>
              </a:pPr>
              <a:t>103</a:t>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Slide Image Placeholder 1"/>
          <p:cNvSpPr>
            <a:spLocks noGrp="1" noRot="1" noChangeAspect="1"/>
          </p:cNvSpPr>
          <p:nvPr>
            <p:ph type="sldImg"/>
          </p:nvPr>
        </p:nvSpPr>
        <p:spPr bwMode="auto">
          <a:noFill/>
          <a:ln>
            <a:solidFill>
              <a:srgbClr val="000000"/>
            </a:solidFill>
            <a:miter lim="800000"/>
            <a:headEnd/>
            <a:tailEnd/>
          </a:ln>
        </p:spPr>
      </p:sp>
      <p:sp>
        <p:nvSpPr>
          <p:cNvPr id="20787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2078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D706BAC-D6E7-4A73-AF83-CCE11A4FD83A}" type="slidenum">
              <a:rPr lang="en-US" altLang="zh-CN"/>
              <a:pPr fontAlgn="base">
                <a:spcBef>
                  <a:spcPct val="0"/>
                </a:spcBef>
                <a:spcAft>
                  <a:spcPct val="0"/>
                </a:spcAft>
              </a:pPr>
              <a:t>104</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Slide Image Placeholder 1"/>
          <p:cNvSpPr>
            <a:spLocks noGrp="1" noRot="1" noChangeAspect="1"/>
          </p:cNvSpPr>
          <p:nvPr>
            <p:ph type="sldImg"/>
          </p:nvPr>
        </p:nvSpPr>
        <p:spPr bwMode="auto">
          <a:noFill/>
          <a:ln>
            <a:solidFill>
              <a:srgbClr val="000000"/>
            </a:solidFill>
            <a:miter lim="800000"/>
            <a:headEnd/>
            <a:tailEnd/>
          </a:ln>
        </p:spPr>
      </p:sp>
      <p:sp>
        <p:nvSpPr>
          <p:cNvPr id="20992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2099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D433A20-FCD2-4171-9231-132F8F26922B}" type="slidenum">
              <a:rPr lang="en-US" altLang="zh-CN"/>
              <a:pPr fontAlgn="base">
                <a:spcBef>
                  <a:spcPct val="0"/>
                </a:spcBef>
                <a:spcAft>
                  <a:spcPct val="0"/>
                </a:spcAft>
              </a:pPr>
              <a:t>105</a:t>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Slide Image Placeholder 1"/>
          <p:cNvSpPr>
            <a:spLocks noGrp="1" noRot="1" noChangeAspect="1"/>
          </p:cNvSpPr>
          <p:nvPr>
            <p:ph type="sldImg"/>
          </p:nvPr>
        </p:nvSpPr>
        <p:spPr bwMode="auto">
          <a:noFill/>
          <a:ln>
            <a:solidFill>
              <a:srgbClr val="000000"/>
            </a:solidFill>
            <a:miter lim="800000"/>
            <a:headEnd/>
            <a:tailEnd/>
          </a:ln>
        </p:spPr>
      </p:sp>
      <p:sp>
        <p:nvSpPr>
          <p:cNvPr id="21197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2119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F618825-50AC-456F-B156-17840B72A272}" type="slidenum">
              <a:rPr lang="en-US" altLang="zh-CN">
                <a:solidFill>
                  <a:srgbClr val="000000"/>
                </a:solidFill>
              </a:rPr>
              <a:pPr fontAlgn="base">
                <a:spcBef>
                  <a:spcPct val="0"/>
                </a:spcBef>
                <a:spcAft>
                  <a:spcPct val="0"/>
                </a:spcAft>
              </a:pPr>
              <a:t>106</a:t>
            </a:fld>
            <a:endParaRPr lang="en-US" altLang="zh-CN">
              <a:solidFill>
                <a:srgbClr val="000000"/>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Slide Image Placeholder 1"/>
          <p:cNvSpPr>
            <a:spLocks noGrp="1" noRot="1" noChangeAspect="1"/>
          </p:cNvSpPr>
          <p:nvPr>
            <p:ph type="sldImg"/>
          </p:nvPr>
        </p:nvSpPr>
        <p:spPr bwMode="auto">
          <a:noFill/>
          <a:ln>
            <a:solidFill>
              <a:srgbClr val="000000"/>
            </a:solidFill>
            <a:miter lim="800000"/>
            <a:headEnd/>
            <a:tailEnd/>
          </a:ln>
        </p:spPr>
      </p:sp>
      <p:sp>
        <p:nvSpPr>
          <p:cNvPr id="21709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21709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82ED784-163A-449B-9549-54B0B056FD2E}" type="slidenum">
              <a:rPr lang="en-US" altLang="zh-CN"/>
              <a:pPr fontAlgn="base">
                <a:spcBef>
                  <a:spcPct val="0"/>
                </a:spcBef>
                <a:spcAft>
                  <a:spcPct val="0"/>
                </a:spcAft>
              </a:pPr>
              <a:t>110</a:t>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p:spPr>
      </p:sp>
      <p:sp>
        <p:nvSpPr>
          <p:cNvPr id="21913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2191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047EF84-3D11-4878-AE1F-17ADB3334D58}" type="slidenum">
              <a:rPr lang="en-US" altLang="zh-CN"/>
              <a:pPr fontAlgn="base">
                <a:spcBef>
                  <a:spcPct val="0"/>
                </a:spcBef>
                <a:spcAft>
                  <a:spcPct val="0"/>
                </a:spcAft>
              </a:pPr>
              <a:t>111</a:t>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Slide Image Placeholder 1"/>
          <p:cNvSpPr>
            <a:spLocks noGrp="1" noRot="1" noChangeAspect="1"/>
          </p:cNvSpPr>
          <p:nvPr>
            <p:ph type="sldImg"/>
          </p:nvPr>
        </p:nvSpPr>
        <p:spPr bwMode="auto">
          <a:noFill/>
          <a:ln>
            <a:solidFill>
              <a:srgbClr val="000000"/>
            </a:solidFill>
            <a:miter lim="800000"/>
            <a:headEnd/>
            <a:tailEnd/>
          </a:ln>
        </p:spPr>
      </p:sp>
      <p:sp>
        <p:nvSpPr>
          <p:cNvPr id="2211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2211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36D408E-7D97-4E80-8160-7CD58B59F4CC}" type="slidenum">
              <a:rPr lang="en-US" altLang="zh-CN"/>
              <a:pPr fontAlgn="base">
                <a:spcBef>
                  <a:spcPct val="0"/>
                </a:spcBef>
                <a:spcAft>
                  <a:spcPct val="0"/>
                </a:spcAft>
              </a:pPr>
              <a:t>112</a:t>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p:spPr>
      </p:sp>
      <p:sp>
        <p:nvSpPr>
          <p:cNvPr id="22323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2232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9038F23-B882-4B0F-BE33-CFC070690CFE}" type="slidenum">
              <a:rPr lang="en-US" altLang="zh-CN"/>
              <a:pPr fontAlgn="base">
                <a:spcBef>
                  <a:spcPct val="0"/>
                </a:spcBef>
                <a:spcAft>
                  <a:spcPct val="0"/>
                </a:spcAft>
              </a:pPr>
              <a:t>113</a:t>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Slide Image Placeholder 1"/>
          <p:cNvSpPr>
            <a:spLocks noGrp="1" noRot="1" noChangeAspect="1"/>
          </p:cNvSpPr>
          <p:nvPr>
            <p:ph type="sldImg"/>
          </p:nvPr>
        </p:nvSpPr>
        <p:spPr bwMode="auto">
          <a:noFill/>
          <a:ln>
            <a:solidFill>
              <a:srgbClr val="000000"/>
            </a:solidFill>
            <a:miter lim="800000"/>
            <a:headEnd/>
            <a:tailEnd/>
          </a:ln>
        </p:spPr>
      </p:sp>
      <p:sp>
        <p:nvSpPr>
          <p:cNvPr id="227330" name="Notes Placeholder 2"/>
          <p:cNvSpPr>
            <a:spLocks noGrp="1"/>
          </p:cNvSpPr>
          <p:nvPr>
            <p:ph type="body" idx="1"/>
          </p:nvPr>
        </p:nvSpPr>
        <p:spPr bwMode="auto">
          <a:noFill/>
        </p:spPr>
        <p:txBody>
          <a:bodyPr wrap="square" numCol="1" anchor="t" anchorCtr="0" compatLnSpc="1">
            <a:prstTxWarp prst="textNoShape">
              <a:avLst/>
            </a:prstTxWarp>
          </a:bodyPr>
          <a:lstStyle/>
          <a:p>
            <a:pPr defTabSz="930275">
              <a:spcBef>
                <a:spcPct val="0"/>
              </a:spcBef>
            </a:pPr>
            <a:r>
              <a:rPr lang="en-US" altLang="zh-CN" smtClean="0">
                <a:solidFill>
                  <a:schemeClr val="tx2"/>
                </a:solidFill>
              </a:rPr>
              <a:t>Data security: The procedures and expertise of the vendor most likely will be a lot better than those of a small start-up. The issue to consider is: who gets to see your data, and what are the vendors policies for this. For example, if your data is sensitive for competitors to see. You must check vendor security policies</a:t>
            </a:r>
          </a:p>
          <a:p>
            <a:pPr defTabSz="930275">
              <a:spcBef>
                <a:spcPct val="0"/>
              </a:spcBef>
            </a:pPr>
            <a:endParaRPr lang="en-US" altLang="zh-CN" smtClean="0"/>
          </a:p>
          <a:p>
            <a:pPr defTabSz="930275">
              <a:spcBef>
                <a:spcPct val="0"/>
              </a:spcBef>
            </a:pPr>
            <a:r>
              <a:rPr lang="en-US" altLang="zh-CN" smtClean="0"/>
              <a:t>Compliance: </a:t>
            </a:r>
            <a:r>
              <a:rPr lang="en-US" altLang="zh-CN" smtClean="0">
                <a:solidFill>
                  <a:schemeClr val="tx2"/>
                </a:solidFill>
              </a:rPr>
              <a:t>For example: Does the service provider guarantee your organization’s cloud data will be stored in a data center in the United States? If not, is that acceptable to your organization?  Be careful of privacy and regulatory issues</a:t>
            </a:r>
          </a:p>
          <a:p>
            <a:pPr defTabSz="930275">
              <a:spcBef>
                <a:spcPct val="0"/>
              </a:spcBef>
            </a:pPr>
            <a:endParaRPr lang="en-US" altLang="zh-CN" smtClean="0"/>
          </a:p>
          <a:p>
            <a:pPr defTabSz="930275">
              <a:spcBef>
                <a:spcPct val="0"/>
              </a:spcBef>
            </a:pPr>
            <a:r>
              <a:rPr lang="en-US" altLang="zh-CN" smtClean="0"/>
              <a:t>Going out of business:</a:t>
            </a:r>
            <a:r>
              <a:rPr lang="en-US" altLang="zh-CN" b="1" smtClean="0">
                <a:solidFill>
                  <a:schemeClr val="tx2"/>
                </a:solidFill>
              </a:rPr>
              <a:t> </a:t>
            </a:r>
            <a:r>
              <a:rPr lang="en-US" altLang="zh-CN" smtClean="0">
                <a:solidFill>
                  <a:schemeClr val="tx2"/>
                </a:solidFill>
              </a:rPr>
              <a:t>Investigate what would happen to the organization  data, or to the application, if the service vendor is forced to shut down. </a:t>
            </a:r>
          </a:p>
          <a:p>
            <a:pPr defTabSz="930275">
              <a:spcBef>
                <a:spcPct val="0"/>
              </a:spcBef>
            </a:pPr>
            <a:endParaRPr lang="en-US" altLang="zh-CN" smtClean="0"/>
          </a:p>
          <a:p>
            <a:pPr defTabSz="930275">
              <a:spcBef>
                <a:spcPct val="0"/>
              </a:spcBef>
            </a:pPr>
            <a:endParaRPr lang="en-US" altLang="zh-CN" smtClean="0"/>
          </a:p>
        </p:txBody>
      </p:sp>
      <p:sp>
        <p:nvSpPr>
          <p:cNvPr id="2273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878FC03-A341-458C-AC51-219B9815D9C8}" type="slidenum">
              <a:rPr lang="en-US" altLang="zh-CN"/>
              <a:pPr fontAlgn="base">
                <a:spcBef>
                  <a:spcPct val="0"/>
                </a:spcBef>
                <a:spcAft>
                  <a:spcPct val="0"/>
                </a:spcAft>
              </a:pPr>
              <a:t>116</a:t>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Slide Image Placeholder 1"/>
          <p:cNvSpPr>
            <a:spLocks noGrp="1" noRot="1" noChangeAspect="1"/>
          </p:cNvSpPr>
          <p:nvPr>
            <p:ph type="sldImg"/>
          </p:nvPr>
        </p:nvSpPr>
        <p:spPr bwMode="auto">
          <a:noFill/>
          <a:ln>
            <a:solidFill>
              <a:srgbClr val="000000"/>
            </a:solidFill>
            <a:miter lim="800000"/>
            <a:headEnd/>
            <a:tailEnd/>
          </a:ln>
        </p:spPr>
      </p:sp>
      <p:sp>
        <p:nvSpPr>
          <p:cNvPr id="2304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2304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B95A6C2-A8E6-43C3-90D6-919D58DFAB15}" type="slidenum">
              <a:rPr lang="en-US" altLang="zh-CN"/>
              <a:pPr fontAlgn="base">
                <a:spcBef>
                  <a:spcPct val="0"/>
                </a:spcBef>
                <a:spcAft>
                  <a:spcPct val="0"/>
                </a:spcAft>
              </a:pPr>
              <a:t>118</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p:spPr>
      </p:sp>
      <p:sp>
        <p:nvSpPr>
          <p:cNvPr id="665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b="1" smtClean="0"/>
              <a:t>NAS vs SAN</a:t>
            </a:r>
          </a:p>
          <a:p>
            <a:pPr>
              <a:spcBef>
                <a:spcPct val="0"/>
              </a:spcBef>
            </a:pPr>
            <a:r>
              <a:rPr lang="en-US" altLang="zh-CN" smtClean="0"/>
              <a:t>NAS provides both storage and a file system. This is often contrasted with SAN (Storage Area Network), which provides only block-based storage and leaves file system concerns on the "client" side. SAN protocols are SCSI, Fibre Channel, iSCSI, ATA over Ethernet (AoE), or HyperSCSI.</a:t>
            </a:r>
          </a:p>
          <a:p>
            <a:pPr>
              <a:spcBef>
                <a:spcPct val="0"/>
              </a:spcBef>
            </a:pPr>
            <a:r>
              <a:rPr lang="en-US" altLang="zh-CN" smtClean="0"/>
              <a:t>Despite their differences, SAN and NAS are not mutually exclusive, and may be combined as a SAN-NAS hybrid, offering both file-level protocols (NAS) and block-level protocols (SAN) from the same system. An example of this is Openfiler, a free software product running on Linux based systems.</a:t>
            </a:r>
          </a:p>
        </p:txBody>
      </p:sp>
      <p:sp>
        <p:nvSpPr>
          <p:cNvPr id="665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3C8DF40-F619-47EA-B930-DAE80504D0F3}" type="slidenum">
              <a:rPr lang="en-US" altLang="zh-CN"/>
              <a:pPr fontAlgn="base">
                <a:spcBef>
                  <a:spcPct val="0"/>
                </a:spcBef>
                <a:spcAft>
                  <a:spcPct val="0"/>
                </a:spcAft>
              </a:pPr>
              <a:t>11</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p:spPr>
      </p:sp>
      <p:sp>
        <p:nvSpPr>
          <p:cNvPr id="686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686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A1F2B1D-A343-4930-A354-268778724391}" type="slidenum">
              <a:rPr lang="en-US" altLang="zh-CN"/>
              <a:pPr fontAlgn="base">
                <a:spcBef>
                  <a:spcPct val="0"/>
                </a:spcBef>
                <a:spcAft>
                  <a:spcPct val="0"/>
                </a:spcAft>
              </a:pPr>
              <a:t>12</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With one-to-one persistent VDI, each desktop runs from a separate disk image. The user's settings are saved and appear each time at login. These types of desktops allow for more personalization, but they require more storage and backup than nonpersistent desktops.</a:t>
            </a:r>
          </a:p>
          <a:p>
            <a:pPr>
              <a:spcBef>
                <a:spcPct val="0"/>
              </a:spcBef>
            </a:pPr>
            <a:r>
              <a:rPr lang="en-US" altLang="zh-CN" smtClean="0"/>
              <a:t>Advantages: </a:t>
            </a:r>
            <a:r>
              <a:rPr lang="en-US" altLang="zh-CN" b="1" smtClean="0"/>
              <a:t>Customization and familiarity</a:t>
            </a:r>
          </a:p>
          <a:p>
            <a:pPr>
              <a:spcBef>
                <a:spcPct val="0"/>
              </a:spcBef>
            </a:pPr>
            <a:r>
              <a:rPr lang="en-US" altLang="zh-CN" smtClean="0"/>
              <a:t>Cons: </a:t>
            </a:r>
            <a:r>
              <a:rPr lang="en-US" altLang="zh-CN" b="1" smtClean="0"/>
              <a:t>Storage requirements and image management</a:t>
            </a:r>
          </a:p>
          <a:p>
            <a:pPr>
              <a:spcBef>
                <a:spcPct val="0"/>
              </a:spcBef>
            </a:pPr>
            <a:endParaRPr lang="en-US" altLang="zh-CN" b="1" smtClean="0"/>
          </a:p>
          <a:p>
            <a:pPr>
              <a:spcBef>
                <a:spcPct val="0"/>
              </a:spcBef>
            </a:pPr>
            <a:r>
              <a:rPr lang="en-US" altLang="zh-CN" smtClean="0"/>
              <a:t>When users access a nonpersistent desktop, none of their settings or data is saved once they log out. At the end of a session, the desktop reverts back to its original state and the user receives a fresh image the next time he logs in.</a:t>
            </a:r>
          </a:p>
          <a:p>
            <a:pPr>
              <a:spcBef>
                <a:spcPct val="0"/>
              </a:spcBef>
            </a:pPr>
            <a:r>
              <a:rPr lang="en-US" altLang="zh-CN" smtClean="0"/>
              <a:t>Advantages: </a:t>
            </a:r>
            <a:r>
              <a:rPr lang="en-US" altLang="zh-CN" b="1" smtClean="0"/>
              <a:t>Image manageability, greater security, less storage</a:t>
            </a:r>
          </a:p>
          <a:p>
            <a:pPr>
              <a:spcBef>
                <a:spcPct val="0"/>
              </a:spcBef>
            </a:pPr>
            <a:r>
              <a:rPr lang="en-US" altLang="zh-CN" smtClean="0"/>
              <a:t>Cons: </a:t>
            </a:r>
            <a:r>
              <a:rPr lang="en-US" altLang="zh-CN" b="1" smtClean="0"/>
              <a:t>Less personalization, application flexibility </a:t>
            </a:r>
            <a:endParaRPr lang="en-US" altLang="zh-CN" smtClean="0"/>
          </a:p>
        </p:txBody>
      </p:sp>
      <p:sp>
        <p:nvSpPr>
          <p:cNvPr id="716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1095B1B-3F50-448D-88E5-30024B2B3B1F}" type="slidenum">
              <a:rPr lang="en-US" altLang="zh-CN"/>
              <a:pPr fontAlgn="base">
                <a:spcBef>
                  <a:spcPct val="0"/>
                </a:spcBef>
                <a:spcAft>
                  <a:spcPct val="0"/>
                </a:spcAft>
              </a:pPr>
              <a:t>14</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p:spPr>
      </p:sp>
      <p:sp>
        <p:nvSpPr>
          <p:cNvPr id="7475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DaaS -Desktop as a Service</a:t>
            </a:r>
          </a:p>
        </p:txBody>
      </p:sp>
      <p:sp>
        <p:nvSpPr>
          <p:cNvPr id="7475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D46082F-0038-45C7-A789-3871DD57DA95}" type="slidenum">
              <a:rPr lang="en-US" altLang="zh-CN"/>
              <a:pPr fontAlgn="base">
                <a:spcBef>
                  <a:spcPct val="0"/>
                </a:spcBef>
                <a:spcAft>
                  <a:spcPct val="0"/>
                </a:spcAft>
              </a:pPr>
              <a:t>16</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7B10604-7420-435F-9A19-5D70C265C6BD}" type="datetime1">
              <a:rPr lang="en-US"/>
              <a:pPr>
                <a:defRPr/>
              </a:pPr>
              <a:t>7/10/2015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DB81F89-5713-4765-BA2D-D1E955813BF7}" type="slidenum">
              <a:rPr lang="en-US"/>
              <a:pPr>
                <a:defRPr/>
              </a:pPr>
              <a:t>‹#›</a:t>
            </a:fld>
            <a:endParaRPr lang="en-US"/>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DE71500-C9A1-4836-B9F7-564B717CC446}" type="datetime1">
              <a:rPr lang="en-US"/>
              <a:pPr>
                <a:defRPr/>
              </a:pPr>
              <a:t>7/10/2015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41CACB6-C15B-4808-9AF0-27AC9FC2A257}" type="slidenum">
              <a:rPr lang="en-US"/>
              <a:pPr>
                <a:defRPr/>
              </a:pPr>
              <a:t>‹#›</a:t>
            </a:fld>
            <a:endParaRPr lang="en-US"/>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5395601-862B-4AD2-A90B-91417CEFC1D2}" type="datetime1">
              <a:rPr lang="en-US"/>
              <a:pPr>
                <a:defRPr/>
              </a:pPr>
              <a:t>7/10/2015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F334025-B156-46A3-BC95-59FD8B38C63A}" type="slidenum">
              <a:rPr lang="en-US"/>
              <a:pPr>
                <a:defRPr/>
              </a:pPr>
              <a:t>‹#›</a:t>
            </a:fld>
            <a:endParaRPr lang="en-US"/>
          </a:p>
        </p:txBody>
      </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5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816E8A9-F7F5-4527-BA2C-5A223E3AC0F9}" type="datetime1">
              <a:rPr lang="en-US"/>
              <a:pPr>
                <a:defRPr/>
              </a:pPr>
              <a:t>7/10/2015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1B1DA6E-764E-416C-BFAD-BE851DC5DE82}" type="slidenum">
              <a:rPr lang="en-US"/>
              <a:pPr>
                <a:defRPr/>
              </a:pPr>
              <a:t>‹#›</a:t>
            </a:fld>
            <a:endParaRPr lang="en-US"/>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Slide - Blue">
    <p:spTree>
      <p:nvGrpSpPr>
        <p:cNvPr id="1" name=""/>
        <p:cNvGrpSpPr/>
        <p:nvPr/>
      </p:nvGrpSpPr>
      <p:grpSpPr>
        <a:xfrm>
          <a:off x="0" y="0"/>
          <a:ext cx="0" cy="0"/>
          <a:chOff x="0" y="0"/>
          <a:chExt cx="0" cy="0"/>
        </a:xfrm>
      </p:grpSpPr>
      <p:pic>
        <p:nvPicPr>
          <p:cNvPr id="4" name="Picture 2" descr="C:\wamp\www\microsoft\template\assets\Picture1.jpg"/>
          <p:cNvPicPr>
            <a:picLocks noChangeAspect="1" noChangeArrowheads="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8" name="Title 1"/>
          <p:cNvSpPr>
            <a:spLocks noGrp="1"/>
          </p:cNvSpPr>
          <p:nvPr>
            <p:ph type="title"/>
          </p:nvPr>
        </p:nvSpPr>
        <p:spPr>
          <a:xfrm>
            <a:off x="753612" y="512326"/>
            <a:ext cx="8229600" cy="563562"/>
          </a:xfrm>
          <a:prstGeom prst="rect">
            <a:avLst/>
          </a:prstGeom>
        </p:spPr>
        <p:txBody>
          <a:bodyPr/>
          <a:lstStyle>
            <a:lvl1pPr algn="l">
              <a:defRPr sz="3600">
                <a:solidFill>
                  <a:schemeClr val="bg1"/>
                </a:solidFill>
              </a:defRPr>
            </a:lvl1pPr>
          </a:lstStyle>
          <a:p>
            <a:r>
              <a:rPr lang="zh-CN" altLang="en-US" dirty="0" smtClean="0"/>
              <a:t>单击此处编辑母版标题样式</a:t>
            </a:r>
            <a:endParaRPr lang="en-US" dirty="0"/>
          </a:p>
        </p:txBody>
      </p:sp>
      <p:sp>
        <p:nvSpPr>
          <p:cNvPr id="11" name="Text Placeholder 10"/>
          <p:cNvSpPr>
            <a:spLocks noGrp="1"/>
          </p:cNvSpPr>
          <p:nvPr>
            <p:ph type="body" sz="quarter" idx="10"/>
          </p:nvPr>
        </p:nvSpPr>
        <p:spPr>
          <a:xfrm>
            <a:off x="770390" y="1092666"/>
            <a:ext cx="8229600" cy="533400"/>
          </a:xfrm>
          <a:prstGeom prst="rect">
            <a:avLst/>
          </a:prstGeom>
        </p:spPr>
        <p:txBody>
          <a:bodyPr/>
          <a:lstStyle>
            <a:lvl1pPr>
              <a:buNone/>
              <a:defRPr sz="2700" baseline="0">
                <a:solidFill>
                  <a:schemeClr val="bg1"/>
                </a:solidFill>
                <a:latin typeface="Segoe" pitchFamily="34" charset="0"/>
              </a:defRPr>
            </a:lvl1pPr>
          </a:lstStyle>
          <a:p>
            <a:pPr lvl="0"/>
            <a:r>
              <a:rPr lang="zh-CN" altLang="en-US" dirty="0" smtClean="0"/>
              <a:t>单击此处编辑母版文本样式</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lide with white">
    <p:spTree>
      <p:nvGrpSpPr>
        <p:cNvPr id="1" name=""/>
        <p:cNvGrpSpPr/>
        <p:nvPr/>
      </p:nvGrpSpPr>
      <p:grpSpPr>
        <a:xfrm>
          <a:off x="0" y="0"/>
          <a:ext cx="0" cy="0"/>
          <a:chOff x="0" y="0"/>
          <a:chExt cx="0" cy="0"/>
        </a:xfrm>
      </p:grpSpPr>
      <p:pic>
        <p:nvPicPr>
          <p:cNvPr id="2" name="Picture 2" descr="C:\wamp\www\microsoft\template\assets\Picture1.jpg"/>
          <p:cNvPicPr>
            <a:picLocks noChangeAspect="1" noChangeArrowheads="1"/>
          </p:cNvPicPr>
          <p:nvPr userDrawn="1"/>
        </p:nvPicPr>
        <p:blipFill>
          <a:blip r:embed="rId2"/>
          <a:srcRect/>
          <a:stretch>
            <a:fillRect/>
          </a:stretch>
        </p:blipFill>
        <p:spPr bwMode="auto">
          <a:xfrm>
            <a:off x="0" y="0"/>
            <a:ext cx="9144000" cy="6353175"/>
          </a:xfrm>
          <a:prstGeom prst="rect">
            <a:avLst/>
          </a:prstGeom>
          <a:noFill/>
          <a:ln w="9525">
            <a:noFill/>
            <a:miter lim="800000"/>
            <a:headEnd/>
            <a:tailEnd/>
          </a:ln>
        </p:spPr>
      </p:pic>
      <p:sp>
        <p:nvSpPr>
          <p:cNvPr id="3" name="Rectangle 2"/>
          <p:cNvSpPr/>
          <p:nvPr userDrawn="1"/>
        </p:nvSpPr>
        <p:spPr>
          <a:xfrm>
            <a:off x="0" y="1066800"/>
            <a:ext cx="9124950" cy="533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entered Tex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81000" y="457200"/>
            <a:ext cx="8382000" cy="5562600"/>
          </a:xfrm>
        </p:spPr>
        <p:txBody>
          <a:bodyPr anchor="ctr">
            <a:normAutofit/>
          </a:bodyPr>
          <a:lstStyle>
            <a:lvl1pPr algn="ctr">
              <a:buNone/>
              <a:defRPr sz="4400" baseline="0">
                <a:latin typeface="+mj-lt"/>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dirty="0" smtClean="0"/>
              <a:t>Click to edit Master text styles</a:t>
            </a:r>
          </a:p>
        </p:txBody>
      </p:sp>
      <p:sp>
        <p:nvSpPr>
          <p:cNvPr id="3" name="Date Placeholder 3"/>
          <p:cNvSpPr>
            <a:spLocks noGrp="1"/>
          </p:cNvSpPr>
          <p:nvPr>
            <p:ph type="dt" sz="half" idx="14"/>
          </p:nvPr>
        </p:nvSpPr>
        <p:spPr/>
        <p:txBody>
          <a:bodyPr/>
          <a:lstStyle>
            <a:lvl1pPr>
              <a:defRPr/>
            </a:lvl1pPr>
          </a:lstStyle>
          <a:p>
            <a:pPr>
              <a:defRPr/>
            </a:pPr>
            <a:fld id="{F932327C-525D-4C8C-9336-57F00E9E93EC}" type="datetime1">
              <a:rPr lang="en-US"/>
              <a:pPr>
                <a:defRPr/>
              </a:pPr>
              <a:t>7/10/2015</a:t>
            </a:fld>
            <a:endParaRPr lang="en-US"/>
          </a:p>
        </p:txBody>
      </p:sp>
      <p:sp>
        <p:nvSpPr>
          <p:cNvPr id="4" name="Footer Placeholder 4"/>
          <p:cNvSpPr>
            <a:spLocks noGrp="1"/>
          </p:cNvSpPr>
          <p:nvPr>
            <p:ph type="ftr" sz="quarter" idx="15"/>
          </p:nvPr>
        </p:nvSpPr>
        <p:spPr/>
        <p:txBody>
          <a:bodyPr/>
          <a:lstStyle>
            <a:lvl1pPr>
              <a:defRPr/>
            </a:lvl1pPr>
          </a:lstStyle>
          <a:p>
            <a:pPr>
              <a:defRPr/>
            </a:pPr>
            <a:endParaRPr lang="en-US"/>
          </a:p>
        </p:txBody>
      </p:sp>
      <p:sp>
        <p:nvSpPr>
          <p:cNvPr id="5" name="Slide Number Placeholder 5"/>
          <p:cNvSpPr>
            <a:spLocks noGrp="1"/>
          </p:cNvSpPr>
          <p:nvPr>
            <p:ph type="sldNum" sz="quarter" idx="16"/>
          </p:nvPr>
        </p:nvSpPr>
        <p:spPr/>
        <p:txBody>
          <a:bodyPr/>
          <a:lstStyle>
            <a:lvl1pPr>
              <a:defRPr/>
            </a:lvl1pPr>
          </a:lstStyle>
          <a:p>
            <a:pPr>
              <a:defRPr/>
            </a:pPr>
            <a:fld id="{BC4E5443-9A50-48EF-9907-709C6518A902}"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981075" y="595313"/>
            <a:ext cx="4291013" cy="403225"/>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938213" y="1295400"/>
            <a:ext cx="7748587" cy="4572000"/>
          </a:xfrm>
        </p:spPr>
        <p:txBody>
          <a:bodyPr rtlCol="0">
            <a:normAutofit/>
          </a:bodyPr>
          <a:lstStyle/>
          <a:p>
            <a:pPr lvl="0"/>
            <a:endParaRPr lang="en-US" noProof="0"/>
          </a:p>
        </p:txBody>
      </p:sp>
      <p:sp>
        <p:nvSpPr>
          <p:cNvPr id="4" name="Slide Number Placeholder 3"/>
          <p:cNvSpPr>
            <a:spLocks noGrp="1"/>
          </p:cNvSpPr>
          <p:nvPr>
            <p:ph type="sldNum" sz="quarter" idx="10"/>
          </p:nvPr>
        </p:nvSpPr>
        <p:spPr/>
        <p:txBody>
          <a:bodyPr/>
          <a:lstStyle>
            <a:lvl1pPr>
              <a:defRPr/>
            </a:lvl1pPr>
          </a:lstStyle>
          <a:p>
            <a:pPr>
              <a:defRPr/>
            </a:pPr>
            <a:fld id="{A40C2FCC-1118-436E-8CC4-F35855FD617E}" type="slidenum">
              <a:rPr lang="en-US"/>
              <a:pPr>
                <a:defRPr/>
              </a:pPr>
              <a:t>‹#›</a:t>
            </a:fld>
            <a:endParaRPr lang="en-US" dirty="0"/>
          </a:p>
        </p:txBody>
      </p:sp>
    </p:spTree>
  </p:cSld>
  <p:clrMapOvr>
    <a:masterClrMapping/>
  </p:clrMapOvr>
  <p:transition>
    <p:strips dir="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descr="\\server3\Restrict\FTP_Root\Clients\White_Whale\7-20683_TechEd_Europe_Template\TechEd_Europe_Keynote_Template\SFP_Art\PNG\TechEd_Europe_2010_Logo.png"/>
          <p:cNvPicPr>
            <a:picLocks noChangeAspect="1" noChangeArrowheads="1"/>
          </p:cNvPicPr>
          <p:nvPr userDrawn="1"/>
        </p:nvPicPr>
        <p:blipFill>
          <a:blip r:embed="rId2"/>
          <a:srcRect/>
          <a:stretch>
            <a:fillRect/>
          </a:stretch>
        </p:blipFill>
        <p:spPr bwMode="auto">
          <a:xfrm>
            <a:off x="7359650" y="298450"/>
            <a:ext cx="1503363" cy="941388"/>
          </a:xfrm>
          <a:prstGeom prst="rect">
            <a:avLst/>
          </a:prstGeom>
          <a:noFill/>
          <a:ln w="9525">
            <a:noFill/>
            <a:miter lim="800000"/>
            <a:headEnd/>
            <a:tailEnd/>
          </a:ln>
        </p:spPr>
      </p:pic>
      <p:sp>
        <p:nvSpPr>
          <p:cNvPr id="2" name="Title 1"/>
          <p:cNvSpPr>
            <a:spLocks noGrp="1"/>
          </p:cNvSpPr>
          <p:nvPr>
            <p:ph type="ctrTitle"/>
          </p:nvPr>
        </p:nvSpPr>
        <p:spPr>
          <a:xfrm>
            <a:off x="727675" y="1447819"/>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3874830"/>
            <a:ext cx="7683914"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2"/>
          <a:srcRect/>
          <a:stretch>
            <a:fillRect/>
          </a:stretch>
        </p:blipFill>
        <p:spPr bwMode="auto">
          <a:xfrm>
            <a:off x="323850" y="5178425"/>
            <a:ext cx="1998663" cy="1249363"/>
          </a:xfrm>
          <a:prstGeom prst="rect">
            <a:avLst/>
          </a:prstGeom>
          <a:noFill/>
          <a:ln w="9525">
            <a:noFill/>
            <a:miter lim="800000"/>
            <a:headEnd/>
            <a:tailEnd/>
          </a:ln>
        </p:spPr>
      </p:pic>
      <p:sp>
        <p:nvSpPr>
          <p:cNvPr id="2" name="Title 1"/>
          <p:cNvSpPr>
            <a:spLocks noGrp="1"/>
          </p:cNvSpPr>
          <p:nvPr>
            <p:ph type="ctrTitle"/>
          </p:nvPr>
        </p:nvSpPr>
        <p:spPr>
          <a:xfrm>
            <a:off x="1417225" y="477203"/>
            <a:ext cx="6120575"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417225" y="2303523"/>
            <a:ext cx="6994363"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p:nvPr>
        </p:nvSpPr>
        <p:spPr>
          <a:xfrm>
            <a:off x="366586" y="3914364"/>
            <a:ext cx="838679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zh-CN" altLang="en-US" dirty="0" smtClean="0"/>
              <a:t>单击此处编辑母版文本样式</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610600" cy="715962"/>
          </a:xfrm>
        </p:spPr>
        <p:txBody>
          <a:bodyPr/>
          <a:lstStyle/>
          <a:p>
            <a:r>
              <a:rPr lang="en-US" smtClean="0"/>
              <a:t>Click to edit Master title style</a:t>
            </a:r>
            <a:endParaRPr lang="en-US"/>
          </a:p>
        </p:txBody>
      </p:sp>
      <p:sp>
        <p:nvSpPr>
          <p:cNvPr id="3" name="Content Placeholder 2"/>
          <p:cNvSpPr>
            <a:spLocks noGrp="1"/>
          </p:cNvSpPr>
          <p:nvPr>
            <p:ph idx="1"/>
          </p:nvPr>
        </p:nvSpPr>
        <p:spPr>
          <a:xfrm>
            <a:off x="228600" y="1143006"/>
            <a:ext cx="8610600" cy="4983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28600" y="6356350"/>
            <a:ext cx="2133600" cy="365125"/>
          </a:xfrm>
        </p:spPr>
        <p:txBody>
          <a:bodyPr/>
          <a:lstStyle>
            <a:lvl1pPr>
              <a:defRPr/>
            </a:lvl1pPr>
          </a:lstStyle>
          <a:p>
            <a:pPr>
              <a:defRPr/>
            </a:pPr>
            <a:fld id="{DB79F3AB-351B-4ABA-91EB-4377C895A1A0}" type="datetime1">
              <a:rPr lang="en-US"/>
              <a:pPr>
                <a:defRPr/>
              </a:pPr>
              <a:t>7/10/2015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705600" y="6356350"/>
            <a:ext cx="2133600" cy="365125"/>
          </a:xfrm>
        </p:spPr>
        <p:txBody>
          <a:bodyPr/>
          <a:lstStyle>
            <a:lvl1pPr>
              <a:defRPr/>
            </a:lvl1pPr>
          </a:lstStyle>
          <a:p>
            <a:pPr>
              <a:defRPr/>
            </a:pPr>
            <a:fld id="{B9B9D2F3-3D2B-4B49-9DAB-50AAE5DB6F02}" type="slidenum">
              <a:rPr lang="en-US"/>
              <a:pPr>
                <a:defRPr/>
              </a:pPr>
              <a:t>‹#›</a:t>
            </a:fld>
            <a:endParaRPr lang="en-US"/>
          </a:p>
        </p:txBody>
      </p:sp>
    </p:spTree>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80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12"/>
            <a:ext cx="4115872"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12"/>
            <a:ext cx="4115872"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65329"/>
            <a:ext cx="4115872"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12"/>
            <a:ext cx="4114800" cy="1855893"/>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65329"/>
            <a:ext cx="4115872"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13"/>
            <a:ext cx="4115872" cy="1855893"/>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randing Layout">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901"/>
            <a:ext cx="9144001" cy="619125"/>
          </a:xfrm>
          <a:solidFill>
            <a:srgbClr val="FFFF99"/>
          </a:solidFill>
        </p:spPr>
        <p:txBody>
          <a:bodyPr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4"/>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FA4A27DE-BAC2-4880-99DB-EDB57889100C}" type="datetime1">
              <a:rPr lang="en-US"/>
              <a:pPr>
                <a:defRPr/>
              </a:pPr>
              <a:t>7/10/2015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91A2A83-3E9C-492B-B085-69EED899A9CE}" type="slidenum">
              <a:rPr lang="en-US"/>
              <a:pPr>
                <a:defRPr/>
              </a:pPr>
              <a:t>‹#›</a:t>
            </a:fld>
            <a:endParaRPr lang="en-US"/>
          </a:p>
        </p:txBody>
      </p:sp>
    </p:spTree>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447800"/>
            <a:ext cx="2743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04800" y="2133600"/>
            <a:ext cx="27432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5867400" y="1447800"/>
            <a:ext cx="28194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5867400" y="2133600"/>
            <a:ext cx="28194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2"/>
          <p:cNvSpPr>
            <a:spLocks noGrp="1"/>
          </p:cNvSpPr>
          <p:nvPr>
            <p:ph type="body" idx="13"/>
          </p:nvPr>
        </p:nvSpPr>
        <p:spPr>
          <a:xfrm>
            <a:off x="3048000" y="1447800"/>
            <a:ext cx="28194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half" idx="14"/>
          </p:nvPr>
        </p:nvSpPr>
        <p:spPr>
          <a:xfrm>
            <a:off x="3048000" y="2133600"/>
            <a:ext cx="28194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Date Placeholder 6"/>
          <p:cNvSpPr>
            <a:spLocks noGrp="1"/>
          </p:cNvSpPr>
          <p:nvPr>
            <p:ph type="dt" sz="half" idx="15"/>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29B11494-5894-47C8-A04D-CAAA123D646E}" type="datetime1">
              <a:rPr lang="en-US"/>
              <a:pPr>
                <a:defRPr/>
              </a:pPr>
              <a:t>7/10/2015</a:t>
            </a:fld>
            <a:endParaRPr lang="en-US"/>
          </a:p>
        </p:txBody>
      </p:sp>
      <p:sp>
        <p:nvSpPr>
          <p:cNvPr id="12" name="Footer Placeholder 7"/>
          <p:cNvSpPr>
            <a:spLocks noGrp="1"/>
          </p:cNvSpPr>
          <p:nvPr>
            <p:ph type="ftr" sz="quarter" idx="16"/>
          </p:nvPr>
        </p:nvSpPr>
        <p:spPr>
          <a:xfrm>
            <a:off x="3124200" y="63563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en-US"/>
          </a:p>
        </p:txBody>
      </p:sp>
      <p:sp>
        <p:nvSpPr>
          <p:cNvPr id="13" name="Slide Number Placeholder 8"/>
          <p:cNvSpPr>
            <a:spLocks noGrp="1"/>
          </p:cNvSpPr>
          <p:nvPr>
            <p:ph type="sldNum" sz="quarter" idx="17"/>
          </p:nvPr>
        </p:nvSpPr>
        <p:spPr>
          <a:xfrm>
            <a:off x="6553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fld id="{632BA089-34CA-4914-8E2D-D7C379CE2BA6}" type="slidenum">
              <a:rPr lang="en-US"/>
              <a:pPr>
                <a:defRPr/>
              </a:pPr>
              <a:t>‹#›</a:t>
            </a:fld>
            <a:endParaRPr lang="en-US"/>
          </a:p>
        </p:txBody>
      </p:sp>
    </p:spTree>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descr="\\server3\Restrict\FTP_Root\Clients\White_Whale\7-20683_TechEd_Europe_Template\TechEd_Europe_Keynote_Template\SFP_Art\PNG\TechEd_Europe_2010_Logo.png"/>
          <p:cNvPicPr>
            <a:picLocks noChangeAspect="1" noChangeArrowheads="1"/>
          </p:cNvPicPr>
          <p:nvPr userDrawn="1"/>
        </p:nvPicPr>
        <p:blipFill>
          <a:blip r:embed="rId2"/>
          <a:srcRect/>
          <a:stretch>
            <a:fillRect/>
          </a:stretch>
        </p:blipFill>
        <p:spPr bwMode="auto">
          <a:xfrm>
            <a:off x="7359650" y="298450"/>
            <a:ext cx="1503363" cy="941388"/>
          </a:xfrm>
          <a:prstGeom prst="rect">
            <a:avLst/>
          </a:prstGeom>
          <a:noFill/>
          <a:ln w="9525">
            <a:noFill/>
            <a:miter lim="800000"/>
            <a:headEnd/>
            <a:tailEnd/>
          </a:ln>
        </p:spPr>
      </p:pic>
      <p:sp>
        <p:nvSpPr>
          <p:cNvPr id="2" name="Title 1"/>
          <p:cNvSpPr>
            <a:spLocks noGrp="1"/>
          </p:cNvSpPr>
          <p:nvPr>
            <p:ph type="ctrTitle"/>
          </p:nvPr>
        </p:nvSpPr>
        <p:spPr>
          <a:xfrm>
            <a:off x="727668" y="1447804"/>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3874830"/>
            <a:ext cx="7683914"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2"/>
          <a:srcRect/>
          <a:stretch>
            <a:fillRect/>
          </a:stretch>
        </p:blipFill>
        <p:spPr bwMode="auto">
          <a:xfrm>
            <a:off x="323850" y="5178425"/>
            <a:ext cx="1998663" cy="1249363"/>
          </a:xfrm>
          <a:prstGeom prst="rect">
            <a:avLst/>
          </a:prstGeom>
          <a:noFill/>
          <a:ln w="9525">
            <a:noFill/>
            <a:miter lim="800000"/>
            <a:headEnd/>
            <a:tailEnd/>
          </a:ln>
        </p:spPr>
      </p:pic>
      <p:sp>
        <p:nvSpPr>
          <p:cNvPr id="2" name="Title 1"/>
          <p:cNvSpPr>
            <a:spLocks noGrp="1"/>
          </p:cNvSpPr>
          <p:nvPr>
            <p:ph type="ctrTitle"/>
          </p:nvPr>
        </p:nvSpPr>
        <p:spPr>
          <a:xfrm>
            <a:off x="1417218" y="477203"/>
            <a:ext cx="6120575"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417218" y="2303509"/>
            <a:ext cx="6994363"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p:nvPr>
        </p:nvSpPr>
        <p:spPr>
          <a:xfrm>
            <a:off x="366579" y="3914364"/>
            <a:ext cx="838679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zh-CN" altLang="en-US" dirty="0" smtClean="0"/>
              <a:t>单击此处编辑母版文本样式</a:t>
            </a: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80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2"/>
            <a:ext cx="4115872"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65315"/>
            <a:ext cx="4115872"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5"/>
            <a:ext cx="4114800" cy="1855893"/>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65315"/>
            <a:ext cx="4115872"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6"/>
            <a:ext cx="4115872" cy="1855893"/>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randing Layout">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F8E51E0-D5B2-49CD-8E91-12C509469058}" type="datetime1">
              <a:rPr lang="en-US"/>
              <a:pPr>
                <a:defRPr/>
              </a:pPr>
              <a:t>7/10/2015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03CD268-8409-4C3D-B431-0DFA3F26F690}" type="slidenum">
              <a:rPr lang="en-US"/>
              <a:pPr>
                <a:defRPr/>
              </a:pPr>
              <a:t>‹#›</a:t>
            </a:fld>
            <a:endParaRPr lang="en-US"/>
          </a:p>
        </p:txBody>
      </p:sp>
    </p:spTree>
  </p:cSld>
  <p:clrMapOvr>
    <a:masterClrMapping/>
  </p:clrMapOvr>
  <p:transition spd="slow">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87"/>
            <a:ext cx="9144001" cy="619125"/>
          </a:xfrm>
          <a:solidFill>
            <a:srgbClr val="FFFF99"/>
          </a:solidFill>
        </p:spPr>
        <p:txBody>
          <a:bodyPr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98993DE0-0CBC-4F20-8FB0-4652F01D5522}" type="datetime1">
              <a:rPr lang="en-US"/>
              <a:pPr>
                <a:defRPr/>
              </a:pPr>
              <a:t>7/10/2015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E40D48F-48DE-4317-88D8-62979E4D4FCC}" type="slidenum">
              <a:rPr lang="en-US"/>
              <a:pPr>
                <a:defRPr/>
              </a:pPr>
              <a:t>‹#›</a:t>
            </a:fld>
            <a:endParaRPr lang="en-US"/>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447800"/>
            <a:ext cx="2743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04800" y="2133600"/>
            <a:ext cx="27432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5867400" y="1447800"/>
            <a:ext cx="28194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5867400" y="2133600"/>
            <a:ext cx="28194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2"/>
          <p:cNvSpPr>
            <a:spLocks noGrp="1"/>
          </p:cNvSpPr>
          <p:nvPr>
            <p:ph type="body" idx="13"/>
          </p:nvPr>
        </p:nvSpPr>
        <p:spPr>
          <a:xfrm>
            <a:off x="3048000" y="1447800"/>
            <a:ext cx="28194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half" idx="14"/>
          </p:nvPr>
        </p:nvSpPr>
        <p:spPr>
          <a:xfrm>
            <a:off x="3048000" y="2133600"/>
            <a:ext cx="28194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Date Placeholder 3"/>
          <p:cNvSpPr>
            <a:spLocks noGrp="1"/>
          </p:cNvSpPr>
          <p:nvPr>
            <p:ph type="dt" sz="half" idx="15"/>
          </p:nvPr>
        </p:nvSpPr>
        <p:spPr/>
        <p:txBody>
          <a:bodyPr/>
          <a:lstStyle>
            <a:lvl1pPr>
              <a:defRPr/>
            </a:lvl1pPr>
          </a:lstStyle>
          <a:p>
            <a:pPr>
              <a:defRPr/>
            </a:pPr>
            <a:fld id="{4B18851E-DC30-4D39-948C-AF39A2B227FE}" type="datetime1">
              <a:rPr lang="en-US"/>
              <a:pPr>
                <a:defRPr/>
              </a:pPr>
              <a:t>7/10/2015</a:t>
            </a:fld>
            <a:endParaRPr lang="en-US"/>
          </a:p>
        </p:txBody>
      </p:sp>
      <p:sp>
        <p:nvSpPr>
          <p:cNvPr id="12" name="Footer Placeholder 4"/>
          <p:cNvSpPr>
            <a:spLocks noGrp="1"/>
          </p:cNvSpPr>
          <p:nvPr>
            <p:ph type="ftr" sz="quarter" idx="16"/>
          </p:nvPr>
        </p:nvSpPr>
        <p:spPr/>
        <p:txBody>
          <a:bodyPr/>
          <a:lstStyle>
            <a:lvl1pPr>
              <a:defRPr/>
            </a:lvl1pPr>
          </a:lstStyle>
          <a:p>
            <a:pPr>
              <a:defRPr/>
            </a:pPr>
            <a:endParaRPr lang="en-US"/>
          </a:p>
        </p:txBody>
      </p:sp>
      <p:sp>
        <p:nvSpPr>
          <p:cNvPr id="13" name="Slide Number Placeholder 5"/>
          <p:cNvSpPr>
            <a:spLocks noGrp="1"/>
          </p:cNvSpPr>
          <p:nvPr>
            <p:ph type="sldNum" sz="quarter" idx="17"/>
          </p:nvPr>
        </p:nvSpPr>
        <p:spPr/>
        <p:txBody>
          <a:bodyPr/>
          <a:lstStyle>
            <a:lvl1pPr>
              <a:defRPr/>
            </a:lvl1pPr>
          </a:lstStyle>
          <a:p>
            <a:pPr>
              <a:defRPr/>
            </a:pPr>
            <a:fld id="{74E97540-4957-44F5-BB71-5899919E2323}" type="slidenum">
              <a:rPr lang="en-US"/>
              <a:pPr>
                <a:defRPr/>
              </a:pPr>
              <a:t>‹#›</a:t>
            </a:fld>
            <a:endParaRPr lang="en-US"/>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A6E88C5-33C8-4743-BE02-94CB70CACDBA}" type="datetime1">
              <a:rPr lang="en-US"/>
              <a:pPr>
                <a:defRPr/>
              </a:pPr>
              <a:t>7/10/2015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DD2B670-7EE0-46E4-A06D-64CCD090C40E}" type="slidenum">
              <a:rPr lang="en-US"/>
              <a:pPr>
                <a:defRPr/>
              </a:pPr>
              <a:t>‹#›</a:t>
            </a:fld>
            <a:endParaRPr lang="en-US"/>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21B8A7A-4C6E-4EBD-9647-E92CDC98D794}" type="datetime1">
              <a:rPr lang="en-US"/>
              <a:pPr>
                <a:defRPr/>
              </a:pPr>
              <a:t>7/10/2015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67A8DEE-1AB9-4121-8800-C9C21B0E3A86}" type="slidenum">
              <a:rPr lang="en-US"/>
              <a:pPr>
                <a:defRPr/>
              </a:pPr>
              <a:t>‹#›</a:t>
            </a:fld>
            <a:endParaRPr lang="en-US"/>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E87F7EF-EA15-4406-ABFC-6BE5B23F486E}" type="datetime1">
              <a:rPr lang="en-US"/>
              <a:pPr>
                <a:defRPr/>
              </a:pPr>
              <a:t>7/10/2015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2C6BA25-E5F0-41F8-B6A1-2891A37D0CC7}" type="slidenum">
              <a:rPr lang="en-US"/>
              <a:pPr>
                <a:defRPr/>
              </a:pPr>
              <a:t>‹#›</a:t>
            </a:fld>
            <a:endParaRPr lang="en-US"/>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5.png"/><Relationship Id="rId2" Type="http://schemas.openxmlformats.org/officeDocument/2006/relationships/slideLayout" Target="../slideLayouts/slideLayout19.xml"/><Relationship Id="rId16"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3.jpe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6" Type="http://schemas.openxmlformats.org/officeDocument/2006/relationships/image" Target="../media/image5.pn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image" Target="../media/image4.png"/><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3250" name="Picture 2"/>
          <p:cNvPicPr>
            <a:picLocks noChangeAspect="1" noChangeArrowheads="1"/>
          </p:cNvPicPr>
          <p:nvPr userDrawn="1"/>
        </p:nvPicPr>
        <p:blipFill>
          <a:blip r:embed="rId19"/>
          <a:srcRect/>
          <a:stretch>
            <a:fillRect/>
          </a:stretch>
        </p:blipFill>
        <p:spPr bwMode="auto">
          <a:xfrm>
            <a:off x="-3175" y="1588"/>
            <a:ext cx="9150350" cy="6858000"/>
          </a:xfrm>
          <a:prstGeom prst="rect">
            <a:avLst/>
          </a:prstGeom>
          <a:noFill/>
          <a:ln w="9525">
            <a:noFill/>
            <a:miter lim="800000"/>
            <a:headEnd/>
            <a:tailEnd/>
          </a:ln>
        </p:spPr>
      </p:pic>
      <p:sp>
        <p:nvSpPr>
          <p:cNvPr id="53251" name="Title Placeholder 1"/>
          <p:cNvSpPr>
            <a:spLocks noGrp="1"/>
          </p:cNvSpPr>
          <p:nvPr>
            <p:ph type="title"/>
          </p:nvPr>
        </p:nvSpPr>
        <p:spPr bwMode="auto">
          <a:xfrm>
            <a:off x="457200" y="274638"/>
            <a:ext cx="8229600" cy="7159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53252" name="Text Placeholder 2"/>
          <p:cNvSpPr>
            <a:spLocks noGrp="1"/>
          </p:cNvSpPr>
          <p:nvPr>
            <p:ph type="body" idx="1"/>
          </p:nvPr>
        </p:nvSpPr>
        <p:spPr bwMode="auto">
          <a:xfrm>
            <a:off x="457200" y="1219200"/>
            <a:ext cx="8229600" cy="4906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C8C97EB8-CBFC-4A44-A876-517006AA22C2}" type="datetime1">
              <a:rPr lang="en-US"/>
              <a:pPr>
                <a:defRPr/>
              </a:pPr>
              <a:t>7/10/2015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202FC53E-0D7C-4869-AE06-5FE3905995F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03" r:id="rId1"/>
    <p:sldLayoutId id="2147483724" r:id="rId2"/>
    <p:sldLayoutId id="2147483702" r:id="rId3"/>
    <p:sldLayoutId id="2147483701" r:id="rId4"/>
    <p:sldLayoutId id="2147483700" r:id="rId5"/>
    <p:sldLayoutId id="2147483699" r:id="rId6"/>
    <p:sldLayoutId id="2147483698" r:id="rId7"/>
    <p:sldLayoutId id="2147483697" r:id="rId8"/>
    <p:sldLayoutId id="2147483696" r:id="rId9"/>
    <p:sldLayoutId id="2147483695" r:id="rId10"/>
    <p:sldLayoutId id="2147483694" r:id="rId11"/>
    <p:sldLayoutId id="2147483693" r:id="rId12"/>
    <p:sldLayoutId id="2147483725" r:id="rId13"/>
    <p:sldLayoutId id="2147483726" r:id="rId14"/>
    <p:sldLayoutId id="2147483692" r:id="rId15"/>
    <p:sldLayoutId id="2147483727" r:id="rId16"/>
    <p:sldLayoutId id="2147483728" r:id="rId17"/>
  </p:sldLayoutIdLst>
  <p:transition spd="slow">
    <p:fade/>
  </p:transition>
  <p:hf hdr="0" ftr="0" dt="0"/>
  <p:txStyles>
    <p:titleStyle>
      <a:lvl1pPr algn="l" rtl="0" fontAlgn="base">
        <a:spcBef>
          <a:spcPct val="0"/>
        </a:spcBef>
        <a:spcAft>
          <a:spcPct val="0"/>
        </a:spcAft>
        <a:defRPr sz="3200" kern="1200">
          <a:solidFill>
            <a:schemeClr val="tx1"/>
          </a:solidFill>
          <a:latin typeface="Segoe UI" pitchFamily="34" charset="0"/>
          <a:ea typeface="Segoe UI" pitchFamily="34" charset="0"/>
          <a:cs typeface="Segoe UI" pitchFamily="34" charset="0"/>
        </a:defRPr>
      </a:lvl1pPr>
      <a:lvl2pPr algn="l" rtl="0" fontAlgn="base">
        <a:spcBef>
          <a:spcPct val="0"/>
        </a:spcBef>
        <a:spcAft>
          <a:spcPct val="0"/>
        </a:spcAft>
        <a:defRPr sz="3200">
          <a:solidFill>
            <a:schemeClr val="tx1"/>
          </a:solidFill>
          <a:latin typeface="Segoe UI" pitchFamily="34" charset="0"/>
          <a:cs typeface="Segoe UI" pitchFamily="34" charset="0"/>
        </a:defRPr>
      </a:lvl2pPr>
      <a:lvl3pPr algn="l" rtl="0" fontAlgn="base">
        <a:spcBef>
          <a:spcPct val="0"/>
        </a:spcBef>
        <a:spcAft>
          <a:spcPct val="0"/>
        </a:spcAft>
        <a:defRPr sz="3200">
          <a:solidFill>
            <a:schemeClr val="tx1"/>
          </a:solidFill>
          <a:latin typeface="Segoe UI" pitchFamily="34" charset="0"/>
          <a:cs typeface="Segoe UI" pitchFamily="34" charset="0"/>
        </a:defRPr>
      </a:lvl3pPr>
      <a:lvl4pPr algn="l" rtl="0" fontAlgn="base">
        <a:spcBef>
          <a:spcPct val="0"/>
        </a:spcBef>
        <a:spcAft>
          <a:spcPct val="0"/>
        </a:spcAft>
        <a:defRPr sz="3200">
          <a:solidFill>
            <a:schemeClr val="tx1"/>
          </a:solidFill>
          <a:latin typeface="Segoe UI" pitchFamily="34" charset="0"/>
          <a:cs typeface="Segoe UI" pitchFamily="34" charset="0"/>
        </a:defRPr>
      </a:lvl4pPr>
      <a:lvl5pPr algn="l" rtl="0" fontAlgn="base">
        <a:spcBef>
          <a:spcPct val="0"/>
        </a:spcBef>
        <a:spcAft>
          <a:spcPct val="0"/>
        </a:spcAft>
        <a:defRPr sz="3200">
          <a:solidFill>
            <a:schemeClr val="tx1"/>
          </a:solidFill>
          <a:latin typeface="Segoe UI" pitchFamily="34" charset="0"/>
          <a:cs typeface="Segoe UI" pitchFamily="34" charset="0"/>
        </a:defRPr>
      </a:lvl5pPr>
      <a:lvl6pPr marL="457200" algn="l" rtl="0" fontAlgn="base">
        <a:spcBef>
          <a:spcPct val="0"/>
        </a:spcBef>
        <a:spcAft>
          <a:spcPct val="0"/>
        </a:spcAft>
        <a:defRPr sz="3200">
          <a:solidFill>
            <a:schemeClr val="tx1"/>
          </a:solidFill>
          <a:latin typeface="Segoe UI" pitchFamily="34" charset="0"/>
          <a:cs typeface="Segoe UI" pitchFamily="34" charset="0"/>
        </a:defRPr>
      </a:lvl6pPr>
      <a:lvl7pPr marL="914400" algn="l" rtl="0" fontAlgn="base">
        <a:spcBef>
          <a:spcPct val="0"/>
        </a:spcBef>
        <a:spcAft>
          <a:spcPct val="0"/>
        </a:spcAft>
        <a:defRPr sz="3200">
          <a:solidFill>
            <a:schemeClr val="tx1"/>
          </a:solidFill>
          <a:latin typeface="Segoe UI" pitchFamily="34" charset="0"/>
          <a:cs typeface="Segoe UI" pitchFamily="34" charset="0"/>
        </a:defRPr>
      </a:lvl7pPr>
      <a:lvl8pPr marL="1371600" algn="l" rtl="0" fontAlgn="base">
        <a:spcBef>
          <a:spcPct val="0"/>
        </a:spcBef>
        <a:spcAft>
          <a:spcPct val="0"/>
        </a:spcAft>
        <a:defRPr sz="3200">
          <a:solidFill>
            <a:schemeClr val="tx1"/>
          </a:solidFill>
          <a:latin typeface="Segoe UI" pitchFamily="34" charset="0"/>
          <a:cs typeface="Segoe UI" pitchFamily="34" charset="0"/>
        </a:defRPr>
      </a:lvl8pPr>
      <a:lvl9pPr marL="1828800" algn="l" rtl="0" fontAlgn="base">
        <a:spcBef>
          <a:spcPct val="0"/>
        </a:spcBef>
        <a:spcAft>
          <a:spcPct val="0"/>
        </a:spcAft>
        <a:defRPr sz="3200">
          <a:solidFill>
            <a:schemeClr val="tx1"/>
          </a:solidFill>
          <a:latin typeface="Segoe UI" pitchFamily="34" charset="0"/>
          <a:cs typeface="Segoe U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Segoe UI" pitchFamily="34" charset="0"/>
          <a:ea typeface="Segoe UI" pitchFamily="34" charset="0"/>
          <a:cs typeface="Segoe UI"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Segoe UI" pitchFamily="34" charset="0"/>
          <a:ea typeface="Segoe UI" pitchFamily="34" charset="0"/>
          <a:cs typeface="Segoe UI"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Segoe UI" pitchFamily="34" charset="0"/>
          <a:ea typeface="Segoe UI" pitchFamily="34" charset="0"/>
          <a:cs typeface="Segoe UI"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Segoe UI" pitchFamily="34" charset="0"/>
          <a:ea typeface="Segoe UI" pitchFamily="34" charset="0"/>
          <a:cs typeface="Segoe UI"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938" y="228600"/>
            <a:ext cx="8364537" cy="609600"/>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8938" y="1447800"/>
            <a:ext cx="8364537" cy="200025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9" r:id="rId1"/>
    <p:sldLayoutId id="2147483730" r:id="rId2"/>
    <p:sldLayoutId id="2147483713" r:id="rId3"/>
    <p:sldLayoutId id="2147483712" r:id="rId4"/>
    <p:sldLayoutId id="2147483711" r:id="rId5"/>
    <p:sldLayoutId id="2147483710" r:id="rId6"/>
    <p:sldLayoutId id="2147483709" r:id="rId7"/>
    <p:sldLayoutId id="2147483708" r:id="rId8"/>
    <p:sldLayoutId id="2147483707" r:id="rId9"/>
    <p:sldLayoutId id="2147483706" r:id="rId10"/>
    <p:sldLayoutId id="2147483705" r:id="rId11"/>
    <p:sldLayoutId id="2147483704" r:id="rId12"/>
    <p:sldLayoutId id="2147483731" r:id="rId13"/>
  </p:sldLayoutIdLst>
  <p:transition>
    <p:fade/>
  </p:transition>
  <p:hf hdr="0" ftr="0" dt="0"/>
  <p:txStyles>
    <p:titleStyle>
      <a:lvl1pPr algn="l" defTabSz="912813" rtl="0" fontAlgn="base">
        <a:lnSpc>
          <a:spcPct val="90000"/>
        </a:lnSpc>
        <a:spcBef>
          <a:spcPct val="0"/>
        </a:spcBef>
        <a:spcAft>
          <a:spcPct val="0"/>
        </a:spcAft>
        <a:defRPr lang="en-US" sz="4400" kern="1200" spc="-100" dirty="0">
          <a:ln w="3175">
            <a:noFill/>
          </a:ln>
          <a:gradFill flip="none" rotWithShape="1">
            <a:gsLst>
              <a:gs pos="0">
                <a:schemeClr val="tx1"/>
              </a:gs>
              <a:gs pos="86000">
                <a:schemeClr val="tx1"/>
              </a:gs>
            </a:gsLst>
            <a:lin ang="5400000" scaled="0"/>
            <a:tileRect/>
          </a:gradFill>
          <a:latin typeface="Segoe Light" pitchFamily="34" charset="0"/>
          <a:ea typeface="+mn-ea"/>
          <a:cs typeface="Arial" charset="0"/>
        </a:defRPr>
      </a:lvl1pPr>
      <a:lvl2pPr algn="l" defTabSz="912813" rtl="0" fontAlgn="base">
        <a:lnSpc>
          <a:spcPct val="90000"/>
        </a:lnSpc>
        <a:spcBef>
          <a:spcPct val="0"/>
        </a:spcBef>
        <a:spcAft>
          <a:spcPct val="0"/>
        </a:spcAft>
        <a:defRPr sz="4400">
          <a:solidFill>
            <a:schemeClr val="tx1"/>
          </a:solidFill>
          <a:latin typeface="Segoe Light"/>
          <a:cs typeface="Arial" charset="0"/>
        </a:defRPr>
      </a:lvl2pPr>
      <a:lvl3pPr algn="l" defTabSz="912813" rtl="0" fontAlgn="base">
        <a:lnSpc>
          <a:spcPct val="90000"/>
        </a:lnSpc>
        <a:spcBef>
          <a:spcPct val="0"/>
        </a:spcBef>
        <a:spcAft>
          <a:spcPct val="0"/>
        </a:spcAft>
        <a:defRPr sz="4400">
          <a:solidFill>
            <a:schemeClr val="tx1"/>
          </a:solidFill>
          <a:latin typeface="Segoe Light"/>
          <a:cs typeface="Arial" charset="0"/>
        </a:defRPr>
      </a:lvl3pPr>
      <a:lvl4pPr algn="l" defTabSz="912813" rtl="0" fontAlgn="base">
        <a:lnSpc>
          <a:spcPct val="90000"/>
        </a:lnSpc>
        <a:spcBef>
          <a:spcPct val="0"/>
        </a:spcBef>
        <a:spcAft>
          <a:spcPct val="0"/>
        </a:spcAft>
        <a:defRPr sz="4400">
          <a:solidFill>
            <a:schemeClr val="tx1"/>
          </a:solidFill>
          <a:latin typeface="Segoe Light"/>
          <a:cs typeface="Arial" charset="0"/>
        </a:defRPr>
      </a:lvl4pPr>
      <a:lvl5pPr algn="l" defTabSz="912813" rtl="0" fontAlgn="base">
        <a:lnSpc>
          <a:spcPct val="90000"/>
        </a:lnSpc>
        <a:spcBef>
          <a:spcPct val="0"/>
        </a:spcBef>
        <a:spcAft>
          <a:spcPct val="0"/>
        </a:spcAft>
        <a:defRPr sz="4400">
          <a:solidFill>
            <a:schemeClr val="tx1"/>
          </a:solidFill>
          <a:latin typeface="Segoe Light"/>
          <a:cs typeface="Arial" charset="0"/>
        </a:defRPr>
      </a:lvl5pPr>
      <a:lvl6pPr marL="457200" algn="l" defTabSz="912813" rtl="0" fontAlgn="base">
        <a:lnSpc>
          <a:spcPct val="90000"/>
        </a:lnSpc>
        <a:spcBef>
          <a:spcPct val="0"/>
        </a:spcBef>
        <a:spcAft>
          <a:spcPct val="0"/>
        </a:spcAft>
        <a:defRPr sz="4400">
          <a:solidFill>
            <a:schemeClr val="tx1"/>
          </a:solidFill>
          <a:latin typeface="Segoe Light"/>
          <a:cs typeface="Arial" charset="0"/>
        </a:defRPr>
      </a:lvl6pPr>
      <a:lvl7pPr marL="914400" algn="l" defTabSz="912813" rtl="0" fontAlgn="base">
        <a:lnSpc>
          <a:spcPct val="90000"/>
        </a:lnSpc>
        <a:spcBef>
          <a:spcPct val="0"/>
        </a:spcBef>
        <a:spcAft>
          <a:spcPct val="0"/>
        </a:spcAft>
        <a:defRPr sz="4400">
          <a:solidFill>
            <a:schemeClr val="tx1"/>
          </a:solidFill>
          <a:latin typeface="Segoe Light"/>
          <a:cs typeface="Arial" charset="0"/>
        </a:defRPr>
      </a:lvl7pPr>
      <a:lvl8pPr marL="1371600" algn="l" defTabSz="912813" rtl="0" fontAlgn="base">
        <a:lnSpc>
          <a:spcPct val="90000"/>
        </a:lnSpc>
        <a:spcBef>
          <a:spcPct val="0"/>
        </a:spcBef>
        <a:spcAft>
          <a:spcPct val="0"/>
        </a:spcAft>
        <a:defRPr sz="4400">
          <a:solidFill>
            <a:schemeClr val="tx1"/>
          </a:solidFill>
          <a:latin typeface="Segoe Light"/>
          <a:cs typeface="Arial" charset="0"/>
        </a:defRPr>
      </a:lvl8pPr>
      <a:lvl9pPr marL="1828800" algn="l" defTabSz="912813" rtl="0" fontAlgn="base">
        <a:lnSpc>
          <a:spcPct val="90000"/>
        </a:lnSpc>
        <a:spcBef>
          <a:spcPct val="0"/>
        </a:spcBef>
        <a:spcAft>
          <a:spcPct val="0"/>
        </a:spcAft>
        <a:defRPr sz="4400">
          <a:solidFill>
            <a:schemeClr val="tx1"/>
          </a:solidFill>
          <a:latin typeface="Segoe Light"/>
          <a:cs typeface="Arial" charset="0"/>
        </a:defRPr>
      </a:lvl9pPr>
    </p:titleStyle>
    <p:bodyStyle>
      <a:lvl1pPr marL="460375" indent="-460375" algn="l" defTabSz="912813" rtl="0" fontAlgn="base">
        <a:lnSpc>
          <a:spcPct val="90000"/>
        </a:lnSpc>
        <a:spcBef>
          <a:spcPct val="20000"/>
        </a:spcBef>
        <a:spcAft>
          <a:spcPct val="0"/>
        </a:spcAft>
        <a:buSzPct val="90000"/>
        <a:buBlip>
          <a:blip r:embed="rId16"/>
        </a:buBlip>
        <a:defRPr sz="3200" kern="1200">
          <a:gradFill>
            <a:gsLst>
              <a:gs pos="0">
                <a:schemeClr val="tx1"/>
              </a:gs>
              <a:gs pos="86000">
                <a:schemeClr val="tx1"/>
              </a:gs>
            </a:gsLst>
            <a:lin ang="5400000" scaled="0"/>
          </a:gradFill>
          <a:latin typeface="Segoe Light" pitchFamily="34" charset="0"/>
          <a:ea typeface="+mn-ea"/>
          <a:cs typeface="+mn-cs"/>
        </a:defRPr>
      </a:lvl1pPr>
      <a:lvl2pPr marL="855663" indent="-395288" algn="l" defTabSz="912813" rtl="0" fontAlgn="base">
        <a:lnSpc>
          <a:spcPct val="90000"/>
        </a:lnSpc>
        <a:spcBef>
          <a:spcPct val="20000"/>
        </a:spcBef>
        <a:spcAft>
          <a:spcPct val="0"/>
        </a:spcAft>
        <a:buSzPct val="90000"/>
        <a:buBlip>
          <a:blip r:embed="rId17"/>
        </a:buBlip>
        <a:defRPr sz="2800" kern="1200">
          <a:gradFill>
            <a:gsLst>
              <a:gs pos="0">
                <a:schemeClr val="tx1"/>
              </a:gs>
              <a:gs pos="86000">
                <a:schemeClr val="tx1"/>
              </a:gs>
            </a:gsLst>
            <a:lin ang="5400000" scaled="0"/>
          </a:gradFill>
          <a:latin typeface="Segoe Light" pitchFamily="34" charset="0"/>
          <a:ea typeface="+mn-ea"/>
          <a:cs typeface="+mn-cs"/>
        </a:defRPr>
      </a:lvl2pPr>
      <a:lvl3pPr marL="1258888" indent="-403225" algn="l" defTabSz="912813" rtl="0" fontAlgn="base">
        <a:lnSpc>
          <a:spcPct val="90000"/>
        </a:lnSpc>
        <a:spcBef>
          <a:spcPct val="20000"/>
        </a:spcBef>
        <a:spcAft>
          <a:spcPct val="0"/>
        </a:spcAft>
        <a:buSzPct val="90000"/>
        <a:buBlip>
          <a:blip r:embed="rId17"/>
        </a:buBlip>
        <a:defRPr sz="2400" kern="1200">
          <a:gradFill>
            <a:gsLst>
              <a:gs pos="0">
                <a:schemeClr val="tx1"/>
              </a:gs>
              <a:gs pos="86000">
                <a:schemeClr val="tx1"/>
              </a:gs>
            </a:gsLst>
            <a:lin ang="5400000" scaled="0"/>
          </a:gradFill>
          <a:latin typeface="Segoe Light" pitchFamily="34" charset="0"/>
          <a:ea typeface="+mn-ea"/>
          <a:cs typeface="+mn-cs"/>
        </a:defRPr>
      </a:lvl3pPr>
      <a:lvl4pPr marL="1604963" indent="-346075" algn="l" defTabSz="912813" rtl="0" fontAlgn="base">
        <a:lnSpc>
          <a:spcPct val="90000"/>
        </a:lnSpc>
        <a:spcBef>
          <a:spcPct val="20000"/>
        </a:spcBef>
        <a:spcAft>
          <a:spcPct val="0"/>
        </a:spcAft>
        <a:buSzPct val="90000"/>
        <a:buBlip>
          <a:blip r:embed="rId17"/>
        </a:buBlip>
        <a:defRPr sz="2000" kern="1200">
          <a:gradFill>
            <a:gsLst>
              <a:gs pos="0">
                <a:schemeClr val="tx1"/>
              </a:gs>
              <a:gs pos="86000">
                <a:schemeClr val="tx1"/>
              </a:gs>
            </a:gsLst>
            <a:lin ang="5400000" scaled="0"/>
          </a:gradFill>
          <a:latin typeface="Segoe Light" pitchFamily="34" charset="0"/>
          <a:ea typeface="+mn-ea"/>
          <a:cs typeface="+mn-cs"/>
        </a:defRPr>
      </a:lvl4pPr>
      <a:lvl5pPr marL="1941513" indent="-336550" algn="l" defTabSz="912813" rtl="0" fontAlgn="base">
        <a:lnSpc>
          <a:spcPct val="90000"/>
        </a:lnSpc>
        <a:spcBef>
          <a:spcPct val="20000"/>
        </a:spcBef>
        <a:spcAft>
          <a:spcPct val="0"/>
        </a:spcAft>
        <a:buSzPct val="90000"/>
        <a:buBlip>
          <a:blip r:embed="rId17"/>
        </a:buBlip>
        <a:defRPr sz="2000" kern="1200">
          <a:gradFill>
            <a:gsLst>
              <a:gs pos="0">
                <a:schemeClr val="tx1"/>
              </a:gs>
              <a:gs pos="86000">
                <a:schemeClr val="tx1"/>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938" y="228600"/>
            <a:ext cx="8364537" cy="609600"/>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8938" y="1447800"/>
            <a:ext cx="8364537" cy="200025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32" r:id="rId1"/>
    <p:sldLayoutId id="2147483733" r:id="rId2"/>
    <p:sldLayoutId id="2147483723" r:id="rId3"/>
    <p:sldLayoutId id="2147483722" r:id="rId4"/>
    <p:sldLayoutId id="2147483721" r:id="rId5"/>
    <p:sldLayoutId id="2147483720" r:id="rId6"/>
    <p:sldLayoutId id="2147483719" r:id="rId7"/>
    <p:sldLayoutId id="2147483718" r:id="rId8"/>
    <p:sldLayoutId id="2147483717" r:id="rId9"/>
    <p:sldLayoutId id="2147483716" r:id="rId10"/>
    <p:sldLayoutId id="2147483715" r:id="rId11"/>
    <p:sldLayoutId id="2147483714" r:id="rId12"/>
  </p:sldLayoutIdLst>
  <p:transition>
    <p:fade/>
  </p:transition>
  <p:hf hdr="0" ftr="0" dt="0"/>
  <p:txStyles>
    <p:titleStyle>
      <a:lvl1pPr algn="l" defTabSz="912813" rtl="0" fontAlgn="base">
        <a:lnSpc>
          <a:spcPct val="90000"/>
        </a:lnSpc>
        <a:spcBef>
          <a:spcPct val="0"/>
        </a:spcBef>
        <a:spcAft>
          <a:spcPct val="0"/>
        </a:spcAft>
        <a:defRPr lang="en-US" sz="4400" kern="1200" spc="-100" dirty="0">
          <a:ln w="3175">
            <a:noFill/>
          </a:ln>
          <a:gradFill flip="none" rotWithShape="1">
            <a:gsLst>
              <a:gs pos="0">
                <a:schemeClr val="tx1"/>
              </a:gs>
              <a:gs pos="86000">
                <a:schemeClr val="tx1"/>
              </a:gs>
            </a:gsLst>
            <a:lin ang="5400000" scaled="0"/>
            <a:tileRect/>
          </a:gradFill>
          <a:latin typeface="Segoe Light" pitchFamily="34" charset="0"/>
          <a:ea typeface="+mn-ea"/>
          <a:cs typeface="Arial" charset="0"/>
        </a:defRPr>
      </a:lvl1pPr>
      <a:lvl2pPr algn="l" defTabSz="912813" rtl="0" fontAlgn="base">
        <a:lnSpc>
          <a:spcPct val="90000"/>
        </a:lnSpc>
        <a:spcBef>
          <a:spcPct val="0"/>
        </a:spcBef>
        <a:spcAft>
          <a:spcPct val="0"/>
        </a:spcAft>
        <a:defRPr sz="4400">
          <a:solidFill>
            <a:schemeClr val="tx1"/>
          </a:solidFill>
          <a:latin typeface="Segoe Light"/>
          <a:cs typeface="Arial" charset="0"/>
        </a:defRPr>
      </a:lvl2pPr>
      <a:lvl3pPr algn="l" defTabSz="912813" rtl="0" fontAlgn="base">
        <a:lnSpc>
          <a:spcPct val="90000"/>
        </a:lnSpc>
        <a:spcBef>
          <a:spcPct val="0"/>
        </a:spcBef>
        <a:spcAft>
          <a:spcPct val="0"/>
        </a:spcAft>
        <a:defRPr sz="4400">
          <a:solidFill>
            <a:schemeClr val="tx1"/>
          </a:solidFill>
          <a:latin typeface="Segoe Light"/>
          <a:cs typeface="Arial" charset="0"/>
        </a:defRPr>
      </a:lvl3pPr>
      <a:lvl4pPr algn="l" defTabSz="912813" rtl="0" fontAlgn="base">
        <a:lnSpc>
          <a:spcPct val="90000"/>
        </a:lnSpc>
        <a:spcBef>
          <a:spcPct val="0"/>
        </a:spcBef>
        <a:spcAft>
          <a:spcPct val="0"/>
        </a:spcAft>
        <a:defRPr sz="4400">
          <a:solidFill>
            <a:schemeClr val="tx1"/>
          </a:solidFill>
          <a:latin typeface="Segoe Light"/>
          <a:cs typeface="Arial" charset="0"/>
        </a:defRPr>
      </a:lvl4pPr>
      <a:lvl5pPr algn="l" defTabSz="912813" rtl="0" fontAlgn="base">
        <a:lnSpc>
          <a:spcPct val="90000"/>
        </a:lnSpc>
        <a:spcBef>
          <a:spcPct val="0"/>
        </a:spcBef>
        <a:spcAft>
          <a:spcPct val="0"/>
        </a:spcAft>
        <a:defRPr sz="4400">
          <a:solidFill>
            <a:schemeClr val="tx1"/>
          </a:solidFill>
          <a:latin typeface="Segoe Light"/>
          <a:cs typeface="Arial" charset="0"/>
        </a:defRPr>
      </a:lvl5pPr>
      <a:lvl6pPr marL="457200" algn="l" defTabSz="912813" rtl="0" fontAlgn="base">
        <a:lnSpc>
          <a:spcPct val="90000"/>
        </a:lnSpc>
        <a:spcBef>
          <a:spcPct val="0"/>
        </a:spcBef>
        <a:spcAft>
          <a:spcPct val="0"/>
        </a:spcAft>
        <a:defRPr sz="4400">
          <a:solidFill>
            <a:schemeClr val="tx1"/>
          </a:solidFill>
          <a:latin typeface="Segoe Light"/>
          <a:cs typeface="Arial" charset="0"/>
        </a:defRPr>
      </a:lvl6pPr>
      <a:lvl7pPr marL="914400" algn="l" defTabSz="912813" rtl="0" fontAlgn="base">
        <a:lnSpc>
          <a:spcPct val="90000"/>
        </a:lnSpc>
        <a:spcBef>
          <a:spcPct val="0"/>
        </a:spcBef>
        <a:spcAft>
          <a:spcPct val="0"/>
        </a:spcAft>
        <a:defRPr sz="4400">
          <a:solidFill>
            <a:schemeClr val="tx1"/>
          </a:solidFill>
          <a:latin typeface="Segoe Light"/>
          <a:cs typeface="Arial" charset="0"/>
        </a:defRPr>
      </a:lvl7pPr>
      <a:lvl8pPr marL="1371600" algn="l" defTabSz="912813" rtl="0" fontAlgn="base">
        <a:lnSpc>
          <a:spcPct val="90000"/>
        </a:lnSpc>
        <a:spcBef>
          <a:spcPct val="0"/>
        </a:spcBef>
        <a:spcAft>
          <a:spcPct val="0"/>
        </a:spcAft>
        <a:defRPr sz="4400">
          <a:solidFill>
            <a:schemeClr val="tx1"/>
          </a:solidFill>
          <a:latin typeface="Segoe Light"/>
          <a:cs typeface="Arial" charset="0"/>
        </a:defRPr>
      </a:lvl8pPr>
      <a:lvl9pPr marL="1828800" algn="l" defTabSz="912813" rtl="0" fontAlgn="base">
        <a:lnSpc>
          <a:spcPct val="90000"/>
        </a:lnSpc>
        <a:spcBef>
          <a:spcPct val="0"/>
        </a:spcBef>
        <a:spcAft>
          <a:spcPct val="0"/>
        </a:spcAft>
        <a:defRPr sz="4400">
          <a:solidFill>
            <a:schemeClr val="tx1"/>
          </a:solidFill>
          <a:latin typeface="Segoe Light"/>
          <a:cs typeface="Arial" charset="0"/>
        </a:defRPr>
      </a:lvl9pPr>
    </p:titleStyle>
    <p:bodyStyle>
      <a:lvl1pPr marL="460375" indent="-460375" algn="l" defTabSz="912813" rtl="0" fontAlgn="base">
        <a:lnSpc>
          <a:spcPct val="90000"/>
        </a:lnSpc>
        <a:spcBef>
          <a:spcPct val="20000"/>
        </a:spcBef>
        <a:spcAft>
          <a:spcPct val="0"/>
        </a:spcAft>
        <a:buSzPct val="90000"/>
        <a:buBlip>
          <a:blip r:embed="rId15"/>
        </a:buBlip>
        <a:defRPr sz="3200" kern="1200">
          <a:gradFill>
            <a:gsLst>
              <a:gs pos="0">
                <a:schemeClr val="tx1"/>
              </a:gs>
              <a:gs pos="86000">
                <a:schemeClr val="tx1"/>
              </a:gs>
            </a:gsLst>
            <a:lin ang="5400000" scaled="0"/>
          </a:gradFill>
          <a:latin typeface="Segoe Light" pitchFamily="34" charset="0"/>
          <a:ea typeface="+mn-ea"/>
          <a:cs typeface="+mn-cs"/>
        </a:defRPr>
      </a:lvl1pPr>
      <a:lvl2pPr marL="855663" indent="-395288" algn="l" defTabSz="912813" rtl="0" fontAlgn="base">
        <a:lnSpc>
          <a:spcPct val="90000"/>
        </a:lnSpc>
        <a:spcBef>
          <a:spcPct val="20000"/>
        </a:spcBef>
        <a:spcAft>
          <a:spcPct val="0"/>
        </a:spcAft>
        <a:buSzPct val="90000"/>
        <a:buBlip>
          <a:blip r:embed="rId16"/>
        </a:buBlip>
        <a:defRPr sz="2800" kern="1200">
          <a:gradFill>
            <a:gsLst>
              <a:gs pos="0">
                <a:schemeClr val="tx1"/>
              </a:gs>
              <a:gs pos="86000">
                <a:schemeClr val="tx1"/>
              </a:gs>
            </a:gsLst>
            <a:lin ang="5400000" scaled="0"/>
          </a:gradFill>
          <a:latin typeface="Segoe Light" pitchFamily="34" charset="0"/>
          <a:ea typeface="+mn-ea"/>
          <a:cs typeface="+mn-cs"/>
        </a:defRPr>
      </a:lvl2pPr>
      <a:lvl3pPr marL="1258888" indent="-403225" algn="l" defTabSz="912813" rtl="0" fontAlgn="base">
        <a:lnSpc>
          <a:spcPct val="90000"/>
        </a:lnSpc>
        <a:spcBef>
          <a:spcPct val="20000"/>
        </a:spcBef>
        <a:spcAft>
          <a:spcPct val="0"/>
        </a:spcAft>
        <a:buSzPct val="90000"/>
        <a:buBlip>
          <a:blip r:embed="rId16"/>
        </a:buBlip>
        <a:defRPr sz="2400" kern="1200">
          <a:gradFill>
            <a:gsLst>
              <a:gs pos="0">
                <a:schemeClr val="tx1"/>
              </a:gs>
              <a:gs pos="86000">
                <a:schemeClr val="tx1"/>
              </a:gs>
            </a:gsLst>
            <a:lin ang="5400000" scaled="0"/>
          </a:gradFill>
          <a:latin typeface="Segoe Light" pitchFamily="34" charset="0"/>
          <a:ea typeface="+mn-ea"/>
          <a:cs typeface="+mn-cs"/>
        </a:defRPr>
      </a:lvl3pPr>
      <a:lvl4pPr marL="1604963" indent="-346075" algn="l" defTabSz="912813" rtl="0" fontAlgn="base">
        <a:lnSpc>
          <a:spcPct val="90000"/>
        </a:lnSpc>
        <a:spcBef>
          <a:spcPct val="20000"/>
        </a:spcBef>
        <a:spcAft>
          <a:spcPct val="0"/>
        </a:spcAft>
        <a:buSzPct val="90000"/>
        <a:buBlip>
          <a:blip r:embed="rId16"/>
        </a:buBlip>
        <a:defRPr sz="2000" kern="1200">
          <a:gradFill>
            <a:gsLst>
              <a:gs pos="0">
                <a:schemeClr val="tx1"/>
              </a:gs>
              <a:gs pos="86000">
                <a:schemeClr val="tx1"/>
              </a:gs>
            </a:gsLst>
            <a:lin ang="5400000" scaled="0"/>
          </a:gradFill>
          <a:latin typeface="Segoe Light" pitchFamily="34" charset="0"/>
          <a:ea typeface="+mn-ea"/>
          <a:cs typeface="+mn-cs"/>
        </a:defRPr>
      </a:lvl4pPr>
      <a:lvl5pPr marL="1941513" indent="-336550" algn="l" defTabSz="912813" rtl="0" fontAlgn="base">
        <a:lnSpc>
          <a:spcPct val="90000"/>
        </a:lnSpc>
        <a:spcBef>
          <a:spcPct val="20000"/>
        </a:spcBef>
        <a:spcAft>
          <a:spcPct val="0"/>
        </a:spcAft>
        <a:buSzPct val="90000"/>
        <a:buBlip>
          <a:blip r:embed="rId16"/>
        </a:buBlip>
        <a:defRPr sz="2000" kern="1200">
          <a:gradFill>
            <a:gsLst>
              <a:gs pos="0">
                <a:schemeClr val="tx1"/>
              </a:gs>
              <a:gs pos="86000">
                <a:schemeClr val="tx1"/>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7.xml"/><Relationship Id="rId1" Type="http://schemas.openxmlformats.org/officeDocument/2006/relationships/video" Target="NULL"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7.xml"/><Relationship Id="rId1" Type="http://schemas.openxmlformats.org/officeDocument/2006/relationships/video" Target="NULL"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53.xml"/><Relationship Id="rId1" Type="http://schemas.openxmlformats.org/officeDocument/2006/relationships/slideLayout" Target="../slideLayouts/slideLayout24.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0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3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hyperlink" Target="http://www.google.com/imgres?imgurl=http://blog.taragana.com/wp-content/uploads/2009/09/webhosting1.jpg&amp;imgrefurl=http://blog.taragana.com/index.php/t/vps-hosting/&amp;usg=__dOn_yIWeauYxL0TyBnI7Oks5Hns=&amp;h=351&amp;w=365&amp;sz=14&amp;hl=en&amp;start=15&amp;sig2=oGfcuxYcuxGkOOoiRqckuQ&amp;um=1&amp;itbs=1&amp;tbnid=68bjcIvXtFI2MM:&amp;tbnh=116&amp;tbnw=121&amp;prev=/images?q=virtual+private+server&amp;um=1&amp;hl=en&amp;sa=N&amp;rls=com.microsoft:en-us:IE-SearchBox&amp;tbs=isch:1&amp;ei=03H5S5nRFJ_IMtzO9YMI" TargetMode="External"/><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107.jpeg"/></Relationships>
</file>

<file path=ppt/slides/_rels/slide112.xml.rels><?xml version="1.0" encoding="UTF-8" standalone="yes"?>
<Relationships xmlns="http://schemas.openxmlformats.org/package/2006/relationships"><Relationship Id="rId3" Type="http://schemas.openxmlformats.org/officeDocument/2006/relationships/hyperlink" Target="http://www.google.com/imgres?imgurl=http://blog.taragana.com/wp-content/uploads/2009/09/webhosting1.jpg&amp;imgrefurl=http://blog.taragana.com/index.php/t/vps-hosting/&amp;usg=__dOn_yIWeauYxL0TyBnI7Oks5Hns=&amp;h=351&amp;w=365&amp;sz=14&amp;hl=en&amp;start=15&amp;sig2=oGfcuxYcuxGkOOoiRqckuQ&amp;um=1&amp;itbs=1&amp;tbnid=68bjcIvXtFI2MM:&amp;tbnh=116&amp;tbnw=121&amp;prev=/images?q=virtual+private+server&amp;um=1&amp;hl=en&amp;sa=N&amp;rls=com.microsoft:en-us:IE-SearchBox&amp;tbs=isch:1&amp;ei=03H5S5nRFJ_IMtzO9YMI" TargetMode="External"/><Relationship Id="rId2" Type="http://schemas.openxmlformats.org/officeDocument/2006/relationships/notesSlide" Target="../notesSlides/notesSlide56.xml"/><Relationship Id="rId1" Type="http://schemas.openxmlformats.org/officeDocument/2006/relationships/slideLayout" Target="../slideLayouts/slideLayout14.xml"/><Relationship Id="rId4" Type="http://schemas.openxmlformats.org/officeDocument/2006/relationships/image" Target="../media/image107.jpeg"/></Relationships>
</file>

<file path=ppt/slides/_rels/slide113.xml.rels><?xml version="1.0" encoding="UTF-8" standalone="yes"?>
<Relationships xmlns="http://schemas.openxmlformats.org/package/2006/relationships"><Relationship Id="rId3" Type="http://schemas.openxmlformats.org/officeDocument/2006/relationships/hyperlink" Target="http://www.google.com/imgres?imgurl=http://www.prolinuxwebhosting.com/images/serverrack.jpg&amp;imgrefurl=http://www.prolinuxwebhosting.com/our_data_center_provider.php&amp;usg=__VUUWqIHnn1fhvUNVLwUcOe6oZ6Y=&amp;h=613&amp;w=947&amp;sz=130&amp;hl=en&amp;start=17&amp;sig2=HKQhiwloGgWNEf_Jw9Nn8Q&amp;um=1&amp;itbs=1&amp;tbnid=nuRfs77--H6G1M:&amp;tbnh=96&amp;tbnw=148&amp;prev=/images?q=poweredge+server&amp;um=1&amp;hl=en&amp;rls=com.microsoft:en-us:IE-SearchBox&amp;tbs=isch:1&amp;ei=MHP5S7WYCYvMM_qq4YMI"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108.jpeg"/></Relationships>
</file>

<file path=ppt/slides/_rels/slide11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1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jpeg"/></Relationships>
</file>

<file path=ppt/slides/_rels/slide11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9.png"/><Relationship Id="rId4" Type="http://schemas.openxmlformats.org/officeDocument/2006/relationships/oleObject" Target="../embeddings/Microsoft_Excel____1.xls"/></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34.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www.triplepundit.com/2013/02/sustainable-data-center-future/"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hyperlink" Target="http://www.slideshare.net/datacenters/vm-ware" TargetMode="External"/><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60.jpeg"/></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hyperlink" Target="http://www.slideshare.net/datacenters/vm-ware"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14.xml"/><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slideshare.net/datacenters/vm-ware"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http://internet-map.net/" TargetMode="Externa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hyperlink" Target="http://www.wizbit.net/cd-dvd_production_faqs_what_is_a_gigabyte.htm" TargetMode="External"/><Relationship Id="rId2" Type="http://schemas.openxmlformats.org/officeDocument/2006/relationships/hyperlink" Target="http://www.wizbit.net/cd-dvd_production_faqs_what_is_a_terabyte.htm" TargetMode="Externa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80.jpeg"/></Relationships>
</file>

<file path=ppt/slides/_rels/slide7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24.xml"/><Relationship Id="rId5" Type="http://schemas.openxmlformats.org/officeDocument/2006/relationships/image" Target="../media/image84.png"/><Relationship Id="rId4" Type="http://schemas.openxmlformats.org/officeDocument/2006/relationships/image" Target="../media/image83.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228600" y="152400"/>
            <a:ext cx="8610600" cy="715963"/>
          </a:xfrm>
        </p:spPr>
        <p:txBody>
          <a:bodyPr/>
          <a:lstStyle/>
          <a:p>
            <a:r>
              <a:rPr lang="en-US" altLang="zh-CN" smtClean="0">
                <a:ea typeface="宋体" charset="-122"/>
              </a:rPr>
              <a:t>Module Agenda</a:t>
            </a:r>
          </a:p>
        </p:txBody>
      </p:sp>
      <p:sp>
        <p:nvSpPr>
          <p:cNvPr id="49154" name="Text Placeholder 2"/>
          <p:cNvSpPr>
            <a:spLocks noGrp="1"/>
          </p:cNvSpPr>
          <p:nvPr>
            <p:ph idx="1"/>
          </p:nvPr>
        </p:nvSpPr>
        <p:spPr>
          <a:xfrm>
            <a:off x="228600" y="914400"/>
            <a:ext cx="8610600" cy="5562600"/>
          </a:xfrm>
        </p:spPr>
        <p:txBody>
          <a:bodyPr/>
          <a:lstStyle/>
          <a:p>
            <a:r>
              <a:rPr lang="en-US" altLang="zh-CN" smtClean="0">
                <a:ea typeface="宋体" charset="-122"/>
              </a:rPr>
              <a:t>Data Centers </a:t>
            </a:r>
            <a:r>
              <a:rPr lang="en-US" altLang="zh-CN" sz="2400" i="1" smtClean="0">
                <a:ea typeface="宋体" charset="-122"/>
              </a:rPr>
              <a:t>(cont. from last week)</a:t>
            </a:r>
          </a:p>
          <a:p>
            <a:pPr lvl="1"/>
            <a:r>
              <a:rPr lang="en-US" altLang="zh-CN" smtClean="0">
                <a:ea typeface="宋体" charset="-122"/>
              </a:rPr>
              <a:t>Virtualization</a:t>
            </a:r>
          </a:p>
          <a:p>
            <a:pPr lvl="1"/>
            <a:r>
              <a:rPr lang="en-US" altLang="zh-CN" smtClean="0">
                <a:ea typeface="宋体" charset="-122"/>
              </a:rPr>
              <a:t>Storage Approaches</a:t>
            </a:r>
          </a:p>
          <a:p>
            <a:endParaRPr lang="en-US" altLang="zh-CN" smtClean="0">
              <a:ea typeface="宋体" charset="-122"/>
            </a:endParaRPr>
          </a:p>
          <a:p>
            <a:endParaRPr lang="en-US" altLang="zh-CN" smtClean="0">
              <a:ea typeface="宋体" charset="-122"/>
            </a:endParaRPr>
          </a:p>
          <a:p>
            <a:r>
              <a:rPr lang="en-US" altLang="zh-CN" smtClean="0">
                <a:ea typeface="宋体" charset="-122"/>
              </a:rPr>
              <a:t>Cloud Computing</a:t>
            </a:r>
          </a:p>
          <a:p>
            <a:pPr lvl="1"/>
            <a:r>
              <a:rPr lang="en-US" altLang="zh-CN" smtClean="0">
                <a:ea typeface="宋体" charset="-122"/>
              </a:rPr>
              <a:t>Intro and Assignments</a:t>
            </a:r>
          </a:p>
          <a:p>
            <a:pPr lvl="1"/>
            <a:r>
              <a:rPr lang="en-US" altLang="zh-CN" smtClean="0">
                <a:ea typeface="宋体" charset="-122"/>
              </a:rPr>
              <a:t>Cloud Paradigms</a:t>
            </a:r>
          </a:p>
          <a:p>
            <a:pPr lvl="1"/>
            <a:r>
              <a:rPr lang="en-US" altLang="zh-CN" smtClean="0">
                <a:ea typeface="宋体" charset="-122"/>
              </a:rPr>
              <a:t>Cloud Models</a:t>
            </a:r>
          </a:p>
          <a:p>
            <a:pPr lvl="1"/>
            <a:r>
              <a:rPr lang="en-US" altLang="zh-CN" smtClean="0">
                <a:ea typeface="宋体" charset="-122"/>
              </a:rPr>
              <a:t>IT as a Service</a:t>
            </a:r>
          </a:p>
          <a:p>
            <a:endParaRPr lang="en-US" altLang="zh-CN" smtClean="0">
              <a:ea typeface="宋体" charset="-122"/>
            </a:endParaRPr>
          </a:p>
        </p:txBody>
      </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3"/>
          <p:cNvPicPr>
            <a:picLocks noChangeAspect="1" noChangeArrowheads="1"/>
          </p:cNvPicPr>
          <p:nvPr/>
        </p:nvPicPr>
        <p:blipFill>
          <a:blip r:embed="rId2"/>
          <a:srcRect/>
          <a:stretch>
            <a:fillRect/>
          </a:stretch>
        </p:blipFill>
        <p:spPr bwMode="auto">
          <a:xfrm>
            <a:off x="695325" y="1262063"/>
            <a:ext cx="7753350" cy="4333875"/>
          </a:xfrm>
          <a:prstGeom prst="rect">
            <a:avLst/>
          </a:prstGeom>
          <a:noFill/>
          <a:ln w="9525">
            <a:noFill/>
            <a:miter lim="800000"/>
            <a:headEnd/>
            <a:tailEnd/>
          </a:ln>
        </p:spPr>
      </p:pic>
      <p:sp>
        <p:nvSpPr>
          <p:cNvPr id="64514" name="Title 1"/>
          <p:cNvSpPr>
            <a:spLocks noGrp="1"/>
          </p:cNvSpPr>
          <p:nvPr>
            <p:ph type="title"/>
          </p:nvPr>
        </p:nvSpPr>
        <p:spPr>
          <a:xfrm>
            <a:off x="457200" y="274638"/>
            <a:ext cx="7467600" cy="792162"/>
          </a:xfrm>
        </p:spPr>
        <p:txBody>
          <a:bodyPr/>
          <a:lstStyle/>
          <a:p>
            <a:r>
              <a:rPr lang="en-US" altLang="zh-CN" smtClean="0">
                <a:ea typeface="宋体" charset="-122"/>
              </a:rPr>
              <a:t>Storage Area Network</a:t>
            </a:r>
          </a:p>
        </p:txBody>
      </p:sp>
      <p:sp>
        <p:nvSpPr>
          <p:cNvPr id="6" name="Slide Number Placeholder 5"/>
          <p:cNvSpPr>
            <a:spLocks noGrp="1"/>
          </p:cNvSpPr>
          <p:nvPr>
            <p:ph type="sldNum" sz="quarter" idx="12"/>
          </p:nvPr>
        </p:nvSpPr>
        <p:spPr>
          <a:xfrm>
            <a:off x="8129588" y="5734050"/>
            <a:ext cx="609600" cy="520700"/>
          </a:xfrm>
        </p:spPr>
        <p:txBody>
          <a:bodyPr/>
          <a:lstStyle/>
          <a:p>
            <a:pPr>
              <a:defRPr/>
            </a:pPr>
            <a:fld id="{3D9E2F9A-5811-41F6-B7FD-D14844CFD495}" type="slidenum">
              <a:rPr lang="en-US"/>
              <a:pPr>
                <a:defRPr/>
              </a:pPr>
              <a:t>10</a:t>
            </a:fld>
            <a:endParaRPr lang="en-US"/>
          </a:p>
        </p:txBody>
      </p:sp>
      <p:sp>
        <p:nvSpPr>
          <p:cNvPr id="5" name="Footer Placeholder 4"/>
          <p:cNvSpPr>
            <a:spLocks noGrp="1"/>
          </p:cNvSpPr>
          <p:nvPr>
            <p:ph type="ftr" sz="quarter" idx="11"/>
          </p:nvPr>
        </p:nvSpPr>
        <p:spPr>
          <a:xfrm rot="5400000">
            <a:off x="6989763" y="3736975"/>
            <a:ext cx="3200400" cy="365125"/>
          </a:xfrm>
        </p:spPr>
        <p:txBody>
          <a:bodyPr/>
          <a:lstStyle/>
          <a:p>
            <a:pPr>
              <a:defRPr/>
            </a:pPr>
            <a:endParaRPr lang="en-US" dirty="0"/>
          </a:p>
        </p:txBody>
      </p:sp>
      <p:sp>
        <p:nvSpPr>
          <p:cNvPr id="8" name="Rectangular Callout 7"/>
          <p:cNvSpPr/>
          <p:nvPr/>
        </p:nvSpPr>
        <p:spPr>
          <a:xfrm>
            <a:off x="2362200" y="5638800"/>
            <a:ext cx="1219200" cy="612775"/>
          </a:xfrm>
          <a:prstGeom prst="wedgeRectCallout">
            <a:avLst>
              <a:gd name="adj1" fmla="val 118269"/>
              <a:gd name="adj2" fmla="val -28936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a:solidFill>
                  <a:schemeClr val="tx1"/>
                </a:solidFill>
              </a:rPr>
              <a:t>Fiber channel</a:t>
            </a:r>
            <a:endParaRPr lang="en-US" sz="1600" dirty="0">
              <a:solidFill>
                <a:schemeClr val="tx1"/>
              </a:solidFill>
            </a:endParaRPr>
          </a:p>
        </p:txBody>
      </p:sp>
      <p:sp>
        <p:nvSpPr>
          <p:cNvPr id="64518" name="TextBox 2"/>
          <p:cNvSpPr txBox="1">
            <a:spLocks noChangeArrowheads="1"/>
          </p:cNvSpPr>
          <p:nvPr/>
        </p:nvSpPr>
        <p:spPr bwMode="auto">
          <a:xfrm>
            <a:off x="3124200" y="1371600"/>
            <a:ext cx="1219200" cy="369888"/>
          </a:xfrm>
          <a:prstGeom prst="rect">
            <a:avLst/>
          </a:prstGeom>
          <a:noFill/>
          <a:ln w="9525">
            <a:noFill/>
            <a:miter lim="800000"/>
            <a:headEnd/>
            <a:tailEnd/>
          </a:ln>
        </p:spPr>
        <p:txBody>
          <a:bodyPr>
            <a:spAutoFit/>
          </a:bodyPr>
          <a:lstStyle/>
          <a:p>
            <a:r>
              <a:rPr lang="en-US" altLang="zh-CN">
                <a:latin typeface="Calibri" pitchFamily="34" charset="0"/>
              </a:rPr>
              <a:t>Windows</a:t>
            </a:r>
          </a:p>
        </p:txBody>
      </p:sp>
      <p:sp>
        <p:nvSpPr>
          <p:cNvPr id="64519" name="TextBox 3"/>
          <p:cNvSpPr txBox="1">
            <a:spLocks noChangeArrowheads="1"/>
          </p:cNvSpPr>
          <p:nvPr/>
        </p:nvSpPr>
        <p:spPr bwMode="auto">
          <a:xfrm>
            <a:off x="3352800" y="2819400"/>
            <a:ext cx="762000" cy="369888"/>
          </a:xfrm>
          <a:prstGeom prst="rect">
            <a:avLst/>
          </a:prstGeom>
          <a:noFill/>
          <a:ln w="9525">
            <a:noFill/>
            <a:miter lim="800000"/>
            <a:headEnd/>
            <a:tailEnd/>
          </a:ln>
        </p:spPr>
        <p:txBody>
          <a:bodyPr>
            <a:spAutoFit/>
          </a:bodyPr>
          <a:lstStyle/>
          <a:p>
            <a:r>
              <a:rPr lang="en-US" altLang="zh-CN">
                <a:latin typeface="Calibri" pitchFamily="34" charset="0"/>
              </a:rPr>
              <a:t>Linux</a:t>
            </a:r>
          </a:p>
        </p:txBody>
      </p:sp>
      <p:sp>
        <p:nvSpPr>
          <p:cNvPr id="64520" name="TextBox 8"/>
          <p:cNvSpPr txBox="1">
            <a:spLocks noChangeArrowheads="1"/>
          </p:cNvSpPr>
          <p:nvPr/>
        </p:nvSpPr>
        <p:spPr bwMode="auto">
          <a:xfrm>
            <a:off x="3556000" y="4114800"/>
            <a:ext cx="762000" cy="369888"/>
          </a:xfrm>
          <a:prstGeom prst="rect">
            <a:avLst/>
          </a:prstGeom>
          <a:noFill/>
          <a:ln w="9525">
            <a:noFill/>
            <a:miter lim="800000"/>
            <a:headEnd/>
            <a:tailEnd/>
          </a:ln>
        </p:spPr>
        <p:txBody>
          <a:bodyPr>
            <a:spAutoFit/>
          </a:bodyPr>
          <a:lstStyle/>
          <a:p>
            <a:r>
              <a:rPr lang="en-US" altLang="zh-CN">
                <a:latin typeface="Calibri" pitchFamily="34" charset="0"/>
              </a:rPr>
              <a:t>Unix</a:t>
            </a:r>
          </a:p>
        </p:txBody>
      </p:sp>
      <p:pic>
        <p:nvPicPr>
          <p:cNvPr id="64521" name="Picture 2"/>
          <p:cNvPicPr>
            <a:picLocks noChangeAspect="1" noChangeArrowheads="1"/>
          </p:cNvPicPr>
          <p:nvPr/>
        </p:nvPicPr>
        <p:blipFill>
          <a:blip r:embed="rId3"/>
          <a:srcRect/>
          <a:stretch>
            <a:fillRect/>
          </a:stretch>
        </p:blipFill>
        <p:spPr bwMode="auto">
          <a:xfrm>
            <a:off x="6811963" y="5133975"/>
            <a:ext cx="701675" cy="1622425"/>
          </a:xfrm>
          <a:prstGeom prst="rect">
            <a:avLst/>
          </a:prstGeom>
          <a:noFill/>
          <a:ln w="9525">
            <a:noFill/>
            <a:miter lim="800000"/>
            <a:headEnd/>
            <a:tailEnd/>
          </a:ln>
        </p:spPr>
      </p:pic>
      <p:sp>
        <p:nvSpPr>
          <p:cNvPr id="7" name="Down Arrow 6"/>
          <p:cNvSpPr/>
          <p:nvPr/>
        </p:nvSpPr>
        <p:spPr>
          <a:xfrm>
            <a:off x="7010400" y="4648200"/>
            <a:ext cx="152400" cy="4714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transition spd="slow">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705" name="Picture 2" descr="data_center_17_8"/>
          <p:cNvPicPr>
            <a:picLocks noChangeAspect="1" noChangeArrowheads="1"/>
          </p:cNvPicPr>
          <p:nvPr/>
        </p:nvPicPr>
        <p:blipFill>
          <a:blip r:embed="rId3"/>
          <a:srcRect/>
          <a:stretch>
            <a:fillRect/>
          </a:stretch>
        </p:blipFill>
        <p:spPr bwMode="auto">
          <a:xfrm>
            <a:off x="0" y="762000"/>
            <a:ext cx="9144000" cy="6076950"/>
          </a:xfrm>
          <a:prstGeom prst="rect">
            <a:avLst/>
          </a:prstGeom>
          <a:noFill/>
          <a:ln w="9525">
            <a:noFill/>
            <a:miter lim="800000"/>
            <a:headEnd/>
            <a:tailEnd/>
          </a:ln>
        </p:spPr>
      </p:pic>
      <p:sp>
        <p:nvSpPr>
          <p:cNvPr id="5" name="Title 1"/>
          <p:cNvSpPr txBox="1">
            <a:spLocks/>
          </p:cNvSpPr>
          <p:nvPr/>
        </p:nvSpPr>
        <p:spPr>
          <a:xfrm>
            <a:off x="685800" y="152400"/>
            <a:ext cx="7772400" cy="914400"/>
          </a:xfrm>
          <a:prstGeom prst="rect">
            <a:avLst/>
          </a:prstGeom>
        </p:spPr>
        <p:txBody>
          <a:bodyPr/>
          <a:lstStyle/>
          <a:p>
            <a:pPr algn="ctr" fontAlgn="auto">
              <a:spcAft>
                <a:spcPts val="0"/>
              </a:spcAft>
              <a:defRPr/>
            </a:pPr>
            <a:endParaRPr lang="en-US" sz="3200" spc="-100" dirty="0">
              <a:solidFill>
                <a:schemeClr val="tx2">
                  <a:satMod val="200000"/>
                </a:schemeClr>
              </a:solidFill>
              <a:latin typeface="+mj-lt"/>
              <a:ea typeface="+mj-ea"/>
              <a:cs typeface="+mj-cs"/>
            </a:endParaRPr>
          </a:p>
        </p:txBody>
      </p:sp>
      <p:sp>
        <p:nvSpPr>
          <p:cNvPr id="6" name="Title 1"/>
          <p:cNvSpPr txBox="1">
            <a:spLocks/>
          </p:cNvSpPr>
          <p:nvPr/>
        </p:nvSpPr>
        <p:spPr>
          <a:xfrm>
            <a:off x="381000" y="76200"/>
            <a:ext cx="8382000" cy="609600"/>
          </a:xfrm>
          <a:prstGeom prst="rect">
            <a:avLst/>
          </a:prstGeom>
        </p:spPr>
        <p:txBody>
          <a:bodyPr>
            <a:normAutofit fontScale="97500" lnSpcReduction="10000"/>
          </a:bodyPr>
          <a:lstStyle>
            <a:lvl1pPr algn="l" defTabSz="914400" rtl="0" eaLnBrk="1" latinLnBrk="0" hangingPunct="1">
              <a:spcBef>
                <a:spcPct val="0"/>
              </a:spcBef>
              <a:buNone/>
              <a:defRPr sz="3200" kern="1200">
                <a:solidFill>
                  <a:schemeClr val="tx1"/>
                </a:solidFill>
                <a:latin typeface="Segoe UI" pitchFamily="34" charset="0"/>
                <a:ea typeface="Segoe UI" pitchFamily="34" charset="0"/>
                <a:cs typeface="Segoe UI" pitchFamily="34" charset="0"/>
              </a:defRPr>
            </a:lvl1pPr>
          </a:lstStyle>
          <a:p>
            <a:pPr fontAlgn="auto">
              <a:spcAft>
                <a:spcPts val="0"/>
              </a:spcAft>
              <a:defRPr/>
            </a:pPr>
            <a:r>
              <a:rPr lang="en-US" sz="3600" dirty="0" smtClean="0"/>
              <a:t>The Cloud is typically a large data-center</a:t>
            </a:r>
            <a:endParaRPr lang="en-US" sz="3600" dirty="0"/>
          </a:p>
        </p:txBody>
      </p:sp>
      <p:sp>
        <p:nvSpPr>
          <p:cNvPr id="7" name="Slide Number Placeholder 6"/>
          <p:cNvSpPr>
            <a:spLocks noGrp="1"/>
          </p:cNvSpPr>
          <p:nvPr>
            <p:ph type="sldNum" sz="quarter" idx="16"/>
          </p:nvPr>
        </p:nvSpPr>
        <p:spPr/>
        <p:txBody>
          <a:bodyPr/>
          <a:lstStyle/>
          <a:p>
            <a:pPr>
              <a:defRPr/>
            </a:pPr>
            <a:fld id="{DF1295F0-8696-42C9-93D7-5F4267CECF4F}" type="slidenum">
              <a:rPr lang="en-US"/>
              <a:pPr>
                <a:defRPr/>
              </a:pPr>
              <a:t>100</a:t>
            </a:fld>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715963"/>
          </a:xfrm>
        </p:spPr>
        <p:txBody>
          <a:bodyPr rtlCol="0">
            <a:normAutofit fontScale="90000"/>
          </a:bodyPr>
          <a:lstStyle/>
          <a:p>
            <a:pPr fontAlgn="auto">
              <a:spcAft>
                <a:spcPts val="0"/>
              </a:spcAft>
              <a:defRPr/>
            </a:pPr>
            <a:r>
              <a:rPr lang="en-US" dirty="0" smtClean="0"/>
              <a:t>Containerized Data Center Videos – </a:t>
            </a:r>
            <a:r>
              <a:rPr lang="en-US" sz="3100" dirty="0" smtClean="0"/>
              <a:t>Cisco Container</a:t>
            </a:r>
            <a:endParaRPr lang="en-US" sz="3100" dirty="0"/>
          </a:p>
        </p:txBody>
      </p:sp>
      <p:sp>
        <p:nvSpPr>
          <p:cNvPr id="3" name="Slide Number Placeholder 2"/>
          <p:cNvSpPr>
            <a:spLocks noGrp="1"/>
          </p:cNvSpPr>
          <p:nvPr>
            <p:ph type="sldNum" sz="quarter" idx="12"/>
          </p:nvPr>
        </p:nvSpPr>
        <p:spPr/>
        <p:txBody>
          <a:bodyPr/>
          <a:lstStyle/>
          <a:p>
            <a:pPr>
              <a:defRPr/>
            </a:pPr>
            <a:fld id="{F5DE9245-194F-41DC-A89B-7E3EFE6D6761}" type="slidenum">
              <a:rPr lang="en-US"/>
              <a:pPr>
                <a:defRPr/>
              </a:pPr>
              <a:t>101</a:t>
            </a:fld>
            <a:endParaRPr lang="en-US"/>
          </a:p>
        </p:txBody>
      </p:sp>
      <p:pic>
        <p:nvPicPr>
          <p:cNvPr id="6" name="Shape">
            <a:hlinkClick r:id="" action="ppaction://media"/>
          </p:cNvPr>
          <p:cNvPicPr>
            <a:picLocks noRot="1" noChangeAspect="1"/>
          </p:cNvPicPr>
          <p:nvPr>
            <a:videoFile r:link="rId1"/>
          </p:nvPr>
        </p:nvPicPr>
        <p:blipFill>
          <a:blip r:embed="rId3"/>
          <a:srcRect/>
          <a:stretch>
            <a:fillRect/>
          </a:stretch>
        </p:blipFill>
        <p:spPr bwMode="auto">
          <a:xfrm>
            <a:off x="0" y="838200"/>
            <a:ext cx="9144000" cy="5334000"/>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341CA1C0-1155-4B70-B0F2-5627A7E648A8}" type="slidenum">
              <a:rPr lang="en-US"/>
              <a:pPr>
                <a:defRPr/>
              </a:pPr>
              <a:t>102</a:t>
            </a:fld>
            <a:endParaRPr lang="en-US"/>
          </a:p>
        </p:txBody>
      </p:sp>
      <p:pic>
        <p:nvPicPr>
          <p:cNvPr id="4" name="Shape">
            <a:hlinkClick r:id="" action="ppaction://media"/>
          </p:cNvPr>
          <p:cNvPicPr>
            <a:picLocks noRot="1" noChangeAspect="1"/>
          </p:cNvPicPr>
          <p:nvPr>
            <a:videoFile r:link="rId1"/>
          </p:nvPr>
        </p:nvPicPr>
        <p:blipFill>
          <a:blip r:embed="rId3"/>
          <a:srcRect/>
          <a:stretch>
            <a:fillRect/>
          </a:stretch>
        </p:blipFill>
        <p:spPr bwMode="auto">
          <a:xfrm>
            <a:off x="0" y="952500"/>
            <a:ext cx="9144000" cy="5143500"/>
          </a:xfrm>
          <a:prstGeom prst="rect">
            <a:avLst/>
          </a:prstGeom>
          <a:noFill/>
          <a:ln w="9525">
            <a:noFill/>
            <a:miter lim="800000"/>
            <a:headEnd/>
            <a:tailEnd/>
          </a:ln>
        </p:spPr>
      </p:pic>
      <p:sp>
        <p:nvSpPr>
          <p:cNvPr id="203779" name="Title 1"/>
          <p:cNvSpPr>
            <a:spLocks noGrp="1"/>
          </p:cNvSpPr>
          <p:nvPr>
            <p:ph type="title"/>
          </p:nvPr>
        </p:nvSpPr>
        <p:spPr>
          <a:xfrm>
            <a:off x="0" y="228600"/>
            <a:ext cx="9144000" cy="677863"/>
          </a:xfrm>
        </p:spPr>
        <p:txBody>
          <a:bodyPr/>
          <a:lstStyle/>
          <a:p>
            <a:r>
              <a:rPr lang="en-US" altLang="zh-CN" sz="2800" smtClean="0">
                <a:ea typeface="宋体" charset="-122"/>
              </a:rPr>
              <a:t>Containerized Data Center Videos- </a:t>
            </a:r>
            <a:r>
              <a:rPr lang="en-US" altLang="zh-CN" sz="2400" smtClean="0">
                <a:ea typeface="宋体" charset="-122"/>
              </a:rPr>
              <a:t>Dell Modular Approach</a:t>
            </a:r>
          </a:p>
        </p:txBody>
      </p:sp>
    </p:spTree>
  </p:cSld>
  <p:clrMapOvr>
    <a:masterClrMapping/>
  </p:clrMapOvr>
  <p:transition spd="slow">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Title 1"/>
          <p:cNvSpPr>
            <a:spLocks noGrp="1"/>
          </p:cNvSpPr>
          <p:nvPr>
            <p:ph type="title" idx="4294967295"/>
          </p:nvPr>
        </p:nvSpPr>
        <p:spPr>
          <a:xfrm>
            <a:off x="0" y="230188"/>
            <a:ext cx="8382000" cy="665162"/>
          </a:xfrm>
        </p:spPr>
        <p:txBody>
          <a:bodyPr/>
          <a:lstStyle/>
          <a:p>
            <a:r>
              <a:rPr lang="zh-CN" altLang="zh-CN" sz="3600" smtClean="0">
                <a:solidFill>
                  <a:schemeClr val="bg1"/>
                </a:solidFill>
              </a:rPr>
              <a:t>The Reality of Life In The Cloud</a:t>
            </a:r>
            <a:endParaRPr lang="en-US" altLang="zh-CN" sz="3600" smtClean="0">
              <a:solidFill>
                <a:schemeClr val="bg1"/>
              </a:solidFill>
              <a:ea typeface="宋体" charset="-122"/>
            </a:endParaRPr>
          </a:p>
        </p:txBody>
      </p:sp>
      <p:grpSp>
        <p:nvGrpSpPr>
          <p:cNvPr id="3" name="Group 22"/>
          <p:cNvGrpSpPr>
            <a:grpSpLocks/>
          </p:cNvGrpSpPr>
          <p:nvPr/>
        </p:nvGrpSpPr>
        <p:grpSpPr bwMode="auto">
          <a:xfrm>
            <a:off x="685800" y="1752600"/>
            <a:ext cx="7696200" cy="609600"/>
            <a:chOff x="1828800" y="1905000"/>
            <a:chExt cx="7696200" cy="609600"/>
          </a:xfrm>
        </p:grpSpPr>
        <p:sp>
          <p:nvSpPr>
            <p:cNvPr id="8" name="Rectangle 7"/>
            <p:cNvSpPr/>
            <p:nvPr/>
          </p:nvSpPr>
          <p:spPr>
            <a:xfrm>
              <a:off x="1828800" y="1905000"/>
              <a:ext cx="914400" cy="609600"/>
            </a:xfrm>
            <a:prstGeom prst="rect">
              <a:avLst/>
            </a:prstGeom>
            <a:gradFill>
              <a:gsLst>
                <a:gs pos="0">
                  <a:srgbClr val="03D4A8"/>
                </a:gs>
                <a:gs pos="25000">
                  <a:srgbClr val="21D6E0"/>
                </a:gs>
                <a:gs pos="75000">
                  <a:srgbClr val="0087E6"/>
                </a:gs>
                <a:gs pos="100000">
                  <a:srgbClr val="005CBF"/>
                </a:gs>
              </a:gsLst>
              <a:lin ang="16200000" scaled="0"/>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91436" tIns="45718" rIns="91436" bIns="45718" anchor="ctr"/>
            <a:lstStyle/>
            <a:p>
              <a:pPr algn="ctr" defTabSz="914099">
                <a:defRPr/>
              </a:pPr>
              <a:endParaRPr lang="en-US" sz="2300">
                <a:solidFill>
                  <a:srgbClr val="FFFFFF"/>
                </a:solidFill>
              </a:endParaRPr>
            </a:p>
          </p:txBody>
        </p:sp>
        <p:sp>
          <p:nvSpPr>
            <p:cNvPr id="204834" name="TextBox 13"/>
            <p:cNvSpPr txBox="1">
              <a:spLocks noChangeArrowheads="1"/>
            </p:cNvSpPr>
            <p:nvPr/>
          </p:nvSpPr>
          <p:spPr bwMode="auto">
            <a:xfrm>
              <a:off x="7328565" y="1981200"/>
              <a:ext cx="2196435" cy="523220"/>
            </a:xfrm>
            <a:prstGeom prst="rect">
              <a:avLst/>
            </a:prstGeom>
            <a:noFill/>
            <a:ln w="9525">
              <a:noFill/>
              <a:miter lim="800000"/>
              <a:headEnd/>
              <a:tailEnd/>
            </a:ln>
          </p:spPr>
          <p:txBody>
            <a:bodyPr wrap="none">
              <a:spAutoFit/>
            </a:bodyPr>
            <a:lstStyle/>
            <a:p>
              <a:r>
                <a:rPr lang="en-US" altLang="zh-CN" sz="2800">
                  <a:latin typeface="Calibri" pitchFamily="34" charset="0"/>
                </a:rPr>
                <a:t>Business logic</a:t>
              </a:r>
            </a:p>
          </p:txBody>
        </p:sp>
        <p:sp>
          <p:nvSpPr>
            <p:cNvPr id="17" name="Left Brace 16"/>
            <p:cNvSpPr/>
            <p:nvPr/>
          </p:nvSpPr>
          <p:spPr>
            <a:xfrm flipH="1">
              <a:off x="7086600" y="1981200"/>
              <a:ext cx="228600" cy="533400"/>
            </a:xfrm>
            <a:prstGeom prst="leftBrace">
              <a:avLst>
                <a:gd name="adj1" fmla="val 20801"/>
                <a:gd name="adj2" fmla="val 53896"/>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grpSp>
      <p:sp>
        <p:nvSpPr>
          <p:cNvPr id="25" name="Rectangle 24"/>
          <p:cNvSpPr/>
          <p:nvPr/>
        </p:nvSpPr>
        <p:spPr>
          <a:xfrm>
            <a:off x="685800" y="5181600"/>
            <a:ext cx="5181600" cy="457200"/>
          </a:xfrm>
          <a:prstGeom prst="rect">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91436" tIns="45718" rIns="91436" bIns="45718" anchor="ctr"/>
          <a:lstStyle/>
          <a:p>
            <a:pPr algn="ctr" defTabSz="914099">
              <a:defRPr/>
            </a:pPr>
            <a:r>
              <a:rPr lang="en-US" sz="2000" dirty="0">
                <a:solidFill>
                  <a:srgbClr val="FFFFFF"/>
                </a:solidFill>
              </a:rPr>
              <a:t>Datacenter</a:t>
            </a:r>
            <a:endParaRPr lang="en-US" sz="2000" dirty="0">
              <a:solidFill>
                <a:srgbClr val="FFFFFF"/>
              </a:solidFill>
            </a:endParaRPr>
          </a:p>
        </p:txBody>
      </p:sp>
      <p:grpSp>
        <p:nvGrpSpPr>
          <p:cNvPr id="4" name="Group 39"/>
          <p:cNvGrpSpPr>
            <a:grpSpLocks/>
          </p:cNvGrpSpPr>
          <p:nvPr/>
        </p:nvGrpSpPr>
        <p:grpSpPr bwMode="auto">
          <a:xfrm>
            <a:off x="685800" y="4800600"/>
            <a:ext cx="4232275" cy="400050"/>
            <a:chOff x="1828800" y="4800600"/>
            <a:chExt cx="4232641" cy="400110"/>
          </a:xfrm>
        </p:grpSpPr>
        <p:sp>
          <p:nvSpPr>
            <p:cNvPr id="31" name="Rectangle 30"/>
            <p:cNvSpPr/>
            <p:nvPr/>
          </p:nvSpPr>
          <p:spPr>
            <a:xfrm>
              <a:off x="1828800" y="4800600"/>
              <a:ext cx="914479" cy="381057"/>
            </a:xfrm>
            <a:prstGeom prst="rect">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91436" tIns="45718" rIns="91436" bIns="45718" anchor="ctr"/>
            <a:lstStyle/>
            <a:p>
              <a:pPr algn="ctr" defTabSz="914099">
                <a:defRPr/>
              </a:pPr>
              <a:endParaRPr lang="en-US" sz="2300" dirty="0">
                <a:solidFill>
                  <a:srgbClr val="FFFFFF"/>
                </a:solidFill>
              </a:endParaRPr>
            </a:p>
          </p:txBody>
        </p:sp>
        <p:sp>
          <p:nvSpPr>
            <p:cNvPr id="204832" name="TextBox 32"/>
            <p:cNvSpPr txBox="1">
              <a:spLocks noChangeArrowheads="1"/>
            </p:cNvSpPr>
            <p:nvPr/>
          </p:nvSpPr>
          <p:spPr bwMode="auto">
            <a:xfrm>
              <a:off x="2819400" y="4800600"/>
              <a:ext cx="3242041" cy="400110"/>
            </a:xfrm>
            <a:prstGeom prst="rect">
              <a:avLst/>
            </a:prstGeom>
            <a:noFill/>
            <a:ln w="9525">
              <a:noFill/>
              <a:miter lim="800000"/>
              <a:headEnd/>
              <a:tailEnd/>
            </a:ln>
          </p:spPr>
          <p:txBody>
            <a:bodyPr wrap="none">
              <a:spAutoFit/>
            </a:bodyPr>
            <a:lstStyle/>
            <a:p>
              <a:r>
                <a:rPr lang="en-US" altLang="zh-CN" sz="2000">
                  <a:latin typeface="Calibri" pitchFamily="34" charset="0"/>
                </a:rPr>
                <a:t>Respond to hardware failures</a:t>
              </a:r>
            </a:p>
          </p:txBody>
        </p:sp>
      </p:grpSp>
      <p:grpSp>
        <p:nvGrpSpPr>
          <p:cNvPr id="5" name="Group 41"/>
          <p:cNvGrpSpPr>
            <a:grpSpLocks/>
          </p:cNvGrpSpPr>
          <p:nvPr/>
        </p:nvGrpSpPr>
        <p:grpSpPr bwMode="auto">
          <a:xfrm>
            <a:off x="685800" y="4038600"/>
            <a:ext cx="3338513" cy="400050"/>
            <a:chOff x="1828800" y="4038600"/>
            <a:chExt cx="3338872" cy="400110"/>
          </a:xfrm>
        </p:grpSpPr>
        <p:sp>
          <p:nvSpPr>
            <p:cNvPr id="29" name="Rectangle 28"/>
            <p:cNvSpPr/>
            <p:nvPr/>
          </p:nvSpPr>
          <p:spPr>
            <a:xfrm>
              <a:off x="1828800" y="4038600"/>
              <a:ext cx="914498" cy="381057"/>
            </a:xfrm>
            <a:prstGeom prst="rect">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91436" tIns="45718" rIns="91436" bIns="45718" anchor="ctr"/>
            <a:lstStyle/>
            <a:p>
              <a:pPr algn="ctr" defTabSz="914099">
                <a:defRPr/>
              </a:pPr>
              <a:endParaRPr lang="en-US" sz="2300" dirty="0">
                <a:solidFill>
                  <a:srgbClr val="FFFFFF"/>
                </a:solidFill>
              </a:endParaRPr>
            </a:p>
          </p:txBody>
        </p:sp>
        <p:sp>
          <p:nvSpPr>
            <p:cNvPr id="204830" name="TextBox 33"/>
            <p:cNvSpPr txBox="1">
              <a:spLocks noChangeArrowheads="1"/>
            </p:cNvSpPr>
            <p:nvPr/>
          </p:nvSpPr>
          <p:spPr bwMode="auto">
            <a:xfrm>
              <a:off x="2819400" y="4038600"/>
              <a:ext cx="2348272" cy="400110"/>
            </a:xfrm>
            <a:prstGeom prst="rect">
              <a:avLst/>
            </a:prstGeom>
            <a:noFill/>
            <a:ln w="9525">
              <a:noFill/>
              <a:miter lim="800000"/>
              <a:headEnd/>
              <a:tailEnd/>
            </a:ln>
          </p:spPr>
          <p:txBody>
            <a:bodyPr wrap="none">
              <a:spAutoFit/>
            </a:bodyPr>
            <a:lstStyle/>
            <a:p>
              <a:r>
                <a:rPr lang="en-US" altLang="zh-CN" sz="2000">
                  <a:latin typeface="Calibri" pitchFamily="34" charset="0"/>
                </a:rPr>
                <a:t>Add storage capacity</a:t>
              </a:r>
            </a:p>
          </p:txBody>
        </p:sp>
      </p:grpSp>
      <p:grpSp>
        <p:nvGrpSpPr>
          <p:cNvPr id="6" name="Group 40"/>
          <p:cNvGrpSpPr>
            <a:grpSpLocks/>
          </p:cNvGrpSpPr>
          <p:nvPr/>
        </p:nvGrpSpPr>
        <p:grpSpPr bwMode="auto">
          <a:xfrm>
            <a:off x="685800" y="4419600"/>
            <a:ext cx="3768725" cy="400050"/>
            <a:chOff x="1828800" y="4419600"/>
            <a:chExt cx="3769118" cy="400110"/>
          </a:xfrm>
        </p:grpSpPr>
        <p:sp>
          <p:nvSpPr>
            <p:cNvPr id="7" name="Rectangle 6"/>
            <p:cNvSpPr/>
            <p:nvPr/>
          </p:nvSpPr>
          <p:spPr>
            <a:xfrm>
              <a:off x="1828800" y="4419600"/>
              <a:ext cx="914495" cy="381057"/>
            </a:xfrm>
            <a:prstGeom prst="rect">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91436" tIns="45718" rIns="91436" bIns="45718" anchor="ctr"/>
            <a:lstStyle/>
            <a:p>
              <a:pPr algn="ctr" defTabSz="914099">
                <a:defRPr/>
              </a:pPr>
              <a:endParaRPr lang="en-US" sz="2300" dirty="0">
                <a:solidFill>
                  <a:srgbClr val="FFFFFF"/>
                </a:solidFill>
              </a:endParaRPr>
            </a:p>
          </p:txBody>
        </p:sp>
        <p:sp>
          <p:nvSpPr>
            <p:cNvPr id="204828" name="TextBox 34"/>
            <p:cNvSpPr txBox="1">
              <a:spLocks noChangeArrowheads="1"/>
            </p:cNvSpPr>
            <p:nvPr/>
          </p:nvSpPr>
          <p:spPr bwMode="auto">
            <a:xfrm>
              <a:off x="2819400" y="4419600"/>
              <a:ext cx="2778518" cy="400110"/>
            </a:xfrm>
            <a:prstGeom prst="rect">
              <a:avLst/>
            </a:prstGeom>
            <a:noFill/>
            <a:ln w="9525">
              <a:noFill/>
              <a:miter lim="800000"/>
              <a:headEnd/>
              <a:tailEnd/>
            </a:ln>
          </p:spPr>
          <p:txBody>
            <a:bodyPr wrap="none">
              <a:spAutoFit/>
            </a:bodyPr>
            <a:lstStyle/>
            <a:p>
              <a:r>
                <a:rPr lang="en-US" altLang="zh-CN" sz="2000">
                  <a:latin typeface="Calibri" pitchFamily="34" charset="0"/>
                </a:rPr>
                <a:t>Handle increase in traffic</a:t>
              </a:r>
            </a:p>
          </p:txBody>
        </p:sp>
      </p:grpSp>
      <p:grpSp>
        <p:nvGrpSpPr>
          <p:cNvPr id="9" name="Group 42"/>
          <p:cNvGrpSpPr>
            <a:grpSpLocks/>
          </p:cNvGrpSpPr>
          <p:nvPr/>
        </p:nvGrpSpPr>
        <p:grpSpPr bwMode="auto">
          <a:xfrm>
            <a:off x="685800" y="3657600"/>
            <a:ext cx="3748088" cy="400050"/>
            <a:chOff x="1828800" y="3657600"/>
            <a:chExt cx="3748471" cy="400110"/>
          </a:xfrm>
        </p:grpSpPr>
        <p:sp>
          <p:nvSpPr>
            <p:cNvPr id="28" name="Rectangle 27"/>
            <p:cNvSpPr/>
            <p:nvPr/>
          </p:nvSpPr>
          <p:spPr>
            <a:xfrm>
              <a:off x="1828800" y="3657600"/>
              <a:ext cx="914493" cy="381057"/>
            </a:xfrm>
            <a:prstGeom prst="rect">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91436" tIns="45718" rIns="91436" bIns="45718" anchor="ctr"/>
            <a:lstStyle/>
            <a:p>
              <a:pPr algn="ctr" defTabSz="914099">
                <a:defRPr/>
              </a:pPr>
              <a:endParaRPr lang="en-US" sz="2300" dirty="0">
                <a:solidFill>
                  <a:srgbClr val="FFFFFF"/>
                </a:solidFill>
              </a:endParaRPr>
            </a:p>
          </p:txBody>
        </p:sp>
        <p:sp>
          <p:nvSpPr>
            <p:cNvPr id="204826" name="TextBox 35"/>
            <p:cNvSpPr txBox="1">
              <a:spLocks noChangeArrowheads="1"/>
            </p:cNvSpPr>
            <p:nvPr/>
          </p:nvSpPr>
          <p:spPr bwMode="auto">
            <a:xfrm>
              <a:off x="2819400" y="3657600"/>
              <a:ext cx="2757871" cy="400110"/>
            </a:xfrm>
            <a:prstGeom prst="rect">
              <a:avLst/>
            </a:prstGeom>
            <a:noFill/>
            <a:ln w="9525">
              <a:noFill/>
              <a:miter lim="800000"/>
              <a:headEnd/>
              <a:tailEnd/>
            </a:ln>
          </p:spPr>
          <p:txBody>
            <a:bodyPr wrap="none">
              <a:spAutoFit/>
            </a:bodyPr>
            <a:lstStyle/>
            <a:p>
              <a:r>
                <a:rPr lang="en-US" altLang="zh-CN" sz="2000">
                  <a:latin typeface="Calibri" pitchFamily="34" charset="0"/>
                </a:rPr>
                <a:t>Diagnose service failures</a:t>
              </a:r>
            </a:p>
          </p:txBody>
        </p:sp>
      </p:grpSp>
      <p:grpSp>
        <p:nvGrpSpPr>
          <p:cNvPr id="10" name="Group 43"/>
          <p:cNvGrpSpPr>
            <a:grpSpLocks/>
          </p:cNvGrpSpPr>
          <p:nvPr/>
        </p:nvGrpSpPr>
        <p:grpSpPr bwMode="auto">
          <a:xfrm>
            <a:off x="685800" y="3276600"/>
            <a:ext cx="3011488" cy="400050"/>
            <a:chOff x="1828800" y="3276600"/>
            <a:chExt cx="3011513" cy="400110"/>
          </a:xfrm>
        </p:grpSpPr>
        <p:sp>
          <p:nvSpPr>
            <p:cNvPr id="27" name="Rectangle 26"/>
            <p:cNvSpPr/>
            <p:nvPr/>
          </p:nvSpPr>
          <p:spPr>
            <a:xfrm>
              <a:off x="1828800" y="3276600"/>
              <a:ext cx="914408" cy="381057"/>
            </a:xfrm>
            <a:prstGeom prst="rect">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91436" tIns="45718" rIns="91436" bIns="45718" anchor="ctr"/>
            <a:lstStyle/>
            <a:p>
              <a:pPr algn="ctr" defTabSz="914099">
                <a:defRPr/>
              </a:pPr>
              <a:endParaRPr lang="en-US" sz="2300" dirty="0">
                <a:solidFill>
                  <a:srgbClr val="FFFFFF"/>
                </a:solidFill>
              </a:endParaRPr>
            </a:p>
          </p:txBody>
        </p:sp>
        <p:sp>
          <p:nvSpPr>
            <p:cNvPr id="204824" name="TextBox 36"/>
            <p:cNvSpPr txBox="1">
              <a:spLocks noChangeArrowheads="1"/>
            </p:cNvSpPr>
            <p:nvPr/>
          </p:nvSpPr>
          <p:spPr bwMode="auto">
            <a:xfrm>
              <a:off x="2846562" y="3276600"/>
              <a:ext cx="1993751" cy="400110"/>
            </a:xfrm>
            <a:prstGeom prst="rect">
              <a:avLst/>
            </a:prstGeom>
            <a:noFill/>
            <a:ln w="9525">
              <a:noFill/>
              <a:miter lim="800000"/>
              <a:headEnd/>
              <a:tailEnd/>
            </a:ln>
          </p:spPr>
          <p:txBody>
            <a:bodyPr wrap="none">
              <a:spAutoFit/>
            </a:bodyPr>
            <a:lstStyle/>
            <a:p>
              <a:r>
                <a:rPr lang="en-US" altLang="zh-CN" sz="2000">
                  <a:latin typeface="Calibri" pitchFamily="34" charset="0"/>
                </a:rPr>
                <a:t>Apply OS patches</a:t>
              </a:r>
            </a:p>
          </p:txBody>
        </p:sp>
      </p:grpSp>
      <p:grpSp>
        <p:nvGrpSpPr>
          <p:cNvPr id="11" name="Group 44"/>
          <p:cNvGrpSpPr>
            <a:grpSpLocks/>
          </p:cNvGrpSpPr>
          <p:nvPr/>
        </p:nvGrpSpPr>
        <p:grpSpPr bwMode="auto">
          <a:xfrm>
            <a:off x="685800" y="2895600"/>
            <a:ext cx="5032375" cy="400050"/>
            <a:chOff x="1828800" y="2895600"/>
            <a:chExt cx="5031835" cy="400110"/>
          </a:xfrm>
        </p:grpSpPr>
        <p:sp>
          <p:nvSpPr>
            <p:cNvPr id="26" name="Rectangle 25"/>
            <p:cNvSpPr/>
            <p:nvPr/>
          </p:nvSpPr>
          <p:spPr>
            <a:xfrm>
              <a:off x="1828800" y="2895600"/>
              <a:ext cx="914302" cy="381057"/>
            </a:xfrm>
            <a:prstGeom prst="rect">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91436" tIns="45718" rIns="91436" bIns="45718" anchor="ctr"/>
            <a:lstStyle/>
            <a:p>
              <a:pPr algn="ctr" defTabSz="914099">
                <a:defRPr/>
              </a:pPr>
              <a:endParaRPr lang="en-US" sz="2300" dirty="0">
                <a:solidFill>
                  <a:srgbClr val="FFFFFF"/>
                </a:solidFill>
              </a:endParaRPr>
            </a:p>
          </p:txBody>
        </p:sp>
        <p:sp>
          <p:nvSpPr>
            <p:cNvPr id="204822" name="TextBox 37"/>
            <p:cNvSpPr txBox="1">
              <a:spLocks noChangeArrowheads="1"/>
            </p:cNvSpPr>
            <p:nvPr/>
          </p:nvSpPr>
          <p:spPr bwMode="auto">
            <a:xfrm>
              <a:off x="2819400" y="2895600"/>
              <a:ext cx="4041235" cy="400110"/>
            </a:xfrm>
            <a:prstGeom prst="rect">
              <a:avLst/>
            </a:prstGeom>
            <a:noFill/>
            <a:ln w="9525">
              <a:noFill/>
              <a:miter lim="800000"/>
              <a:headEnd/>
              <a:tailEnd/>
            </a:ln>
          </p:spPr>
          <p:txBody>
            <a:bodyPr wrap="none">
              <a:spAutoFit/>
            </a:bodyPr>
            <a:lstStyle/>
            <a:p>
              <a:r>
                <a:rPr lang="en-US" altLang="zh-CN" sz="2000">
                  <a:latin typeface="Calibri" pitchFamily="34" charset="0"/>
                </a:rPr>
                <a:t>Perform live upgrade for new feature</a:t>
              </a:r>
            </a:p>
          </p:txBody>
        </p:sp>
      </p:grpSp>
      <p:grpSp>
        <p:nvGrpSpPr>
          <p:cNvPr id="12" name="Group 45"/>
          <p:cNvGrpSpPr>
            <a:grpSpLocks/>
          </p:cNvGrpSpPr>
          <p:nvPr/>
        </p:nvGrpSpPr>
        <p:grpSpPr bwMode="auto">
          <a:xfrm>
            <a:off x="685800" y="2514600"/>
            <a:ext cx="3386138" cy="400050"/>
            <a:chOff x="1828800" y="2514600"/>
            <a:chExt cx="3386320" cy="400110"/>
          </a:xfrm>
        </p:grpSpPr>
        <p:sp>
          <p:nvSpPr>
            <p:cNvPr id="30" name="Rectangle 29"/>
            <p:cNvSpPr/>
            <p:nvPr/>
          </p:nvSpPr>
          <p:spPr>
            <a:xfrm>
              <a:off x="1828800" y="2514600"/>
              <a:ext cx="914449" cy="381057"/>
            </a:xfrm>
            <a:prstGeom prst="rect">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91436" tIns="45718" rIns="91436" bIns="45718" anchor="ctr"/>
            <a:lstStyle/>
            <a:p>
              <a:pPr algn="ctr" defTabSz="914099">
                <a:defRPr/>
              </a:pPr>
              <a:endParaRPr lang="en-US" sz="2300" dirty="0">
                <a:solidFill>
                  <a:srgbClr val="FFFFFF"/>
                </a:solidFill>
              </a:endParaRPr>
            </a:p>
          </p:txBody>
        </p:sp>
        <p:sp>
          <p:nvSpPr>
            <p:cNvPr id="204820" name="TextBox 38"/>
            <p:cNvSpPr txBox="1">
              <a:spLocks noChangeArrowheads="1"/>
            </p:cNvSpPr>
            <p:nvPr/>
          </p:nvSpPr>
          <p:spPr bwMode="auto">
            <a:xfrm>
              <a:off x="2819400" y="2514600"/>
              <a:ext cx="2395720" cy="400110"/>
            </a:xfrm>
            <a:prstGeom prst="rect">
              <a:avLst/>
            </a:prstGeom>
            <a:noFill/>
            <a:ln w="9525">
              <a:noFill/>
              <a:miter lim="800000"/>
              <a:headEnd/>
              <a:tailEnd/>
            </a:ln>
          </p:spPr>
          <p:txBody>
            <a:bodyPr wrap="none">
              <a:spAutoFit/>
            </a:bodyPr>
            <a:lstStyle/>
            <a:p>
              <a:r>
                <a:rPr lang="en-US" altLang="zh-CN" sz="2000">
                  <a:latin typeface="Calibri" pitchFamily="34" charset="0"/>
                </a:rPr>
                <a:t>Expand to new locale</a:t>
              </a:r>
            </a:p>
          </p:txBody>
        </p:sp>
      </p:grpSp>
      <p:grpSp>
        <p:nvGrpSpPr>
          <p:cNvPr id="13" name="Group 50"/>
          <p:cNvGrpSpPr>
            <a:grpSpLocks/>
          </p:cNvGrpSpPr>
          <p:nvPr/>
        </p:nvGrpSpPr>
        <p:grpSpPr bwMode="auto">
          <a:xfrm>
            <a:off x="685800" y="2176463"/>
            <a:ext cx="7924800" cy="2928937"/>
            <a:chOff x="1828800" y="2176046"/>
            <a:chExt cx="7924800" cy="2929354"/>
          </a:xfrm>
        </p:grpSpPr>
        <p:grpSp>
          <p:nvGrpSpPr>
            <p:cNvPr id="204813" name="Group 21"/>
            <p:cNvGrpSpPr>
              <a:grpSpLocks/>
            </p:cNvGrpSpPr>
            <p:nvPr/>
          </p:nvGrpSpPr>
          <p:grpSpPr bwMode="auto">
            <a:xfrm>
              <a:off x="7086600" y="2514600"/>
              <a:ext cx="2667000" cy="2590800"/>
              <a:chOff x="7086600" y="2514600"/>
              <a:chExt cx="2667000" cy="2590800"/>
            </a:xfrm>
          </p:grpSpPr>
          <p:sp>
            <p:nvSpPr>
              <p:cNvPr id="204817" name="TextBox 14"/>
              <p:cNvSpPr txBox="1">
                <a:spLocks noChangeArrowheads="1"/>
              </p:cNvSpPr>
              <p:nvPr/>
            </p:nvSpPr>
            <p:spPr bwMode="auto">
              <a:xfrm>
                <a:off x="7373910" y="3276600"/>
                <a:ext cx="2379690" cy="954107"/>
              </a:xfrm>
              <a:prstGeom prst="rect">
                <a:avLst/>
              </a:prstGeom>
              <a:noFill/>
              <a:ln w="9525">
                <a:noFill/>
                <a:miter lim="800000"/>
                <a:headEnd/>
                <a:tailEnd/>
              </a:ln>
            </p:spPr>
            <p:txBody>
              <a:bodyPr wrap="none">
                <a:spAutoFit/>
              </a:bodyPr>
              <a:lstStyle/>
              <a:p>
                <a:r>
                  <a:rPr lang="en-US" altLang="zh-CN" sz="2800">
                    <a:latin typeface="Calibri" pitchFamily="34" charset="0"/>
                  </a:rPr>
                  <a:t>Service “glue”</a:t>
                </a:r>
              </a:p>
              <a:p>
                <a:r>
                  <a:rPr lang="en-US" altLang="zh-CN" sz="2800">
                    <a:latin typeface="Calibri" pitchFamily="34" charset="0"/>
                  </a:rPr>
                  <a:t>and operations</a:t>
                </a:r>
              </a:p>
            </p:txBody>
          </p:sp>
          <p:sp>
            <p:nvSpPr>
              <p:cNvPr id="16" name="Left Brace 15"/>
              <p:cNvSpPr/>
              <p:nvPr/>
            </p:nvSpPr>
            <p:spPr>
              <a:xfrm flipH="1">
                <a:off x="7086600" y="2514231"/>
                <a:ext cx="228600" cy="2591169"/>
              </a:xfrm>
              <a:prstGeom prst="leftBrace">
                <a:avLst>
                  <a:gd name="adj1" fmla="val 20801"/>
                  <a:gd name="adj2" fmla="val 48801"/>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grpSp>
        <p:grpSp>
          <p:nvGrpSpPr>
            <p:cNvPr id="204814" name="Group 47"/>
            <p:cNvGrpSpPr>
              <a:grpSpLocks/>
            </p:cNvGrpSpPr>
            <p:nvPr/>
          </p:nvGrpSpPr>
          <p:grpSpPr bwMode="auto">
            <a:xfrm>
              <a:off x="1828800" y="2176046"/>
              <a:ext cx="1316330" cy="338554"/>
              <a:chOff x="1828800" y="2557046"/>
              <a:chExt cx="1316330" cy="338554"/>
            </a:xfrm>
          </p:grpSpPr>
          <p:sp>
            <p:nvSpPr>
              <p:cNvPr id="49" name="Rectangle 48"/>
              <p:cNvSpPr/>
              <p:nvPr/>
            </p:nvSpPr>
            <p:spPr>
              <a:xfrm>
                <a:off x="1828800" y="2742809"/>
                <a:ext cx="914400" cy="152422"/>
              </a:xfrm>
              <a:prstGeom prst="rect">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91436" tIns="45718" rIns="91436" bIns="45718" anchor="ctr"/>
              <a:lstStyle/>
              <a:p>
                <a:pPr algn="ctr" defTabSz="914099">
                  <a:defRPr/>
                </a:pPr>
                <a:endParaRPr lang="en-US" sz="2300" dirty="0">
                  <a:solidFill>
                    <a:srgbClr val="FFFFFF"/>
                  </a:solidFill>
                </a:endParaRPr>
              </a:p>
            </p:txBody>
          </p:sp>
          <p:sp>
            <p:nvSpPr>
              <p:cNvPr id="204816" name="TextBox 49"/>
              <p:cNvSpPr txBox="1">
                <a:spLocks noChangeArrowheads="1"/>
              </p:cNvSpPr>
              <p:nvPr/>
            </p:nvSpPr>
            <p:spPr bwMode="auto">
              <a:xfrm>
                <a:off x="2819400" y="2557046"/>
                <a:ext cx="325730" cy="338554"/>
              </a:xfrm>
              <a:prstGeom prst="rect">
                <a:avLst/>
              </a:prstGeom>
              <a:noFill/>
              <a:ln w="9525">
                <a:noFill/>
                <a:miter lim="800000"/>
                <a:headEnd/>
                <a:tailEnd/>
              </a:ln>
            </p:spPr>
            <p:txBody>
              <a:bodyPr wrap="none">
                <a:spAutoFit/>
              </a:bodyPr>
              <a:lstStyle/>
              <a:p>
                <a:r>
                  <a:rPr lang="en-US" altLang="zh-CN" sz="1600">
                    <a:latin typeface="Calibri" pitchFamily="34" charset="0"/>
                  </a:rPr>
                  <a:t>…</a:t>
                </a:r>
              </a:p>
            </p:txBody>
          </p:sp>
        </p:grpSp>
      </p:grpSp>
      <p:sp>
        <p:nvSpPr>
          <p:cNvPr id="20" name="Rectangle 19"/>
          <p:cNvSpPr>
            <a:spLocks noChangeArrowheads="1"/>
          </p:cNvSpPr>
          <p:nvPr/>
        </p:nvSpPr>
        <p:spPr bwMode="auto">
          <a:xfrm>
            <a:off x="673100" y="5943600"/>
            <a:ext cx="6610350" cy="400050"/>
          </a:xfrm>
          <a:prstGeom prst="rect">
            <a:avLst/>
          </a:prstGeom>
          <a:noFill/>
          <a:ln w="9525">
            <a:noFill/>
            <a:miter lim="800000"/>
            <a:headEnd/>
            <a:tailEnd/>
          </a:ln>
        </p:spPr>
        <p:txBody>
          <a:bodyPr>
            <a:spAutoFit/>
          </a:bodyPr>
          <a:lstStyle/>
          <a:p>
            <a:r>
              <a:rPr lang="en-US" altLang="zh-CN" sz="2000" b="1">
                <a:solidFill>
                  <a:schemeClr val="accent2"/>
                </a:solidFill>
                <a:latin typeface="Calibri" pitchFamily="34" charset="0"/>
              </a:rPr>
              <a:t>Very similar to regular data center operations isn’t it?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849" name="Picture 2"/>
          <p:cNvPicPr>
            <a:picLocks noChangeAspect="1" noChangeArrowheads="1"/>
          </p:cNvPicPr>
          <p:nvPr/>
        </p:nvPicPr>
        <p:blipFill>
          <a:blip r:embed="rId3"/>
          <a:srcRect/>
          <a:stretch>
            <a:fillRect/>
          </a:stretch>
        </p:blipFill>
        <p:spPr bwMode="auto">
          <a:xfrm>
            <a:off x="-3175" y="-1981200"/>
            <a:ext cx="9150350" cy="6858000"/>
          </a:xfrm>
          <a:prstGeom prst="rect">
            <a:avLst/>
          </a:prstGeom>
          <a:noFill/>
          <a:ln w="9525">
            <a:noFill/>
            <a:miter lim="800000"/>
            <a:headEnd/>
            <a:tailEnd/>
          </a:ln>
        </p:spPr>
      </p:pic>
      <p:sp>
        <p:nvSpPr>
          <p:cNvPr id="2" name="Text Placeholder 1"/>
          <p:cNvSpPr>
            <a:spLocks noGrp="1"/>
          </p:cNvSpPr>
          <p:nvPr>
            <p:ph type="body" sz="quarter" idx="13"/>
          </p:nvPr>
        </p:nvSpPr>
        <p:spPr>
          <a:xfrm>
            <a:off x="381000" y="990600"/>
            <a:ext cx="8382000" cy="5562600"/>
          </a:xfrm>
        </p:spPr>
        <p:txBody>
          <a:bodyPr rtlCol="0"/>
          <a:lstStyle/>
          <a:p>
            <a:pPr fontAlgn="auto">
              <a:spcAft>
                <a:spcPts val="0"/>
              </a:spcAft>
              <a:buFont typeface="Arial" pitchFamily="34" charset="0"/>
              <a:buNone/>
              <a:defRPr/>
            </a:pPr>
            <a:r>
              <a:rPr lang="en-US" dirty="0" smtClean="0"/>
              <a:t>What MS says we need is an </a:t>
            </a:r>
          </a:p>
          <a:p>
            <a:pPr fontAlgn="auto">
              <a:spcAft>
                <a:spcPts val="0"/>
              </a:spcAft>
              <a:buFont typeface="Arial" pitchFamily="34" charset="0"/>
              <a:buNone/>
              <a:defRPr/>
            </a:pPr>
            <a:r>
              <a:rPr lang="en-US" dirty="0" smtClean="0">
                <a:solidFill>
                  <a:srgbClr val="FF0000"/>
                </a:solidFill>
              </a:rPr>
              <a:t>Operating System </a:t>
            </a:r>
            <a:r>
              <a:rPr lang="en-US" dirty="0" smtClean="0">
                <a:solidFill>
                  <a:srgbClr val="FFFF00"/>
                </a:solidFill>
              </a:rPr>
              <a:t> </a:t>
            </a:r>
          </a:p>
          <a:p>
            <a:pPr fontAlgn="auto">
              <a:spcAft>
                <a:spcPts val="0"/>
              </a:spcAft>
              <a:buFont typeface="Arial" pitchFamily="34" charset="0"/>
              <a:buNone/>
              <a:defRPr/>
            </a:pPr>
            <a:r>
              <a:rPr lang="en-US" dirty="0" smtClean="0"/>
              <a:t>for the Cloud</a:t>
            </a:r>
          </a:p>
          <a:p>
            <a:pPr fontAlgn="auto">
              <a:spcAft>
                <a:spcPts val="0"/>
              </a:spcAft>
              <a:buFont typeface="Arial" pitchFamily="34" charset="0"/>
              <a:buNone/>
              <a:defRPr/>
            </a:pPr>
            <a:r>
              <a:rPr lang="en-US" dirty="0" smtClean="0"/>
              <a:t>And they have one….Azure</a:t>
            </a:r>
            <a:endParaRPr lang="en-US" dirty="0"/>
          </a:p>
        </p:txBody>
      </p:sp>
      <p:sp>
        <p:nvSpPr>
          <p:cNvPr id="3" name="Slide Number Placeholder 2"/>
          <p:cNvSpPr>
            <a:spLocks noGrp="1"/>
          </p:cNvSpPr>
          <p:nvPr>
            <p:ph type="sldNum" sz="quarter" idx="16"/>
          </p:nvPr>
        </p:nvSpPr>
        <p:spPr/>
        <p:txBody>
          <a:bodyPr/>
          <a:lstStyle/>
          <a:p>
            <a:pPr>
              <a:defRPr/>
            </a:pPr>
            <a:fld id="{AB4C73F9-E65D-466F-B743-E3BCB89D874D}" type="slidenum">
              <a:rPr lang="en-US"/>
              <a:pPr>
                <a:defRPr/>
              </a:pPr>
              <a:t>104</a:t>
            </a:fld>
            <a:endParaRPr lang="en-US"/>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0188"/>
            <a:ext cx="8382000" cy="609600"/>
          </a:xfrm>
        </p:spPr>
        <p:txBody>
          <a:bodyPr rtlCol="0">
            <a:normAutofit fontScale="90000"/>
          </a:bodyPr>
          <a:lstStyle/>
          <a:p>
            <a:pPr fontAlgn="auto">
              <a:spcAft>
                <a:spcPts val="0"/>
              </a:spcAft>
              <a:defRPr/>
            </a:pPr>
            <a:r>
              <a:rPr lang="en-US" sz="4400" dirty="0" smtClean="0">
                <a:solidFill>
                  <a:schemeClr val="bg1"/>
                </a:solidFill>
              </a:rPr>
              <a:t>High-Level Architecture</a:t>
            </a:r>
            <a:endParaRPr lang="en-US" sz="4400" dirty="0">
              <a:solidFill>
                <a:schemeClr val="bg1"/>
              </a:solidFill>
            </a:endParaRPr>
          </a:p>
        </p:txBody>
      </p:sp>
      <p:sp>
        <p:nvSpPr>
          <p:cNvPr id="208898" name="Line 3"/>
          <p:cNvSpPr>
            <a:spLocks noChangeShapeType="1"/>
          </p:cNvSpPr>
          <p:nvPr/>
        </p:nvSpPr>
        <p:spPr bwMode="auto">
          <a:xfrm flipV="1">
            <a:off x="1485900" y="1757363"/>
            <a:ext cx="0" cy="3581400"/>
          </a:xfrm>
          <a:prstGeom prst="line">
            <a:avLst/>
          </a:prstGeom>
          <a:noFill/>
          <a:ln w="69850" cap="rnd">
            <a:solidFill>
              <a:schemeClr val="tx1"/>
            </a:solidFill>
            <a:prstDash val="sysDot"/>
            <a:round/>
            <a:headEnd/>
            <a:tailEnd/>
          </a:ln>
        </p:spPr>
        <p:txBody>
          <a:bodyPr wrap="none" anchor="ctr"/>
          <a:lstStyle/>
          <a:p>
            <a:endParaRPr lang="zh-CN" altLang="en-US"/>
          </a:p>
        </p:txBody>
      </p:sp>
      <p:sp>
        <p:nvSpPr>
          <p:cNvPr id="208899" name="Line 4"/>
          <p:cNvSpPr>
            <a:spLocks noChangeShapeType="1"/>
          </p:cNvSpPr>
          <p:nvPr/>
        </p:nvSpPr>
        <p:spPr bwMode="auto">
          <a:xfrm flipH="1">
            <a:off x="1485900" y="5414963"/>
            <a:ext cx="6172200" cy="0"/>
          </a:xfrm>
          <a:prstGeom prst="line">
            <a:avLst/>
          </a:prstGeom>
          <a:noFill/>
          <a:ln w="69850" cap="rnd">
            <a:solidFill>
              <a:schemeClr val="tx1"/>
            </a:solidFill>
            <a:prstDash val="sysDot"/>
            <a:round/>
            <a:headEnd/>
            <a:tailEnd/>
          </a:ln>
        </p:spPr>
        <p:txBody>
          <a:bodyPr wrap="none" anchor="ctr"/>
          <a:lstStyle/>
          <a:p>
            <a:endParaRPr lang="zh-CN" altLang="en-US"/>
          </a:p>
        </p:txBody>
      </p:sp>
      <p:sp>
        <p:nvSpPr>
          <p:cNvPr id="208900" name="Line 5"/>
          <p:cNvSpPr>
            <a:spLocks noChangeShapeType="1"/>
          </p:cNvSpPr>
          <p:nvPr/>
        </p:nvSpPr>
        <p:spPr bwMode="auto">
          <a:xfrm flipV="1">
            <a:off x="5600700" y="1757363"/>
            <a:ext cx="0" cy="3581400"/>
          </a:xfrm>
          <a:prstGeom prst="line">
            <a:avLst/>
          </a:prstGeom>
          <a:noFill/>
          <a:ln w="69850" cap="rnd">
            <a:solidFill>
              <a:schemeClr val="tx1"/>
            </a:solidFill>
            <a:prstDash val="sysDot"/>
            <a:round/>
            <a:headEnd/>
            <a:tailEnd/>
          </a:ln>
        </p:spPr>
        <p:txBody>
          <a:bodyPr wrap="none" anchor="ctr"/>
          <a:lstStyle/>
          <a:p>
            <a:endParaRPr lang="zh-CN" altLang="en-US"/>
          </a:p>
        </p:txBody>
      </p:sp>
      <p:grpSp>
        <p:nvGrpSpPr>
          <p:cNvPr id="208901" name="Group 6"/>
          <p:cNvGrpSpPr>
            <a:grpSpLocks/>
          </p:cNvGrpSpPr>
          <p:nvPr/>
        </p:nvGrpSpPr>
        <p:grpSpPr bwMode="auto">
          <a:xfrm>
            <a:off x="1485900" y="5491163"/>
            <a:ext cx="6172200" cy="504825"/>
            <a:chOff x="792" y="3408"/>
            <a:chExt cx="3888" cy="318"/>
          </a:xfrm>
        </p:grpSpPr>
        <p:pic>
          <p:nvPicPr>
            <p:cNvPr id="208945" name="Picture 7" descr="cooltools-shape"/>
            <p:cNvPicPr>
              <a:picLocks noChangeAspect="1" noChangeArrowheads="1"/>
            </p:cNvPicPr>
            <p:nvPr/>
          </p:nvPicPr>
          <p:blipFill>
            <a:blip r:embed="rId3"/>
            <a:srcRect/>
            <a:stretch>
              <a:fillRect/>
            </a:stretch>
          </p:blipFill>
          <p:spPr bwMode="auto">
            <a:xfrm>
              <a:off x="1191" y="3408"/>
              <a:ext cx="3090" cy="318"/>
            </a:xfrm>
            <a:prstGeom prst="rect">
              <a:avLst/>
            </a:prstGeom>
            <a:noFill/>
            <a:ln w="9525">
              <a:noFill/>
              <a:miter lim="800000"/>
              <a:headEnd/>
              <a:tailEnd/>
            </a:ln>
          </p:spPr>
        </p:pic>
        <p:sp>
          <p:nvSpPr>
            <p:cNvPr id="208946" name="Rectangle 8"/>
            <p:cNvSpPr>
              <a:spLocks noChangeArrowheads="1"/>
            </p:cNvSpPr>
            <p:nvPr/>
          </p:nvSpPr>
          <p:spPr bwMode="invGray">
            <a:xfrm>
              <a:off x="792" y="3459"/>
              <a:ext cx="3888" cy="215"/>
            </a:xfrm>
            <a:prstGeom prst="rect">
              <a:avLst/>
            </a:prstGeom>
            <a:noFill/>
            <a:ln w="3175">
              <a:noFill/>
              <a:miter lim="800000"/>
              <a:headEnd/>
              <a:tailEnd/>
            </a:ln>
          </p:spPr>
          <p:txBody>
            <a:bodyPr wrap="none" anchor="ctr"/>
            <a:lstStyle/>
            <a:p>
              <a:pPr algn="ctr">
                <a:lnSpc>
                  <a:spcPct val="90000"/>
                </a:lnSpc>
                <a:spcBef>
                  <a:spcPct val="30000"/>
                </a:spcBef>
              </a:pPr>
              <a:r>
                <a:rPr lang="en-US" altLang="zh-CN" sz="1400" b="1">
                  <a:solidFill>
                    <a:schemeClr val="bg1"/>
                  </a:solidFill>
                  <a:latin typeface="Calibri" pitchFamily="34" charset="0"/>
                </a:rPr>
                <a:t>Hypervisor</a:t>
              </a:r>
            </a:p>
          </p:txBody>
        </p:sp>
      </p:grpSp>
      <p:sp>
        <p:nvSpPr>
          <p:cNvPr id="208902" name="Line 9"/>
          <p:cNvSpPr>
            <a:spLocks noChangeShapeType="1"/>
          </p:cNvSpPr>
          <p:nvPr/>
        </p:nvSpPr>
        <p:spPr bwMode="auto">
          <a:xfrm flipV="1">
            <a:off x="3543300" y="1757363"/>
            <a:ext cx="0" cy="3581400"/>
          </a:xfrm>
          <a:prstGeom prst="line">
            <a:avLst/>
          </a:prstGeom>
          <a:noFill/>
          <a:ln w="69850" cap="rnd">
            <a:solidFill>
              <a:schemeClr val="tx1"/>
            </a:solidFill>
            <a:prstDash val="sysDot"/>
            <a:round/>
            <a:headEnd/>
            <a:tailEnd/>
          </a:ln>
        </p:spPr>
        <p:txBody>
          <a:bodyPr wrap="none" anchor="ctr"/>
          <a:lstStyle/>
          <a:p>
            <a:endParaRPr lang="zh-CN" altLang="en-US"/>
          </a:p>
        </p:txBody>
      </p:sp>
      <p:sp>
        <p:nvSpPr>
          <p:cNvPr id="208903" name="Text Box 13"/>
          <p:cNvSpPr txBox="1">
            <a:spLocks noChangeArrowheads="1"/>
          </p:cNvSpPr>
          <p:nvPr/>
        </p:nvSpPr>
        <p:spPr bwMode="auto">
          <a:xfrm>
            <a:off x="3543300" y="1335088"/>
            <a:ext cx="2057400" cy="314325"/>
          </a:xfrm>
          <a:prstGeom prst="rect">
            <a:avLst/>
          </a:prstGeom>
          <a:noFill/>
          <a:ln w="3175" algn="ctr">
            <a:noFill/>
            <a:miter lim="800000"/>
            <a:headEnd/>
            <a:tailEnd/>
          </a:ln>
        </p:spPr>
        <p:txBody>
          <a:bodyPr>
            <a:spAutoFit/>
          </a:bodyPr>
          <a:lstStyle/>
          <a:p>
            <a:pPr algn="ctr">
              <a:lnSpc>
                <a:spcPct val="90000"/>
              </a:lnSpc>
              <a:spcBef>
                <a:spcPct val="30000"/>
              </a:spcBef>
            </a:pPr>
            <a:r>
              <a:rPr lang="en-US" altLang="zh-CN" sz="1600">
                <a:latin typeface="Calibri" pitchFamily="34" charset="0"/>
              </a:rPr>
              <a:t>Guest Partition</a:t>
            </a:r>
          </a:p>
        </p:txBody>
      </p:sp>
      <p:sp>
        <p:nvSpPr>
          <p:cNvPr id="208904" name="Text Box 14"/>
          <p:cNvSpPr txBox="1">
            <a:spLocks noChangeArrowheads="1"/>
          </p:cNvSpPr>
          <p:nvPr/>
        </p:nvSpPr>
        <p:spPr bwMode="auto">
          <a:xfrm>
            <a:off x="1490663" y="1335088"/>
            <a:ext cx="2057400" cy="314325"/>
          </a:xfrm>
          <a:prstGeom prst="rect">
            <a:avLst/>
          </a:prstGeom>
          <a:noFill/>
          <a:ln w="3175" algn="ctr">
            <a:noFill/>
            <a:miter lim="800000"/>
            <a:headEnd/>
            <a:tailEnd/>
          </a:ln>
        </p:spPr>
        <p:txBody>
          <a:bodyPr>
            <a:spAutoFit/>
          </a:bodyPr>
          <a:lstStyle/>
          <a:p>
            <a:pPr algn="ctr">
              <a:lnSpc>
                <a:spcPct val="90000"/>
              </a:lnSpc>
              <a:spcBef>
                <a:spcPct val="30000"/>
              </a:spcBef>
            </a:pPr>
            <a:r>
              <a:rPr lang="en-US" altLang="zh-CN" sz="1600">
                <a:latin typeface="Calibri" pitchFamily="34" charset="0"/>
              </a:rPr>
              <a:t>Host Partition</a:t>
            </a:r>
          </a:p>
        </p:txBody>
      </p:sp>
      <p:sp>
        <p:nvSpPr>
          <p:cNvPr id="208905" name="Line 18"/>
          <p:cNvSpPr>
            <a:spLocks noChangeShapeType="1"/>
          </p:cNvSpPr>
          <p:nvPr/>
        </p:nvSpPr>
        <p:spPr bwMode="auto">
          <a:xfrm flipV="1">
            <a:off x="7658100" y="1757363"/>
            <a:ext cx="0" cy="3581400"/>
          </a:xfrm>
          <a:prstGeom prst="line">
            <a:avLst/>
          </a:prstGeom>
          <a:noFill/>
          <a:ln w="69850" cap="rnd">
            <a:solidFill>
              <a:schemeClr val="tx1"/>
            </a:solidFill>
            <a:prstDash val="sysDot"/>
            <a:round/>
            <a:headEnd/>
            <a:tailEnd/>
          </a:ln>
        </p:spPr>
        <p:txBody>
          <a:bodyPr wrap="none" anchor="ctr"/>
          <a:lstStyle/>
          <a:p>
            <a:endParaRPr lang="zh-CN" altLang="en-US"/>
          </a:p>
        </p:txBody>
      </p:sp>
      <p:sp>
        <p:nvSpPr>
          <p:cNvPr id="208906" name="Text Box 19"/>
          <p:cNvSpPr txBox="1">
            <a:spLocks noChangeArrowheads="1"/>
          </p:cNvSpPr>
          <p:nvPr/>
        </p:nvSpPr>
        <p:spPr bwMode="auto">
          <a:xfrm>
            <a:off x="5410200" y="1335088"/>
            <a:ext cx="2438400" cy="314325"/>
          </a:xfrm>
          <a:prstGeom prst="rect">
            <a:avLst/>
          </a:prstGeom>
          <a:noFill/>
          <a:ln w="3175" algn="ctr">
            <a:noFill/>
            <a:miter lim="800000"/>
            <a:headEnd/>
            <a:tailEnd/>
          </a:ln>
        </p:spPr>
        <p:txBody>
          <a:bodyPr>
            <a:spAutoFit/>
          </a:bodyPr>
          <a:lstStyle/>
          <a:p>
            <a:pPr algn="ctr">
              <a:lnSpc>
                <a:spcPct val="90000"/>
              </a:lnSpc>
              <a:spcBef>
                <a:spcPct val="30000"/>
              </a:spcBef>
            </a:pPr>
            <a:r>
              <a:rPr lang="en-US" altLang="zh-CN" sz="1600">
                <a:latin typeface="Calibri" pitchFamily="34" charset="0"/>
              </a:rPr>
              <a:t>Guest Partition</a:t>
            </a:r>
          </a:p>
        </p:txBody>
      </p:sp>
      <p:sp>
        <p:nvSpPr>
          <p:cNvPr id="208907" name="Rectangle 22"/>
          <p:cNvSpPr>
            <a:spLocks noChangeArrowheads="1"/>
          </p:cNvSpPr>
          <p:nvPr/>
        </p:nvSpPr>
        <p:spPr bwMode="grayWhite">
          <a:xfrm>
            <a:off x="1485900" y="5981700"/>
            <a:ext cx="6172200" cy="495300"/>
          </a:xfrm>
          <a:prstGeom prst="rect">
            <a:avLst/>
          </a:prstGeom>
          <a:solidFill>
            <a:srgbClr val="FFCC66"/>
          </a:solidFill>
          <a:ln w="3175" algn="ctr">
            <a:noFill/>
            <a:miter lim="800000"/>
            <a:headEnd/>
            <a:tailEnd/>
          </a:ln>
        </p:spPr>
        <p:txBody>
          <a:bodyPr wrap="none" anchor="ctr"/>
          <a:lstStyle/>
          <a:p>
            <a:pPr algn="ctr">
              <a:lnSpc>
                <a:spcPct val="90000"/>
              </a:lnSpc>
              <a:spcBef>
                <a:spcPct val="30000"/>
              </a:spcBef>
            </a:pPr>
            <a:r>
              <a:rPr lang="en-US" altLang="zh-CN" sz="1600" b="1">
                <a:solidFill>
                  <a:schemeClr val="bg1"/>
                </a:solidFill>
                <a:latin typeface="Calibri" pitchFamily="34" charset="0"/>
              </a:rPr>
              <a:t>Hardware</a:t>
            </a:r>
            <a:endParaRPr lang="en-US" altLang="zh-CN" sz="1100" b="1">
              <a:solidFill>
                <a:schemeClr val="bg1"/>
              </a:solidFill>
              <a:latin typeface="Calibri" pitchFamily="34" charset="0"/>
            </a:endParaRPr>
          </a:p>
        </p:txBody>
      </p:sp>
      <p:grpSp>
        <p:nvGrpSpPr>
          <p:cNvPr id="7" name="Group 23"/>
          <p:cNvGrpSpPr>
            <a:grpSpLocks/>
          </p:cNvGrpSpPr>
          <p:nvPr/>
        </p:nvGrpSpPr>
        <p:grpSpPr bwMode="auto">
          <a:xfrm>
            <a:off x="1654187" y="2214562"/>
            <a:ext cx="1846263" cy="3124200"/>
            <a:chOff x="4704" y="891"/>
            <a:chExt cx="1163" cy="1968"/>
          </a:xfrm>
          <a:noFill/>
        </p:grpSpPr>
        <p:pic>
          <p:nvPicPr>
            <p:cNvPr id="25" name="Picture 24" descr="cooltools-shape"/>
            <p:cNvPicPr>
              <a:picLocks noChangeAspect="1" noChangeArrowheads="1"/>
            </p:cNvPicPr>
            <p:nvPr/>
          </p:nvPicPr>
          <p:blipFill>
            <a:blip r:embed="rId4" cstate="print"/>
            <a:srcRect/>
            <a:stretch>
              <a:fillRect/>
            </a:stretch>
          </p:blipFill>
          <p:spPr bwMode="auto">
            <a:xfrm>
              <a:off x="4704" y="891"/>
              <a:ext cx="1146" cy="1968"/>
            </a:xfrm>
            <a:prstGeom prst="rect">
              <a:avLst/>
            </a:prstGeom>
            <a:ln>
              <a:headEnd type="none" w="med" len="med"/>
              <a:tailEnd type="none" w="med" len="med"/>
            </a:ln>
          </p:spPr>
        </p:pic>
        <p:grpSp>
          <p:nvGrpSpPr>
            <p:cNvPr id="11" name="Group 25"/>
            <p:cNvGrpSpPr>
              <a:grpSpLocks/>
            </p:cNvGrpSpPr>
            <p:nvPr/>
          </p:nvGrpSpPr>
          <p:grpSpPr bwMode="auto">
            <a:xfrm>
              <a:off x="4941" y="1411"/>
              <a:ext cx="926" cy="776"/>
              <a:chOff x="524" y="1982"/>
              <a:chExt cx="926" cy="776"/>
            </a:xfrm>
            <a:grpFill/>
          </p:grpSpPr>
          <p:pic>
            <p:nvPicPr>
              <p:cNvPr id="34" name="Picture 26" descr="cooltools-shape"/>
              <p:cNvPicPr>
                <a:picLocks noChangeAspect="1" noChangeArrowheads="1"/>
              </p:cNvPicPr>
              <p:nvPr/>
            </p:nvPicPr>
            <p:blipFill>
              <a:blip r:embed="rId5" cstate="print"/>
              <a:srcRect/>
              <a:stretch>
                <a:fillRect/>
              </a:stretch>
            </p:blipFill>
            <p:spPr bwMode="auto">
              <a:xfrm>
                <a:off x="576" y="1982"/>
                <a:ext cx="822" cy="776"/>
              </a:xfrm>
              <a:prstGeom prst="rect">
                <a:avLst/>
              </a:prstGeom>
              <a:ln>
                <a:headEnd type="none" w="med" len="med"/>
                <a:tailEnd type="none" w="med" len="med"/>
              </a:ln>
            </p:spPr>
          </p:pic>
          <p:sp>
            <p:nvSpPr>
              <p:cNvPr id="35" name="Rectangle 27"/>
              <p:cNvSpPr>
                <a:spLocks noChangeArrowheads="1"/>
              </p:cNvSpPr>
              <p:nvPr/>
            </p:nvSpPr>
            <p:spPr bwMode="grayWhite">
              <a:xfrm>
                <a:off x="524" y="2038"/>
                <a:ext cx="926" cy="677"/>
              </a:xfrm>
              <a:prstGeom prst="rect">
                <a:avLst/>
              </a:prstGeom>
              <a:grpFill/>
              <a:ln w="3175" algn="ctr">
                <a:noFill/>
                <a:miter lim="800000"/>
                <a:headEnd/>
                <a:tailEnd/>
              </a:ln>
              <a:effectLst/>
            </p:spPr>
            <p:txBody>
              <a:bodyPr wrap="none" anchor="ctr"/>
              <a:lstStyle/>
              <a:p>
                <a:pPr algn="ctr" fontAlgn="auto">
                  <a:lnSpc>
                    <a:spcPct val="90000"/>
                  </a:lnSpc>
                  <a:spcBef>
                    <a:spcPct val="30000"/>
                  </a:spcBef>
                  <a:spcAft>
                    <a:spcPts val="0"/>
                  </a:spcAft>
                  <a:defRPr/>
                </a:pPr>
                <a:r>
                  <a:rPr lang="en-US" sz="1200" b="1" dirty="0">
                    <a:solidFill>
                      <a:schemeClr val="bg1"/>
                    </a:solidFill>
                    <a:latin typeface="+mn-lt"/>
                    <a:ea typeface="+mn-ea"/>
                  </a:rPr>
                  <a:t>Virtualization</a:t>
                </a:r>
                <a:br>
                  <a:rPr lang="en-US" sz="1200" b="1" dirty="0">
                    <a:solidFill>
                      <a:schemeClr val="bg1"/>
                    </a:solidFill>
                    <a:latin typeface="+mn-lt"/>
                    <a:ea typeface="+mn-ea"/>
                  </a:rPr>
                </a:br>
                <a:r>
                  <a:rPr lang="en-US" sz="1200" b="1" dirty="0">
                    <a:solidFill>
                      <a:schemeClr val="bg1"/>
                    </a:solidFill>
                    <a:latin typeface="+mn-lt"/>
                    <a:ea typeface="+mn-ea"/>
                  </a:rPr>
                  <a:t>Stack</a:t>
                </a:r>
              </a:p>
              <a:p>
                <a:pPr algn="ctr" fontAlgn="auto">
                  <a:lnSpc>
                    <a:spcPct val="90000"/>
                  </a:lnSpc>
                  <a:spcBef>
                    <a:spcPct val="30000"/>
                  </a:spcBef>
                  <a:spcAft>
                    <a:spcPts val="0"/>
                  </a:spcAft>
                  <a:defRPr/>
                </a:pPr>
                <a:r>
                  <a:rPr lang="en-US" sz="1200" b="1" dirty="0">
                    <a:solidFill>
                      <a:schemeClr val="bg1"/>
                    </a:solidFill>
                    <a:latin typeface="+mn-lt"/>
                    <a:ea typeface="+mn-ea"/>
                  </a:rPr>
                  <a:t>(VSP)</a:t>
                </a:r>
                <a:endParaRPr lang="en-US" sz="1200" b="1" dirty="0">
                  <a:solidFill>
                    <a:schemeClr val="bg1"/>
                  </a:solidFill>
                  <a:latin typeface="+mn-lt"/>
                  <a:ea typeface="+mn-ea"/>
                </a:endParaRPr>
              </a:p>
            </p:txBody>
          </p:sp>
        </p:grpSp>
        <p:grpSp>
          <p:nvGrpSpPr>
            <p:cNvPr id="12" name="Group 28"/>
            <p:cNvGrpSpPr>
              <a:grpSpLocks/>
            </p:cNvGrpSpPr>
            <p:nvPr/>
          </p:nvGrpSpPr>
          <p:grpSpPr bwMode="auto">
            <a:xfrm>
              <a:off x="4814" y="2139"/>
              <a:ext cx="534" cy="480"/>
              <a:chOff x="973" y="2667"/>
              <a:chExt cx="534" cy="480"/>
            </a:xfrm>
            <a:grpFill/>
          </p:grpSpPr>
          <p:pic>
            <p:nvPicPr>
              <p:cNvPr id="32" name="Picture 29" descr="cooltools-shape"/>
              <p:cNvPicPr>
                <a:picLocks noChangeAspect="1" noChangeArrowheads="1"/>
              </p:cNvPicPr>
              <p:nvPr/>
            </p:nvPicPr>
            <p:blipFill>
              <a:blip r:embed="rId6" cstate="print"/>
              <a:srcRect/>
              <a:stretch>
                <a:fillRect/>
              </a:stretch>
            </p:blipFill>
            <p:spPr bwMode="auto">
              <a:xfrm>
                <a:off x="973" y="2667"/>
                <a:ext cx="534" cy="474"/>
              </a:xfrm>
              <a:prstGeom prst="rect">
                <a:avLst/>
              </a:prstGeom>
              <a:ln>
                <a:headEnd type="none" w="med" len="med"/>
                <a:tailEnd type="none" w="med" len="med"/>
              </a:ln>
            </p:spPr>
          </p:pic>
          <p:sp>
            <p:nvSpPr>
              <p:cNvPr id="33" name="Rectangle 30"/>
              <p:cNvSpPr>
                <a:spLocks noChangeArrowheads="1"/>
              </p:cNvSpPr>
              <p:nvPr/>
            </p:nvSpPr>
            <p:spPr bwMode="blackWhite">
              <a:xfrm>
                <a:off x="993" y="2681"/>
                <a:ext cx="508" cy="466"/>
              </a:xfrm>
              <a:prstGeom prst="rect">
                <a:avLst/>
              </a:prstGeom>
              <a:grpFill/>
              <a:ln w="3175" algn="ctr">
                <a:noFill/>
                <a:miter lim="800000"/>
                <a:headEnd/>
                <a:tailEnd/>
              </a:ln>
              <a:effectLst/>
            </p:spPr>
            <p:txBody>
              <a:bodyPr wrap="none" anchor="ctr"/>
              <a:lstStyle/>
              <a:p>
                <a:pPr algn="ctr" fontAlgn="auto">
                  <a:lnSpc>
                    <a:spcPct val="90000"/>
                  </a:lnSpc>
                  <a:spcBef>
                    <a:spcPct val="30000"/>
                  </a:spcBef>
                  <a:spcAft>
                    <a:spcPts val="0"/>
                  </a:spcAft>
                  <a:defRPr/>
                </a:pPr>
                <a:r>
                  <a:rPr lang="en-US" sz="1100" b="1" dirty="0">
                    <a:latin typeface="+mn-lt"/>
                    <a:ea typeface="+mn-ea"/>
                  </a:rPr>
                  <a:t>Drivers</a:t>
                </a:r>
                <a:endParaRPr lang="en-US" sz="1100" b="1" dirty="0">
                  <a:latin typeface="+mn-lt"/>
                  <a:ea typeface="+mn-ea"/>
                </a:endParaRPr>
              </a:p>
            </p:txBody>
          </p:sp>
        </p:grpSp>
        <p:sp>
          <p:nvSpPr>
            <p:cNvPr id="29" name="Text Box 34"/>
            <p:cNvSpPr txBox="1">
              <a:spLocks noChangeArrowheads="1"/>
            </p:cNvSpPr>
            <p:nvPr/>
          </p:nvSpPr>
          <p:spPr bwMode="auto">
            <a:xfrm>
              <a:off x="5104" y="1048"/>
              <a:ext cx="581" cy="320"/>
            </a:xfrm>
            <a:prstGeom prst="rect">
              <a:avLst/>
            </a:prstGeom>
            <a:grpFill/>
            <a:ln w="9525">
              <a:noFill/>
              <a:miter lim="800000"/>
              <a:headEnd/>
              <a:tailEnd/>
            </a:ln>
            <a:effectLst/>
          </p:spPr>
          <p:txBody>
            <a:bodyPr wrap="none">
              <a:spAutoFit/>
            </a:bodyPr>
            <a:lstStyle/>
            <a:p>
              <a:pPr algn="ctr" fontAlgn="auto">
                <a:lnSpc>
                  <a:spcPct val="90000"/>
                </a:lnSpc>
                <a:spcBef>
                  <a:spcPct val="30000"/>
                </a:spcBef>
                <a:spcAft>
                  <a:spcPts val="0"/>
                </a:spcAft>
                <a:defRPr/>
              </a:pPr>
              <a:r>
                <a:rPr lang="en-US" sz="1400" b="1" dirty="0">
                  <a:solidFill>
                    <a:schemeClr val="bg1"/>
                  </a:solidFill>
                  <a:latin typeface="+mn-lt"/>
                  <a:ea typeface="+mn-ea"/>
                </a:rPr>
                <a:t>Host OS</a:t>
              </a:r>
            </a:p>
            <a:p>
              <a:pPr algn="ctr" fontAlgn="auto">
                <a:lnSpc>
                  <a:spcPct val="90000"/>
                </a:lnSpc>
                <a:spcBef>
                  <a:spcPct val="30000"/>
                </a:spcBef>
                <a:spcAft>
                  <a:spcPts val="0"/>
                </a:spcAft>
                <a:defRPr/>
              </a:pPr>
              <a:r>
                <a:rPr lang="en-US" sz="1200" b="1" dirty="0">
                  <a:solidFill>
                    <a:schemeClr val="bg1"/>
                  </a:solidFill>
                  <a:latin typeface="+mn-lt"/>
                  <a:ea typeface="+mn-ea"/>
                </a:rPr>
                <a:t>Server Core</a:t>
              </a:r>
              <a:endParaRPr lang="en-US" sz="1200" b="1" dirty="0">
                <a:solidFill>
                  <a:schemeClr val="bg1"/>
                </a:solidFill>
                <a:latin typeface="+mn-lt"/>
                <a:ea typeface="+mn-ea"/>
              </a:endParaRPr>
            </a:p>
          </p:txBody>
        </p:sp>
      </p:grpSp>
      <p:grpSp>
        <p:nvGrpSpPr>
          <p:cNvPr id="208909" name="Group 35"/>
          <p:cNvGrpSpPr>
            <a:grpSpLocks/>
          </p:cNvGrpSpPr>
          <p:nvPr/>
        </p:nvGrpSpPr>
        <p:grpSpPr bwMode="auto">
          <a:xfrm>
            <a:off x="5915025" y="1838325"/>
            <a:ext cx="1419225" cy="1362075"/>
            <a:chOff x="1056" y="891"/>
            <a:chExt cx="894" cy="858"/>
          </a:xfrm>
        </p:grpSpPr>
        <p:pic>
          <p:nvPicPr>
            <p:cNvPr id="208943" name="Picture 36" descr="cooltools-shape"/>
            <p:cNvPicPr>
              <a:picLocks noChangeAspect="1" noChangeArrowheads="1"/>
            </p:cNvPicPr>
            <p:nvPr/>
          </p:nvPicPr>
          <p:blipFill>
            <a:blip r:embed="rId7"/>
            <a:srcRect/>
            <a:stretch>
              <a:fillRect/>
            </a:stretch>
          </p:blipFill>
          <p:spPr bwMode="auto">
            <a:xfrm>
              <a:off x="1056" y="891"/>
              <a:ext cx="894" cy="858"/>
            </a:xfrm>
            <a:prstGeom prst="rect">
              <a:avLst/>
            </a:prstGeom>
            <a:noFill/>
            <a:ln w="9525">
              <a:noFill/>
              <a:miter lim="800000"/>
              <a:headEnd/>
              <a:tailEnd/>
            </a:ln>
          </p:spPr>
        </p:pic>
        <p:sp>
          <p:nvSpPr>
            <p:cNvPr id="208944" name="Rectangle 37"/>
            <p:cNvSpPr>
              <a:spLocks noChangeArrowheads="1"/>
            </p:cNvSpPr>
            <p:nvPr/>
          </p:nvSpPr>
          <p:spPr bwMode="blackWhite">
            <a:xfrm>
              <a:off x="1095" y="1125"/>
              <a:ext cx="816" cy="192"/>
            </a:xfrm>
            <a:prstGeom prst="rect">
              <a:avLst/>
            </a:prstGeom>
            <a:noFill/>
            <a:ln w="3175" algn="ctr">
              <a:noFill/>
              <a:miter lim="800000"/>
              <a:headEnd/>
              <a:tailEnd/>
            </a:ln>
          </p:spPr>
          <p:txBody>
            <a:bodyPr wrap="none" anchor="ctr"/>
            <a:lstStyle/>
            <a:p>
              <a:pPr algn="ctr">
                <a:lnSpc>
                  <a:spcPct val="90000"/>
                </a:lnSpc>
                <a:spcBef>
                  <a:spcPct val="30000"/>
                </a:spcBef>
              </a:pPr>
              <a:r>
                <a:rPr lang="en-US" altLang="zh-CN" sz="1400" b="1">
                  <a:latin typeface="Calibri" pitchFamily="34" charset="0"/>
                </a:rPr>
                <a:t>Applications</a:t>
              </a:r>
              <a:endParaRPr lang="en-US" altLang="zh-CN" sz="1100" b="1">
                <a:latin typeface="Calibri" pitchFamily="34" charset="0"/>
              </a:endParaRPr>
            </a:p>
          </p:txBody>
        </p:sp>
      </p:grpSp>
      <p:grpSp>
        <p:nvGrpSpPr>
          <p:cNvPr id="208910" name="Group 38"/>
          <p:cNvGrpSpPr>
            <a:grpSpLocks/>
          </p:cNvGrpSpPr>
          <p:nvPr/>
        </p:nvGrpSpPr>
        <p:grpSpPr bwMode="auto">
          <a:xfrm>
            <a:off x="3889375" y="1838325"/>
            <a:ext cx="1419225" cy="1362075"/>
            <a:chOff x="1056" y="891"/>
            <a:chExt cx="894" cy="858"/>
          </a:xfrm>
        </p:grpSpPr>
        <p:pic>
          <p:nvPicPr>
            <p:cNvPr id="208941" name="Picture 39" descr="cooltools-shape"/>
            <p:cNvPicPr>
              <a:picLocks noChangeAspect="1" noChangeArrowheads="1"/>
            </p:cNvPicPr>
            <p:nvPr/>
          </p:nvPicPr>
          <p:blipFill>
            <a:blip r:embed="rId7"/>
            <a:srcRect/>
            <a:stretch>
              <a:fillRect/>
            </a:stretch>
          </p:blipFill>
          <p:spPr bwMode="auto">
            <a:xfrm>
              <a:off x="1056" y="891"/>
              <a:ext cx="894" cy="858"/>
            </a:xfrm>
            <a:prstGeom prst="rect">
              <a:avLst/>
            </a:prstGeom>
            <a:noFill/>
            <a:ln w="9525">
              <a:noFill/>
              <a:miter lim="800000"/>
              <a:headEnd/>
              <a:tailEnd/>
            </a:ln>
          </p:spPr>
        </p:pic>
        <p:sp>
          <p:nvSpPr>
            <p:cNvPr id="208942" name="Rectangle 40"/>
            <p:cNvSpPr>
              <a:spLocks noChangeArrowheads="1"/>
            </p:cNvSpPr>
            <p:nvPr/>
          </p:nvSpPr>
          <p:spPr bwMode="blackWhite">
            <a:xfrm>
              <a:off x="1095" y="1125"/>
              <a:ext cx="816" cy="192"/>
            </a:xfrm>
            <a:prstGeom prst="rect">
              <a:avLst/>
            </a:prstGeom>
            <a:noFill/>
            <a:ln w="3175" algn="ctr">
              <a:noFill/>
              <a:miter lim="800000"/>
              <a:headEnd/>
              <a:tailEnd/>
            </a:ln>
          </p:spPr>
          <p:txBody>
            <a:bodyPr wrap="none" anchor="ctr"/>
            <a:lstStyle/>
            <a:p>
              <a:pPr algn="ctr">
                <a:lnSpc>
                  <a:spcPct val="90000"/>
                </a:lnSpc>
                <a:spcBef>
                  <a:spcPct val="30000"/>
                </a:spcBef>
              </a:pPr>
              <a:r>
                <a:rPr lang="en-US" altLang="zh-CN" sz="1400" b="1">
                  <a:latin typeface="Calibri" pitchFamily="34" charset="0"/>
                </a:rPr>
                <a:t>Applications</a:t>
              </a:r>
              <a:endParaRPr lang="en-US" altLang="zh-CN" sz="1100" b="1">
                <a:latin typeface="Calibri" pitchFamily="34" charset="0"/>
              </a:endParaRPr>
            </a:p>
          </p:txBody>
        </p:sp>
      </p:grpSp>
      <p:grpSp>
        <p:nvGrpSpPr>
          <p:cNvPr id="208911" name="Group 50"/>
          <p:cNvGrpSpPr>
            <a:grpSpLocks/>
          </p:cNvGrpSpPr>
          <p:nvPr/>
        </p:nvGrpSpPr>
        <p:grpSpPr bwMode="auto">
          <a:xfrm>
            <a:off x="3716338" y="2671763"/>
            <a:ext cx="1846262" cy="2676525"/>
            <a:chOff x="4704" y="891"/>
            <a:chExt cx="1163" cy="1686"/>
          </a:xfrm>
        </p:grpSpPr>
        <p:pic>
          <p:nvPicPr>
            <p:cNvPr id="208935" name="Picture 51" descr="cooltools-shape"/>
            <p:cNvPicPr>
              <a:picLocks noChangeAspect="1" noChangeArrowheads="1"/>
            </p:cNvPicPr>
            <p:nvPr/>
          </p:nvPicPr>
          <p:blipFill>
            <a:blip r:embed="rId4"/>
            <a:srcRect/>
            <a:stretch>
              <a:fillRect/>
            </a:stretch>
          </p:blipFill>
          <p:spPr bwMode="auto">
            <a:xfrm>
              <a:off x="4704" y="891"/>
              <a:ext cx="1146" cy="1686"/>
            </a:xfrm>
            <a:prstGeom prst="rect">
              <a:avLst/>
            </a:prstGeom>
            <a:noFill/>
            <a:ln w="9525">
              <a:noFill/>
              <a:miter lim="800000"/>
              <a:headEnd/>
              <a:tailEnd/>
            </a:ln>
          </p:spPr>
        </p:pic>
        <p:grpSp>
          <p:nvGrpSpPr>
            <p:cNvPr id="208936" name="Group 25"/>
            <p:cNvGrpSpPr>
              <a:grpSpLocks/>
            </p:cNvGrpSpPr>
            <p:nvPr/>
          </p:nvGrpSpPr>
          <p:grpSpPr bwMode="auto">
            <a:xfrm>
              <a:off x="4941" y="1275"/>
              <a:ext cx="926" cy="776"/>
              <a:chOff x="524" y="1846"/>
              <a:chExt cx="926" cy="776"/>
            </a:xfrm>
          </p:grpSpPr>
          <p:pic>
            <p:nvPicPr>
              <p:cNvPr id="208939" name="Picture 26" descr="cooltools-shape"/>
              <p:cNvPicPr>
                <a:picLocks noChangeAspect="1" noChangeArrowheads="1"/>
              </p:cNvPicPr>
              <p:nvPr/>
            </p:nvPicPr>
            <p:blipFill>
              <a:blip r:embed="rId5"/>
              <a:srcRect/>
              <a:stretch>
                <a:fillRect/>
              </a:stretch>
            </p:blipFill>
            <p:spPr bwMode="auto">
              <a:xfrm>
                <a:off x="576" y="1846"/>
                <a:ext cx="822" cy="776"/>
              </a:xfrm>
              <a:prstGeom prst="rect">
                <a:avLst/>
              </a:prstGeom>
              <a:noFill/>
              <a:ln w="9525">
                <a:noFill/>
                <a:miter lim="800000"/>
                <a:headEnd/>
                <a:tailEnd/>
              </a:ln>
            </p:spPr>
          </p:pic>
          <p:sp>
            <p:nvSpPr>
              <p:cNvPr id="208940" name="Rectangle 27"/>
              <p:cNvSpPr>
                <a:spLocks noChangeArrowheads="1"/>
              </p:cNvSpPr>
              <p:nvPr/>
            </p:nvSpPr>
            <p:spPr bwMode="grayWhite">
              <a:xfrm>
                <a:off x="524" y="1942"/>
                <a:ext cx="926" cy="677"/>
              </a:xfrm>
              <a:prstGeom prst="rect">
                <a:avLst/>
              </a:prstGeom>
              <a:noFill/>
              <a:ln w="3175" algn="ctr">
                <a:noFill/>
                <a:miter lim="800000"/>
                <a:headEnd/>
                <a:tailEnd/>
              </a:ln>
            </p:spPr>
            <p:txBody>
              <a:bodyPr wrap="none" anchor="ctr"/>
              <a:lstStyle/>
              <a:p>
                <a:pPr algn="ctr">
                  <a:lnSpc>
                    <a:spcPct val="90000"/>
                  </a:lnSpc>
                  <a:spcBef>
                    <a:spcPct val="30000"/>
                  </a:spcBef>
                </a:pPr>
                <a:r>
                  <a:rPr lang="en-US" altLang="zh-CN" sz="1200" b="1">
                    <a:solidFill>
                      <a:schemeClr val="bg1"/>
                    </a:solidFill>
                    <a:latin typeface="Calibri" pitchFamily="34" charset="0"/>
                  </a:rPr>
                  <a:t>Virtualization</a:t>
                </a:r>
                <a:br>
                  <a:rPr lang="en-US" altLang="zh-CN" sz="1200" b="1">
                    <a:solidFill>
                      <a:schemeClr val="bg1"/>
                    </a:solidFill>
                    <a:latin typeface="Calibri" pitchFamily="34" charset="0"/>
                  </a:rPr>
                </a:br>
                <a:r>
                  <a:rPr lang="en-US" altLang="zh-CN" sz="1200" b="1">
                    <a:solidFill>
                      <a:schemeClr val="bg1"/>
                    </a:solidFill>
                    <a:latin typeface="Calibri" pitchFamily="34" charset="0"/>
                  </a:rPr>
                  <a:t>Stack</a:t>
                </a:r>
              </a:p>
              <a:p>
                <a:pPr algn="ctr">
                  <a:lnSpc>
                    <a:spcPct val="90000"/>
                  </a:lnSpc>
                  <a:spcBef>
                    <a:spcPct val="30000"/>
                  </a:spcBef>
                </a:pPr>
                <a:r>
                  <a:rPr lang="en-US" altLang="zh-CN" sz="1200" b="1">
                    <a:solidFill>
                      <a:schemeClr val="bg1"/>
                    </a:solidFill>
                    <a:latin typeface="Calibri" pitchFamily="34" charset="0"/>
                  </a:rPr>
                  <a:t>(VSC)</a:t>
                </a:r>
              </a:p>
            </p:txBody>
          </p:sp>
        </p:grpSp>
        <p:sp>
          <p:nvSpPr>
            <p:cNvPr id="208937" name="Rectangle 30"/>
            <p:cNvSpPr>
              <a:spLocks noChangeArrowheads="1"/>
            </p:cNvSpPr>
            <p:nvPr/>
          </p:nvSpPr>
          <p:spPr bwMode="blackWhite">
            <a:xfrm>
              <a:off x="5150" y="1972"/>
              <a:ext cx="508" cy="466"/>
            </a:xfrm>
            <a:prstGeom prst="rect">
              <a:avLst/>
            </a:prstGeom>
            <a:noFill/>
            <a:ln w="3175" algn="ctr">
              <a:noFill/>
              <a:miter lim="800000"/>
              <a:headEnd/>
              <a:tailEnd/>
            </a:ln>
          </p:spPr>
          <p:txBody>
            <a:bodyPr wrap="none" anchor="ctr"/>
            <a:lstStyle/>
            <a:p>
              <a:pPr algn="ctr">
                <a:lnSpc>
                  <a:spcPct val="90000"/>
                </a:lnSpc>
                <a:spcBef>
                  <a:spcPct val="30000"/>
                </a:spcBef>
              </a:pPr>
              <a:endParaRPr lang="en-US" altLang="zh-CN" sz="1100" b="1">
                <a:latin typeface="Calibri" pitchFamily="34" charset="0"/>
              </a:endParaRPr>
            </a:p>
          </p:txBody>
        </p:sp>
        <p:sp>
          <p:nvSpPr>
            <p:cNvPr id="208938" name="Text Box 34"/>
            <p:cNvSpPr txBox="1">
              <a:spLocks noChangeArrowheads="1"/>
            </p:cNvSpPr>
            <p:nvPr/>
          </p:nvSpPr>
          <p:spPr bwMode="auto">
            <a:xfrm>
              <a:off x="4953" y="984"/>
              <a:ext cx="807" cy="320"/>
            </a:xfrm>
            <a:prstGeom prst="rect">
              <a:avLst/>
            </a:prstGeom>
            <a:noFill/>
            <a:ln w="9525">
              <a:noFill/>
              <a:miter lim="800000"/>
              <a:headEnd/>
              <a:tailEnd/>
            </a:ln>
          </p:spPr>
          <p:txBody>
            <a:bodyPr wrap="none">
              <a:spAutoFit/>
            </a:bodyPr>
            <a:lstStyle/>
            <a:p>
              <a:pPr algn="ctr">
                <a:lnSpc>
                  <a:spcPct val="90000"/>
                </a:lnSpc>
                <a:spcBef>
                  <a:spcPct val="30000"/>
                </a:spcBef>
              </a:pPr>
              <a:r>
                <a:rPr lang="en-US" altLang="zh-CN" sz="1400" b="1">
                  <a:solidFill>
                    <a:schemeClr val="bg1"/>
                  </a:solidFill>
                  <a:latin typeface="Calibri" pitchFamily="34" charset="0"/>
                </a:rPr>
                <a:t>Guest OS</a:t>
              </a:r>
            </a:p>
            <a:p>
              <a:pPr algn="ctr">
                <a:lnSpc>
                  <a:spcPct val="90000"/>
                </a:lnSpc>
                <a:spcBef>
                  <a:spcPct val="30000"/>
                </a:spcBef>
              </a:pPr>
              <a:r>
                <a:rPr lang="en-US" altLang="zh-CN" sz="1200" b="1">
                  <a:solidFill>
                    <a:schemeClr val="bg1"/>
                  </a:solidFill>
                  <a:latin typeface="Calibri" pitchFamily="34" charset="0"/>
                </a:rPr>
                <a:t>Server Enterprise</a:t>
              </a:r>
            </a:p>
          </p:txBody>
        </p:sp>
      </p:grpSp>
      <p:grpSp>
        <p:nvGrpSpPr>
          <p:cNvPr id="208912" name="Group 59"/>
          <p:cNvGrpSpPr>
            <a:grpSpLocks/>
          </p:cNvGrpSpPr>
          <p:nvPr/>
        </p:nvGrpSpPr>
        <p:grpSpPr bwMode="auto">
          <a:xfrm>
            <a:off x="5715000" y="2671763"/>
            <a:ext cx="1833563" cy="2676525"/>
            <a:chOff x="4704" y="891"/>
            <a:chExt cx="1155" cy="1686"/>
          </a:xfrm>
        </p:grpSpPr>
        <p:pic>
          <p:nvPicPr>
            <p:cNvPr id="208930" name="Picture 60" descr="cooltools-shape"/>
            <p:cNvPicPr>
              <a:picLocks noChangeAspect="1" noChangeArrowheads="1"/>
            </p:cNvPicPr>
            <p:nvPr/>
          </p:nvPicPr>
          <p:blipFill>
            <a:blip r:embed="rId4"/>
            <a:srcRect/>
            <a:stretch>
              <a:fillRect/>
            </a:stretch>
          </p:blipFill>
          <p:spPr bwMode="auto">
            <a:xfrm>
              <a:off x="4704" y="891"/>
              <a:ext cx="1146" cy="1686"/>
            </a:xfrm>
            <a:prstGeom prst="rect">
              <a:avLst/>
            </a:prstGeom>
            <a:noFill/>
            <a:ln w="9525">
              <a:noFill/>
              <a:miter lim="800000"/>
              <a:headEnd/>
              <a:tailEnd/>
            </a:ln>
          </p:spPr>
        </p:pic>
        <p:grpSp>
          <p:nvGrpSpPr>
            <p:cNvPr id="208931" name="Group 25"/>
            <p:cNvGrpSpPr>
              <a:grpSpLocks/>
            </p:cNvGrpSpPr>
            <p:nvPr/>
          </p:nvGrpSpPr>
          <p:grpSpPr bwMode="auto">
            <a:xfrm>
              <a:off x="4933" y="1275"/>
              <a:ext cx="926" cy="776"/>
              <a:chOff x="516" y="1846"/>
              <a:chExt cx="926" cy="776"/>
            </a:xfrm>
          </p:grpSpPr>
          <p:pic>
            <p:nvPicPr>
              <p:cNvPr id="208933" name="Picture 26" descr="cooltools-shape"/>
              <p:cNvPicPr>
                <a:picLocks noChangeAspect="1" noChangeArrowheads="1"/>
              </p:cNvPicPr>
              <p:nvPr/>
            </p:nvPicPr>
            <p:blipFill>
              <a:blip r:embed="rId5"/>
              <a:srcRect/>
              <a:stretch>
                <a:fillRect/>
              </a:stretch>
            </p:blipFill>
            <p:spPr bwMode="auto">
              <a:xfrm>
                <a:off x="576" y="1846"/>
                <a:ext cx="822" cy="776"/>
              </a:xfrm>
              <a:prstGeom prst="rect">
                <a:avLst/>
              </a:prstGeom>
              <a:noFill/>
              <a:ln w="9525">
                <a:noFill/>
                <a:miter lim="800000"/>
                <a:headEnd/>
                <a:tailEnd/>
              </a:ln>
            </p:spPr>
          </p:pic>
          <p:sp>
            <p:nvSpPr>
              <p:cNvPr id="208934" name="Rectangle 27"/>
              <p:cNvSpPr>
                <a:spLocks noChangeArrowheads="1"/>
              </p:cNvSpPr>
              <p:nvPr/>
            </p:nvSpPr>
            <p:spPr bwMode="grayWhite">
              <a:xfrm>
                <a:off x="516" y="1942"/>
                <a:ext cx="926" cy="677"/>
              </a:xfrm>
              <a:prstGeom prst="rect">
                <a:avLst/>
              </a:prstGeom>
              <a:noFill/>
              <a:ln w="3175" algn="ctr">
                <a:noFill/>
                <a:miter lim="800000"/>
                <a:headEnd/>
                <a:tailEnd/>
              </a:ln>
            </p:spPr>
            <p:txBody>
              <a:bodyPr wrap="none" anchor="ctr"/>
              <a:lstStyle/>
              <a:p>
                <a:pPr algn="ctr">
                  <a:lnSpc>
                    <a:spcPct val="90000"/>
                  </a:lnSpc>
                  <a:spcBef>
                    <a:spcPct val="30000"/>
                  </a:spcBef>
                </a:pPr>
                <a:r>
                  <a:rPr lang="en-US" altLang="zh-CN" sz="1200" b="1">
                    <a:solidFill>
                      <a:schemeClr val="bg1"/>
                    </a:solidFill>
                    <a:latin typeface="Calibri" pitchFamily="34" charset="0"/>
                  </a:rPr>
                  <a:t>Virtualization</a:t>
                </a:r>
                <a:br>
                  <a:rPr lang="en-US" altLang="zh-CN" sz="1200" b="1">
                    <a:solidFill>
                      <a:schemeClr val="bg1"/>
                    </a:solidFill>
                    <a:latin typeface="Calibri" pitchFamily="34" charset="0"/>
                  </a:rPr>
                </a:br>
                <a:r>
                  <a:rPr lang="en-US" altLang="zh-CN" sz="1200" b="1">
                    <a:solidFill>
                      <a:schemeClr val="bg1"/>
                    </a:solidFill>
                    <a:latin typeface="Calibri" pitchFamily="34" charset="0"/>
                  </a:rPr>
                  <a:t>Stack</a:t>
                </a:r>
              </a:p>
              <a:p>
                <a:pPr algn="ctr">
                  <a:lnSpc>
                    <a:spcPct val="90000"/>
                  </a:lnSpc>
                  <a:spcBef>
                    <a:spcPct val="30000"/>
                  </a:spcBef>
                </a:pPr>
                <a:r>
                  <a:rPr lang="en-US" altLang="zh-CN" sz="1200" b="1">
                    <a:solidFill>
                      <a:schemeClr val="bg1"/>
                    </a:solidFill>
                    <a:latin typeface="Calibri" pitchFamily="34" charset="0"/>
                  </a:rPr>
                  <a:t>(VSC)</a:t>
                </a:r>
              </a:p>
            </p:txBody>
          </p:sp>
        </p:grpSp>
        <p:sp>
          <p:nvSpPr>
            <p:cNvPr id="208932" name="Text Box 34"/>
            <p:cNvSpPr txBox="1">
              <a:spLocks noChangeArrowheads="1"/>
            </p:cNvSpPr>
            <p:nvPr/>
          </p:nvSpPr>
          <p:spPr bwMode="auto">
            <a:xfrm>
              <a:off x="4942" y="984"/>
              <a:ext cx="807" cy="320"/>
            </a:xfrm>
            <a:prstGeom prst="rect">
              <a:avLst/>
            </a:prstGeom>
            <a:noFill/>
            <a:ln w="9525">
              <a:noFill/>
              <a:miter lim="800000"/>
              <a:headEnd/>
              <a:tailEnd/>
            </a:ln>
          </p:spPr>
          <p:txBody>
            <a:bodyPr wrap="none">
              <a:spAutoFit/>
            </a:bodyPr>
            <a:lstStyle/>
            <a:p>
              <a:pPr algn="ctr">
                <a:lnSpc>
                  <a:spcPct val="90000"/>
                </a:lnSpc>
                <a:spcBef>
                  <a:spcPct val="30000"/>
                </a:spcBef>
              </a:pPr>
              <a:r>
                <a:rPr lang="en-US" altLang="zh-CN" sz="1400" b="1">
                  <a:solidFill>
                    <a:schemeClr val="bg1"/>
                  </a:solidFill>
                  <a:latin typeface="Calibri" pitchFamily="34" charset="0"/>
                </a:rPr>
                <a:t>Guest OS</a:t>
              </a:r>
            </a:p>
            <a:p>
              <a:pPr algn="ctr">
                <a:lnSpc>
                  <a:spcPct val="90000"/>
                </a:lnSpc>
                <a:spcBef>
                  <a:spcPct val="30000"/>
                </a:spcBef>
              </a:pPr>
              <a:r>
                <a:rPr lang="en-US" altLang="zh-CN" sz="1200" b="1">
                  <a:solidFill>
                    <a:schemeClr val="bg1"/>
                  </a:solidFill>
                  <a:latin typeface="Calibri" pitchFamily="34" charset="0"/>
                </a:rPr>
                <a:t>Server Enterprise</a:t>
              </a:r>
            </a:p>
          </p:txBody>
        </p:sp>
      </p:grpSp>
      <p:sp>
        <p:nvSpPr>
          <p:cNvPr id="69" name="Text Box 7"/>
          <p:cNvSpPr txBox="1">
            <a:spLocks noChangeArrowheads="1"/>
          </p:cNvSpPr>
          <p:nvPr/>
        </p:nvSpPr>
        <p:spPr bwMode="auto">
          <a:xfrm>
            <a:off x="1692275" y="6024563"/>
            <a:ext cx="520700" cy="381000"/>
          </a:xfrm>
          <a:prstGeom prst="rect">
            <a:avLst/>
          </a:prstGeom>
          <a:solidFill>
            <a:srgbClr val="FF9933"/>
          </a:solidFill>
          <a:ln w="9525" algn="ctr">
            <a:noFill/>
            <a:miter lim="800000"/>
            <a:headEnd/>
            <a:tailEnd/>
          </a:ln>
          <a:effectLst>
            <a:outerShdw blurRad="50800" dist="38100" dir="2700000" algn="tl" rotWithShape="0">
              <a:prstClr val="black">
                <a:alpha val="40000"/>
              </a:prstClr>
            </a:outerShdw>
          </a:effectLst>
        </p:spPr>
        <p:txBody>
          <a:bodyPr anchor="ctr"/>
          <a:lstStyle/>
          <a:p>
            <a:pPr algn="ctr" fontAlgn="auto">
              <a:lnSpc>
                <a:spcPct val="90000"/>
              </a:lnSpc>
              <a:spcBef>
                <a:spcPct val="30000"/>
              </a:spcBef>
              <a:spcAft>
                <a:spcPts val="0"/>
              </a:spcAft>
              <a:defRPr/>
            </a:pPr>
            <a:r>
              <a:rPr lang="en-US" sz="1200" b="1" dirty="0">
                <a:solidFill>
                  <a:schemeClr val="bg1"/>
                </a:solidFill>
                <a:latin typeface="+mn-lt"/>
                <a:ea typeface="+mn-ea"/>
              </a:rPr>
              <a:t>NIC</a:t>
            </a:r>
            <a:endParaRPr lang="en-US" sz="900" b="1" dirty="0">
              <a:solidFill>
                <a:schemeClr val="bg1"/>
              </a:solidFill>
              <a:latin typeface="+mn-lt"/>
              <a:ea typeface="+mn-ea"/>
            </a:endParaRPr>
          </a:p>
        </p:txBody>
      </p:sp>
      <p:sp>
        <p:nvSpPr>
          <p:cNvPr id="70" name="Text Box 14"/>
          <p:cNvSpPr txBox="1">
            <a:spLocks noChangeArrowheads="1"/>
          </p:cNvSpPr>
          <p:nvPr/>
        </p:nvSpPr>
        <p:spPr bwMode="auto">
          <a:xfrm>
            <a:off x="2301875" y="6024563"/>
            <a:ext cx="593725" cy="381000"/>
          </a:xfrm>
          <a:prstGeom prst="rect">
            <a:avLst/>
          </a:prstGeom>
          <a:solidFill>
            <a:srgbClr val="FF9933"/>
          </a:solidFill>
          <a:ln w="9525" algn="ctr">
            <a:noFill/>
            <a:miter lim="800000"/>
            <a:headEnd/>
            <a:tailEnd/>
          </a:ln>
          <a:effectLst>
            <a:outerShdw blurRad="50800" dist="38100" dir="2700000" algn="tl" rotWithShape="0">
              <a:prstClr val="black">
                <a:alpha val="40000"/>
              </a:prstClr>
            </a:outerShdw>
          </a:effectLst>
        </p:spPr>
        <p:txBody>
          <a:bodyPr anchor="ctr"/>
          <a:lstStyle/>
          <a:p>
            <a:pPr algn="ctr" fontAlgn="auto">
              <a:lnSpc>
                <a:spcPct val="90000"/>
              </a:lnSpc>
              <a:spcBef>
                <a:spcPct val="30000"/>
              </a:spcBef>
              <a:spcAft>
                <a:spcPts val="0"/>
              </a:spcAft>
              <a:defRPr/>
            </a:pPr>
            <a:r>
              <a:rPr lang="en-US" sz="1200" b="1" dirty="0">
                <a:solidFill>
                  <a:schemeClr val="bg1"/>
                </a:solidFill>
                <a:latin typeface="+mn-lt"/>
                <a:ea typeface="+mn-ea"/>
              </a:rPr>
              <a:t>Disk1</a:t>
            </a:r>
            <a:endParaRPr lang="en-US" sz="900" b="1" dirty="0">
              <a:solidFill>
                <a:schemeClr val="bg1"/>
              </a:solidFill>
              <a:latin typeface="+mn-lt"/>
              <a:ea typeface="+mn-ea"/>
            </a:endParaRPr>
          </a:p>
        </p:txBody>
      </p:sp>
      <p:pic>
        <p:nvPicPr>
          <p:cNvPr id="208915" name="Picture 29" descr="cooltools-shape"/>
          <p:cNvPicPr>
            <a:picLocks noChangeAspect="1" noChangeArrowheads="1"/>
          </p:cNvPicPr>
          <p:nvPr/>
        </p:nvPicPr>
        <p:blipFill>
          <a:blip r:embed="rId6"/>
          <a:srcRect/>
          <a:stretch>
            <a:fillRect/>
          </a:stretch>
        </p:blipFill>
        <p:spPr bwMode="auto">
          <a:xfrm>
            <a:off x="2590800" y="4357688"/>
            <a:ext cx="847725" cy="752475"/>
          </a:xfrm>
          <a:prstGeom prst="rect">
            <a:avLst/>
          </a:prstGeom>
          <a:noFill/>
          <a:ln w="9525">
            <a:noFill/>
            <a:miter lim="800000"/>
            <a:headEnd/>
            <a:tailEnd/>
          </a:ln>
        </p:spPr>
      </p:pic>
      <p:sp>
        <p:nvSpPr>
          <p:cNvPr id="208916" name="Rectangle 30"/>
          <p:cNvSpPr>
            <a:spLocks noChangeArrowheads="1"/>
          </p:cNvSpPr>
          <p:nvPr/>
        </p:nvSpPr>
        <p:spPr bwMode="blackWhite">
          <a:xfrm>
            <a:off x="2622550" y="4370388"/>
            <a:ext cx="806450" cy="739775"/>
          </a:xfrm>
          <a:prstGeom prst="rect">
            <a:avLst/>
          </a:prstGeom>
          <a:noFill/>
          <a:ln w="3175" algn="ctr">
            <a:noFill/>
            <a:miter lim="800000"/>
            <a:headEnd/>
            <a:tailEnd/>
          </a:ln>
        </p:spPr>
        <p:txBody>
          <a:bodyPr wrap="none" anchor="ctr"/>
          <a:lstStyle/>
          <a:p>
            <a:pPr algn="ctr">
              <a:lnSpc>
                <a:spcPct val="90000"/>
              </a:lnSpc>
              <a:spcBef>
                <a:spcPct val="30000"/>
              </a:spcBef>
            </a:pPr>
            <a:r>
              <a:rPr lang="en-US" altLang="zh-CN" sz="1100" b="1">
                <a:latin typeface="Calibri" pitchFamily="34" charset="0"/>
              </a:rPr>
              <a:t>VMBUS</a:t>
            </a:r>
          </a:p>
        </p:txBody>
      </p:sp>
      <p:pic>
        <p:nvPicPr>
          <p:cNvPr id="208917" name="Picture 29" descr="cooltools-shape"/>
          <p:cNvPicPr>
            <a:picLocks noChangeAspect="1" noChangeArrowheads="1"/>
          </p:cNvPicPr>
          <p:nvPr/>
        </p:nvPicPr>
        <p:blipFill>
          <a:blip r:embed="rId6"/>
          <a:srcRect/>
          <a:stretch>
            <a:fillRect/>
          </a:stretch>
        </p:blipFill>
        <p:spPr bwMode="auto">
          <a:xfrm>
            <a:off x="4410075" y="4357688"/>
            <a:ext cx="847725" cy="752475"/>
          </a:xfrm>
          <a:prstGeom prst="rect">
            <a:avLst/>
          </a:prstGeom>
          <a:noFill/>
          <a:ln w="9525">
            <a:noFill/>
            <a:miter lim="800000"/>
            <a:headEnd/>
            <a:tailEnd/>
          </a:ln>
        </p:spPr>
      </p:pic>
      <p:sp>
        <p:nvSpPr>
          <p:cNvPr id="208918" name="Rectangle 30"/>
          <p:cNvSpPr>
            <a:spLocks noChangeArrowheads="1"/>
          </p:cNvSpPr>
          <p:nvPr/>
        </p:nvSpPr>
        <p:spPr bwMode="blackWhite">
          <a:xfrm>
            <a:off x="4441825" y="4357688"/>
            <a:ext cx="806450" cy="739775"/>
          </a:xfrm>
          <a:prstGeom prst="rect">
            <a:avLst/>
          </a:prstGeom>
          <a:noFill/>
          <a:ln w="3175" algn="ctr">
            <a:noFill/>
            <a:miter lim="800000"/>
            <a:headEnd/>
            <a:tailEnd/>
          </a:ln>
        </p:spPr>
        <p:txBody>
          <a:bodyPr wrap="none" anchor="ctr"/>
          <a:lstStyle/>
          <a:p>
            <a:pPr algn="ctr">
              <a:lnSpc>
                <a:spcPct val="90000"/>
              </a:lnSpc>
              <a:spcBef>
                <a:spcPct val="30000"/>
              </a:spcBef>
            </a:pPr>
            <a:r>
              <a:rPr lang="en-US" altLang="zh-CN" sz="1100" b="1">
                <a:latin typeface="Calibri" pitchFamily="34" charset="0"/>
              </a:rPr>
              <a:t>VMBUS</a:t>
            </a:r>
          </a:p>
        </p:txBody>
      </p:sp>
      <p:pic>
        <p:nvPicPr>
          <p:cNvPr id="208919" name="Picture 29" descr="cooltools-shape"/>
          <p:cNvPicPr>
            <a:picLocks noChangeAspect="1" noChangeArrowheads="1"/>
          </p:cNvPicPr>
          <p:nvPr/>
        </p:nvPicPr>
        <p:blipFill>
          <a:blip r:embed="rId6"/>
          <a:srcRect/>
          <a:stretch>
            <a:fillRect/>
          </a:stretch>
        </p:blipFill>
        <p:spPr bwMode="auto">
          <a:xfrm>
            <a:off x="6467475" y="4348163"/>
            <a:ext cx="847725" cy="752475"/>
          </a:xfrm>
          <a:prstGeom prst="rect">
            <a:avLst/>
          </a:prstGeom>
          <a:noFill/>
          <a:ln w="9525">
            <a:noFill/>
            <a:miter lim="800000"/>
            <a:headEnd/>
            <a:tailEnd/>
          </a:ln>
        </p:spPr>
      </p:pic>
      <p:sp>
        <p:nvSpPr>
          <p:cNvPr id="208920" name="Rectangle 30"/>
          <p:cNvSpPr>
            <a:spLocks noChangeArrowheads="1"/>
          </p:cNvSpPr>
          <p:nvPr/>
        </p:nvSpPr>
        <p:spPr bwMode="blackWhite">
          <a:xfrm>
            <a:off x="6499225" y="4348163"/>
            <a:ext cx="806450" cy="739775"/>
          </a:xfrm>
          <a:prstGeom prst="rect">
            <a:avLst/>
          </a:prstGeom>
          <a:noFill/>
          <a:ln w="3175" algn="ctr">
            <a:noFill/>
            <a:miter lim="800000"/>
            <a:headEnd/>
            <a:tailEnd/>
          </a:ln>
        </p:spPr>
        <p:txBody>
          <a:bodyPr wrap="none" anchor="ctr"/>
          <a:lstStyle/>
          <a:p>
            <a:pPr algn="ctr">
              <a:lnSpc>
                <a:spcPct val="90000"/>
              </a:lnSpc>
              <a:spcBef>
                <a:spcPct val="30000"/>
              </a:spcBef>
            </a:pPr>
            <a:r>
              <a:rPr lang="en-US" altLang="zh-CN" sz="1100" b="1">
                <a:latin typeface="Calibri" pitchFamily="34" charset="0"/>
              </a:rPr>
              <a:t>VMBUS</a:t>
            </a:r>
          </a:p>
        </p:txBody>
      </p:sp>
      <p:sp>
        <p:nvSpPr>
          <p:cNvPr id="81" name="Text Box 14"/>
          <p:cNvSpPr txBox="1">
            <a:spLocks noChangeArrowheads="1"/>
          </p:cNvSpPr>
          <p:nvPr/>
        </p:nvSpPr>
        <p:spPr bwMode="auto">
          <a:xfrm>
            <a:off x="2987675" y="6024563"/>
            <a:ext cx="593725" cy="381000"/>
          </a:xfrm>
          <a:prstGeom prst="rect">
            <a:avLst/>
          </a:prstGeom>
          <a:solidFill>
            <a:srgbClr val="FF9933"/>
          </a:solidFill>
          <a:ln w="9525" algn="ctr">
            <a:noFill/>
            <a:miter lim="800000"/>
            <a:headEnd/>
            <a:tailEnd/>
          </a:ln>
          <a:effectLst>
            <a:outerShdw blurRad="50800" dist="38100" dir="2700000" algn="tl" rotWithShape="0">
              <a:prstClr val="black">
                <a:alpha val="40000"/>
              </a:prstClr>
            </a:outerShdw>
          </a:effectLst>
        </p:spPr>
        <p:txBody>
          <a:bodyPr anchor="ctr"/>
          <a:lstStyle/>
          <a:p>
            <a:pPr algn="ctr" fontAlgn="auto">
              <a:lnSpc>
                <a:spcPct val="90000"/>
              </a:lnSpc>
              <a:spcBef>
                <a:spcPct val="30000"/>
              </a:spcBef>
              <a:spcAft>
                <a:spcPts val="0"/>
              </a:spcAft>
              <a:defRPr/>
            </a:pPr>
            <a:r>
              <a:rPr lang="en-US" sz="1200" b="1" dirty="0">
                <a:solidFill>
                  <a:schemeClr val="bg1"/>
                </a:solidFill>
                <a:latin typeface="+mn-lt"/>
                <a:ea typeface="+mn-ea"/>
              </a:rPr>
              <a:t>Disk2</a:t>
            </a:r>
            <a:endParaRPr lang="en-US" sz="900" b="1" dirty="0">
              <a:solidFill>
                <a:schemeClr val="bg1"/>
              </a:solidFill>
              <a:latin typeface="+mn-lt"/>
              <a:ea typeface="+mn-ea"/>
            </a:endParaRPr>
          </a:p>
        </p:txBody>
      </p:sp>
      <p:sp>
        <p:nvSpPr>
          <p:cNvPr id="83" name="U-Turn Arrow 82"/>
          <p:cNvSpPr/>
          <p:nvPr/>
        </p:nvSpPr>
        <p:spPr>
          <a:xfrm rot="16200000" flipH="1">
            <a:off x="650081" y="5069682"/>
            <a:ext cx="1824037" cy="685800"/>
          </a:xfrm>
          <a:prstGeom prst="uturnArrow">
            <a:avLst>
              <a:gd name="adj1" fmla="val 8036"/>
              <a:gd name="adj2" fmla="val 7589"/>
              <a:gd name="adj3" fmla="val 19107"/>
              <a:gd name="adj4" fmla="val 50000"/>
              <a:gd name="adj5" fmla="val 44660"/>
            </a:avLst>
          </a:prstGeom>
          <a:solidFill>
            <a:schemeClr val="accent3"/>
          </a:solidFill>
          <a:ln w="28575">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600" b="1">
              <a:solidFill>
                <a:schemeClr val="tx1"/>
              </a:solidFill>
            </a:endParaRPr>
          </a:p>
        </p:txBody>
      </p:sp>
      <p:sp>
        <p:nvSpPr>
          <p:cNvPr id="88" name="Bent-Up Arrow 87"/>
          <p:cNvSpPr/>
          <p:nvPr/>
        </p:nvSpPr>
        <p:spPr>
          <a:xfrm>
            <a:off x="5638800" y="4957763"/>
            <a:ext cx="1295400" cy="381000"/>
          </a:xfrm>
          <a:prstGeom prst="bentUpArrow">
            <a:avLst>
              <a:gd name="adj1" fmla="val 14583"/>
              <a:gd name="adj2" fmla="val 13889"/>
              <a:gd name="adj3" fmla="val 29166"/>
            </a:avLst>
          </a:prstGeom>
          <a:solidFill>
            <a:schemeClr val="accent3"/>
          </a:solidFill>
          <a:ln w="28575">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600" b="1"/>
          </a:p>
        </p:txBody>
      </p:sp>
      <p:sp>
        <p:nvSpPr>
          <p:cNvPr id="89" name="Bent-Up Arrow 88"/>
          <p:cNvSpPr/>
          <p:nvPr/>
        </p:nvSpPr>
        <p:spPr>
          <a:xfrm flipH="1">
            <a:off x="2971800" y="4957763"/>
            <a:ext cx="2667000" cy="381000"/>
          </a:xfrm>
          <a:prstGeom prst="bentUpArrow">
            <a:avLst>
              <a:gd name="adj1" fmla="val 14583"/>
              <a:gd name="adj2" fmla="val 13889"/>
              <a:gd name="adj3" fmla="val 29166"/>
            </a:avLst>
          </a:prstGeom>
          <a:solidFill>
            <a:schemeClr val="accent3"/>
          </a:solidFill>
          <a:ln w="28575">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600" b="1"/>
          </a:p>
        </p:txBody>
      </p:sp>
      <p:sp>
        <p:nvSpPr>
          <p:cNvPr id="90" name="Up Arrow 89"/>
          <p:cNvSpPr/>
          <p:nvPr/>
        </p:nvSpPr>
        <p:spPr>
          <a:xfrm>
            <a:off x="4800600" y="4957763"/>
            <a:ext cx="152400" cy="376237"/>
          </a:xfrm>
          <a:prstGeom prst="upArrow">
            <a:avLst>
              <a:gd name="adj1" fmla="val 30219"/>
              <a:gd name="adj2" fmla="val 82969"/>
            </a:avLst>
          </a:prstGeom>
          <a:solidFill>
            <a:schemeClr val="accent3"/>
          </a:solidFill>
          <a:ln w="28575">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600" b="1"/>
          </a:p>
        </p:txBody>
      </p:sp>
      <p:sp>
        <p:nvSpPr>
          <p:cNvPr id="65" name="Text Box 14"/>
          <p:cNvSpPr txBox="1">
            <a:spLocks noChangeArrowheads="1"/>
          </p:cNvSpPr>
          <p:nvPr/>
        </p:nvSpPr>
        <p:spPr bwMode="auto">
          <a:xfrm>
            <a:off x="6096000" y="6019800"/>
            <a:ext cx="593725" cy="381000"/>
          </a:xfrm>
          <a:prstGeom prst="rect">
            <a:avLst/>
          </a:prstGeom>
          <a:solidFill>
            <a:srgbClr val="FF9933"/>
          </a:solidFill>
          <a:ln w="9525" algn="ctr">
            <a:noFill/>
            <a:miter lim="800000"/>
            <a:headEnd/>
            <a:tailEnd/>
          </a:ln>
          <a:effectLst>
            <a:outerShdw blurRad="50800" dist="38100" dir="2700000" algn="tl" rotWithShape="0">
              <a:prstClr val="black">
                <a:alpha val="40000"/>
              </a:prstClr>
            </a:outerShdw>
          </a:effectLst>
        </p:spPr>
        <p:txBody>
          <a:bodyPr anchor="ctr"/>
          <a:lstStyle/>
          <a:p>
            <a:pPr algn="ctr" fontAlgn="auto">
              <a:lnSpc>
                <a:spcPct val="90000"/>
              </a:lnSpc>
              <a:spcBef>
                <a:spcPct val="30000"/>
              </a:spcBef>
              <a:spcAft>
                <a:spcPts val="0"/>
              </a:spcAft>
              <a:defRPr/>
            </a:pPr>
            <a:r>
              <a:rPr lang="en-US" sz="1200" b="1" dirty="0">
                <a:solidFill>
                  <a:schemeClr val="bg1"/>
                </a:solidFill>
                <a:latin typeface="+mn-lt"/>
                <a:ea typeface="+mn-ea"/>
              </a:rPr>
              <a:t>CPU</a:t>
            </a:r>
            <a:endParaRPr lang="en-US" sz="900" b="1" dirty="0">
              <a:solidFill>
                <a:schemeClr val="bg1"/>
              </a:solidFill>
              <a:latin typeface="+mn-lt"/>
              <a:ea typeface="+mn-ea"/>
            </a:endParaRPr>
          </a:p>
        </p:txBody>
      </p:sp>
      <p:sp>
        <p:nvSpPr>
          <p:cNvPr id="66" name="Down Arrow 65"/>
          <p:cNvSpPr/>
          <p:nvPr/>
        </p:nvSpPr>
        <p:spPr>
          <a:xfrm>
            <a:off x="6324600" y="5791200"/>
            <a:ext cx="152400" cy="3048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600" b="1"/>
          </a:p>
        </p:txBody>
      </p:sp>
      <p:sp>
        <p:nvSpPr>
          <p:cNvPr id="208928" name="TextBox 23"/>
          <p:cNvSpPr txBox="1">
            <a:spLocks noChangeArrowheads="1"/>
          </p:cNvSpPr>
          <p:nvPr/>
        </p:nvSpPr>
        <p:spPr bwMode="auto">
          <a:xfrm>
            <a:off x="7848600" y="6019800"/>
            <a:ext cx="990600" cy="369888"/>
          </a:xfrm>
          <a:prstGeom prst="rect">
            <a:avLst/>
          </a:prstGeom>
          <a:noFill/>
          <a:ln w="9525">
            <a:noFill/>
            <a:miter lim="800000"/>
            <a:headEnd/>
            <a:tailEnd/>
          </a:ln>
        </p:spPr>
        <p:txBody>
          <a:bodyPr>
            <a:spAutoFit/>
          </a:bodyPr>
          <a:lstStyle/>
          <a:p>
            <a:r>
              <a:rPr lang="en-US" altLang="zh-CN">
                <a:latin typeface="Calibri" pitchFamily="34" charset="0"/>
              </a:rPr>
              <a:t>Azure</a:t>
            </a:r>
          </a:p>
        </p:txBody>
      </p:sp>
      <p:sp>
        <p:nvSpPr>
          <p:cNvPr id="60" name="Up Arrow 59"/>
          <p:cNvSpPr/>
          <p:nvPr/>
        </p:nvSpPr>
        <p:spPr>
          <a:xfrm>
            <a:off x="6477000" y="5334000"/>
            <a:ext cx="152400" cy="30480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53998"/>
          </a:xfrm>
        </p:spPr>
        <p:txBody>
          <a:bodyPr/>
          <a:lstStyle/>
          <a:p>
            <a:pPr defTabSz="914363" fontAlgn="auto">
              <a:spcAft>
                <a:spcPts val="0"/>
              </a:spcAft>
              <a:defRPr/>
            </a:pPr>
            <a:r>
              <a:rPr sz="4000" dirty="0" smtClean="0"/>
              <a:t>Windows Azure Platform Data Centers</a:t>
            </a:r>
            <a:endParaRPr sz="4000" dirty="0"/>
          </a:p>
        </p:txBody>
      </p:sp>
      <p:sp>
        <p:nvSpPr>
          <p:cNvPr id="3" name="Rounded Rectangle 2"/>
          <p:cNvSpPr/>
          <p:nvPr/>
        </p:nvSpPr>
        <p:spPr bwMode="auto">
          <a:xfrm>
            <a:off x="3601390" y="1227866"/>
            <a:ext cx="1957897" cy="5630135"/>
          </a:xfrm>
          <a:prstGeom prst="roundRect">
            <a:avLst>
              <a:gd name="adj" fmla="val 0"/>
            </a:avLst>
          </a:prstGeom>
          <a:gradFill flip="none" rotWithShape="1">
            <a:gsLst>
              <a:gs pos="0">
                <a:srgbClr val="041E3A">
                  <a:alpha val="27000"/>
                </a:srgbClr>
              </a:gs>
              <a:gs pos="39000">
                <a:schemeClr val="bg1">
                  <a:alpha val="20000"/>
                </a:schemeClr>
              </a:gs>
              <a:gs pos="88000">
                <a:schemeClr val="bg1">
                  <a:alpha val="39000"/>
                </a:schemeClr>
              </a:gs>
            </a:gsLst>
            <a:lin ang="3000000" scaled="0"/>
            <a:tileRect/>
          </a:gradFill>
          <a:ln w="952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lIns="121893" tIns="60947" rIns="121893" bIns="60947" anchor="ctr"/>
          <a:lstStyle/>
          <a:p>
            <a:pPr algn="ctr" defTabSz="1218585" fontAlgn="auto">
              <a:spcBef>
                <a:spcPts val="0"/>
              </a:spcBef>
              <a:spcAft>
                <a:spcPts val="0"/>
              </a:spcAft>
              <a:defRPr/>
            </a:pPr>
            <a:r>
              <a:rPr lang="en-US" sz="2400" dirty="0">
                <a:solidFill>
                  <a:srgbClr val="FFFFFF"/>
                </a:solidFill>
                <a:latin typeface="Segoe" pitchFamily="34" charset="0"/>
                <a:ea typeface="+mn-ea"/>
              </a:rPr>
              <a:t> </a:t>
            </a:r>
          </a:p>
        </p:txBody>
      </p:sp>
      <p:sp>
        <p:nvSpPr>
          <p:cNvPr id="4" name="Rounded Rectangle 3"/>
          <p:cNvSpPr/>
          <p:nvPr/>
        </p:nvSpPr>
        <p:spPr bwMode="auto">
          <a:xfrm>
            <a:off x="0" y="1227866"/>
            <a:ext cx="3601388" cy="5630135"/>
          </a:xfrm>
          <a:prstGeom prst="roundRect">
            <a:avLst>
              <a:gd name="adj" fmla="val 0"/>
            </a:avLst>
          </a:prstGeom>
          <a:gradFill flip="none" rotWithShape="1">
            <a:gsLst>
              <a:gs pos="0">
                <a:srgbClr val="041E3A">
                  <a:alpha val="52000"/>
                </a:srgbClr>
              </a:gs>
              <a:gs pos="39000">
                <a:schemeClr val="bg1">
                  <a:alpha val="37000"/>
                </a:schemeClr>
              </a:gs>
              <a:gs pos="88000">
                <a:schemeClr val="bg1">
                  <a:alpha val="58000"/>
                </a:schemeClr>
              </a:gs>
            </a:gsLst>
            <a:lin ang="3000000" scaled="0"/>
            <a:tileRect/>
          </a:gradFill>
          <a:ln w="952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lIns="121893" tIns="60947" rIns="121893" bIns="60947" anchor="ctr"/>
          <a:lstStyle/>
          <a:p>
            <a:pPr algn="ctr" defTabSz="1218585" fontAlgn="auto">
              <a:spcBef>
                <a:spcPts val="0"/>
              </a:spcBef>
              <a:spcAft>
                <a:spcPts val="0"/>
              </a:spcAft>
              <a:defRPr/>
            </a:pPr>
            <a:r>
              <a:rPr lang="en-US" sz="2400" dirty="0">
                <a:solidFill>
                  <a:srgbClr val="FFFFFF"/>
                </a:solidFill>
                <a:latin typeface="Segoe" pitchFamily="34" charset="0"/>
                <a:ea typeface="+mn-ea"/>
              </a:rPr>
              <a:t> </a:t>
            </a:r>
          </a:p>
        </p:txBody>
      </p:sp>
      <p:sp>
        <p:nvSpPr>
          <p:cNvPr id="5" name="Rounded Rectangle 4"/>
          <p:cNvSpPr/>
          <p:nvPr/>
        </p:nvSpPr>
        <p:spPr bwMode="auto">
          <a:xfrm>
            <a:off x="5559295" y="1227866"/>
            <a:ext cx="3584715" cy="5630135"/>
          </a:xfrm>
          <a:prstGeom prst="roundRect">
            <a:avLst>
              <a:gd name="adj" fmla="val 0"/>
            </a:avLst>
          </a:prstGeom>
          <a:gradFill flip="none" rotWithShape="1">
            <a:gsLst>
              <a:gs pos="0">
                <a:srgbClr val="041E3A">
                  <a:alpha val="52000"/>
                </a:srgbClr>
              </a:gs>
              <a:gs pos="39000">
                <a:schemeClr val="bg1">
                  <a:alpha val="37000"/>
                </a:schemeClr>
              </a:gs>
              <a:gs pos="88000">
                <a:schemeClr val="bg1">
                  <a:alpha val="58000"/>
                </a:schemeClr>
              </a:gs>
            </a:gsLst>
            <a:lin ang="3000000" scaled="0"/>
            <a:tileRect/>
          </a:gradFill>
          <a:ln w="952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lIns="121893" tIns="60947" rIns="121893" bIns="60947" anchor="ctr"/>
          <a:lstStyle/>
          <a:p>
            <a:pPr algn="ctr" defTabSz="1218585" fontAlgn="auto">
              <a:spcBef>
                <a:spcPts val="0"/>
              </a:spcBef>
              <a:spcAft>
                <a:spcPts val="0"/>
              </a:spcAft>
              <a:defRPr/>
            </a:pPr>
            <a:r>
              <a:rPr lang="en-US" sz="2400" dirty="0">
                <a:solidFill>
                  <a:srgbClr val="FFFFFF"/>
                </a:solidFill>
                <a:latin typeface="Segoe" pitchFamily="34" charset="0"/>
                <a:ea typeface="+mn-ea"/>
              </a:rPr>
              <a:t> </a:t>
            </a:r>
          </a:p>
        </p:txBody>
      </p:sp>
      <p:pic>
        <p:nvPicPr>
          <p:cNvPr id="210949" name="Picture 6" descr="\\server3\InternalBin\Resource DVD\DVD_ART36\Artwork_Imagery\Icons - Illustrations\Maps Globes\world map Transparent blue.png"/>
          <p:cNvPicPr>
            <a:picLocks noChangeAspect="1" noChangeArrowheads="1"/>
          </p:cNvPicPr>
          <p:nvPr/>
        </p:nvPicPr>
        <p:blipFill>
          <a:blip r:embed="rId3"/>
          <a:srcRect/>
          <a:stretch>
            <a:fillRect/>
          </a:stretch>
        </p:blipFill>
        <p:spPr bwMode="auto">
          <a:xfrm>
            <a:off x="0" y="2200275"/>
            <a:ext cx="3600450" cy="3878263"/>
          </a:xfrm>
          <a:prstGeom prst="rect">
            <a:avLst/>
          </a:prstGeom>
          <a:noFill/>
          <a:ln w="9525">
            <a:noFill/>
            <a:miter lim="800000"/>
            <a:headEnd/>
            <a:tailEnd/>
          </a:ln>
        </p:spPr>
      </p:pic>
      <p:pic>
        <p:nvPicPr>
          <p:cNvPr id="210950" name="Picture 6" descr="\\server3\InternalBin\Resource DVD\DVD_ART36\Artwork_Imagery\Icons - Illustrations\Maps Globes\world map Transparent blue.png"/>
          <p:cNvPicPr>
            <a:picLocks noChangeAspect="1" noChangeArrowheads="1"/>
          </p:cNvPicPr>
          <p:nvPr/>
        </p:nvPicPr>
        <p:blipFill>
          <a:blip r:embed="rId4"/>
          <a:srcRect/>
          <a:stretch>
            <a:fillRect/>
          </a:stretch>
        </p:blipFill>
        <p:spPr bwMode="auto">
          <a:xfrm>
            <a:off x="3608388" y="2209800"/>
            <a:ext cx="1943100" cy="3878263"/>
          </a:xfrm>
          <a:prstGeom prst="rect">
            <a:avLst/>
          </a:prstGeom>
          <a:noFill/>
          <a:ln w="9525">
            <a:noFill/>
            <a:miter lim="800000"/>
            <a:headEnd/>
            <a:tailEnd/>
          </a:ln>
        </p:spPr>
      </p:pic>
      <p:pic>
        <p:nvPicPr>
          <p:cNvPr id="210951" name="Picture 6" descr="\\server3\InternalBin\Resource DVD\DVD_ART36\Artwork_Imagery\Icons - Illustrations\Maps Globes\world map Transparent blue.png"/>
          <p:cNvPicPr>
            <a:picLocks noChangeAspect="1" noChangeArrowheads="1"/>
          </p:cNvPicPr>
          <p:nvPr/>
        </p:nvPicPr>
        <p:blipFill>
          <a:blip r:embed="rId5"/>
          <a:srcRect r="-1749"/>
          <a:stretch>
            <a:fillRect/>
          </a:stretch>
        </p:blipFill>
        <p:spPr bwMode="auto">
          <a:xfrm>
            <a:off x="5559425" y="2209800"/>
            <a:ext cx="3584575" cy="3878263"/>
          </a:xfrm>
          <a:prstGeom prst="rect">
            <a:avLst/>
          </a:prstGeom>
          <a:noFill/>
          <a:ln w="9525">
            <a:noFill/>
            <a:miter lim="800000"/>
            <a:headEnd/>
            <a:tailEnd/>
          </a:ln>
        </p:spPr>
      </p:pic>
      <p:sp>
        <p:nvSpPr>
          <p:cNvPr id="9" name="Rectangle 8"/>
          <p:cNvSpPr/>
          <p:nvPr/>
        </p:nvSpPr>
        <p:spPr bwMode="auto">
          <a:xfrm>
            <a:off x="2" y="3781440"/>
            <a:ext cx="9143999" cy="3076575"/>
          </a:xfrm>
          <a:prstGeom prst="rect">
            <a:avLst/>
          </a:prstGeom>
          <a:gradFill flip="none" rotWithShape="1">
            <a:gsLst>
              <a:gs pos="0">
                <a:schemeClr val="bg1">
                  <a:alpha val="0"/>
                </a:schemeClr>
              </a:gs>
              <a:gs pos="46000">
                <a:schemeClr val="bg1">
                  <a:alpha val="20000"/>
                </a:schemeClr>
              </a:gs>
              <a:gs pos="100000">
                <a:schemeClr val="bg1">
                  <a:alpha val="45000"/>
                </a:schemeClr>
              </a:gs>
            </a:gsLst>
            <a:lin ang="5400000" scaled="0"/>
            <a:tileRec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endParaRPr lang="en-US" sz="2400" spc="-50" dirty="0">
              <a:gradFill>
                <a:gsLst>
                  <a:gs pos="0">
                    <a:srgbClr val="000000"/>
                  </a:gs>
                  <a:gs pos="100000">
                    <a:srgbClr val="000000"/>
                  </a:gs>
                </a:gsLst>
                <a:lin ang="5400000" scaled="0"/>
              </a:gradFill>
            </a:endParaRPr>
          </a:p>
        </p:txBody>
      </p:sp>
      <p:sp>
        <p:nvSpPr>
          <p:cNvPr id="10" name="TextBox 9"/>
          <p:cNvSpPr txBox="1">
            <a:spLocks noChangeArrowheads="1"/>
          </p:cNvSpPr>
          <p:nvPr/>
        </p:nvSpPr>
        <p:spPr bwMode="auto">
          <a:xfrm>
            <a:off x="453889" y="1258923"/>
            <a:ext cx="2689643" cy="707886"/>
          </a:xfrm>
          <a:prstGeom prst="rect">
            <a:avLst/>
          </a:prstGeom>
          <a:noFill/>
          <a:ln w="9525">
            <a:noFill/>
            <a:miter lim="800000"/>
            <a:headEnd/>
            <a:tailEnd/>
          </a:ln>
        </p:spPr>
        <p:txBody>
          <a:bodyPr>
            <a:spAutoFit/>
          </a:bodyPr>
          <a:lstStyle/>
          <a:p>
            <a:pPr algn="ctr" defTabSz="914363" eaLnBrk="0" fontAlgn="auto" hangingPunct="0">
              <a:spcBef>
                <a:spcPts val="0"/>
              </a:spcBef>
              <a:spcAft>
                <a:spcPts val="0"/>
              </a:spcAft>
              <a:defRPr/>
            </a:pPr>
            <a:r>
              <a:rPr lang="en-US" sz="2000" b="1" dirty="0">
                <a:gradFill>
                  <a:gsLst>
                    <a:gs pos="0">
                      <a:srgbClr val="FFFFFF"/>
                    </a:gs>
                    <a:gs pos="86000">
                      <a:srgbClr val="FFFFFF"/>
                    </a:gs>
                  </a:gsLst>
                  <a:lin ang="5400000" scaled="0"/>
                </a:gradFill>
                <a:effectLst>
                  <a:outerShdw blurRad="63500" algn="ctr" rotWithShape="0">
                    <a:srgbClr val="FFFFFF">
                      <a:alpha val="60000"/>
                    </a:srgbClr>
                  </a:outerShdw>
                </a:effectLst>
                <a:latin typeface="+mn-lt"/>
                <a:ea typeface="+mn-ea"/>
              </a:rPr>
              <a:t>North America Region </a:t>
            </a:r>
            <a:endParaRPr lang="en-US" sz="2000" b="1" dirty="0">
              <a:gradFill>
                <a:gsLst>
                  <a:gs pos="0">
                    <a:srgbClr val="FFFFFF"/>
                  </a:gs>
                  <a:gs pos="86000">
                    <a:srgbClr val="FFFFFF"/>
                  </a:gs>
                </a:gsLst>
                <a:lin ang="5400000" scaled="0"/>
              </a:gradFill>
              <a:effectLst>
                <a:outerShdw blurRad="63500" algn="ctr" rotWithShape="0">
                  <a:srgbClr val="FFFFFF">
                    <a:alpha val="60000"/>
                  </a:srgbClr>
                </a:outerShdw>
              </a:effectLst>
              <a:latin typeface="+mn-lt"/>
              <a:ea typeface="+mn-ea"/>
            </a:endParaRPr>
          </a:p>
        </p:txBody>
      </p:sp>
      <p:sp>
        <p:nvSpPr>
          <p:cNvPr id="11" name="TextBox 8"/>
          <p:cNvSpPr txBox="1">
            <a:spLocks noChangeArrowheads="1"/>
          </p:cNvSpPr>
          <p:nvPr/>
        </p:nvSpPr>
        <p:spPr bwMode="auto">
          <a:xfrm>
            <a:off x="4219575" y="4056063"/>
            <a:ext cx="1536700" cy="369887"/>
          </a:xfrm>
          <a:prstGeom prst="rect">
            <a:avLst/>
          </a:prstGeom>
          <a:noFill/>
          <a:ln w="9525">
            <a:noFill/>
            <a:miter lim="800000"/>
            <a:headEnd/>
            <a:tailEnd/>
          </a:ln>
        </p:spPr>
        <p:txBody>
          <a:bodyPr>
            <a:spAutoFit/>
          </a:bodyPr>
          <a:lstStyle/>
          <a:p>
            <a:pPr defTabSz="914363" eaLnBrk="0" fontAlgn="auto" hangingPunct="0">
              <a:spcBef>
                <a:spcPts val="0"/>
              </a:spcBef>
              <a:spcAft>
                <a:spcPts val="0"/>
              </a:spcAft>
              <a:defRPr/>
            </a:pPr>
            <a:endParaRPr lang="en-US" b="1" dirty="0">
              <a:solidFill>
                <a:srgbClr val="FFFFFF"/>
              </a:solidFill>
              <a:effectLst>
                <a:outerShdw blurRad="38100" dist="38100" dir="2700000" algn="tl">
                  <a:srgbClr val="000000">
                    <a:alpha val="43137"/>
                  </a:srgbClr>
                </a:outerShdw>
              </a:effectLst>
              <a:latin typeface="+mn-lt"/>
              <a:ea typeface="+mn-ea"/>
            </a:endParaRPr>
          </a:p>
        </p:txBody>
      </p:sp>
      <p:sp>
        <p:nvSpPr>
          <p:cNvPr id="12" name="TextBox 9"/>
          <p:cNvSpPr txBox="1">
            <a:spLocks noChangeArrowheads="1"/>
          </p:cNvSpPr>
          <p:nvPr/>
        </p:nvSpPr>
        <p:spPr bwMode="auto">
          <a:xfrm>
            <a:off x="3799900" y="1280273"/>
            <a:ext cx="1560874" cy="707886"/>
          </a:xfrm>
          <a:prstGeom prst="rect">
            <a:avLst/>
          </a:prstGeom>
          <a:noFill/>
          <a:ln w="9525">
            <a:noFill/>
            <a:miter lim="800000"/>
            <a:headEnd/>
            <a:tailEnd/>
          </a:ln>
        </p:spPr>
        <p:txBody>
          <a:bodyPr>
            <a:spAutoFit/>
          </a:bodyPr>
          <a:lstStyle/>
          <a:p>
            <a:pPr algn="ctr" defTabSz="914363" eaLnBrk="0" fontAlgn="auto" hangingPunct="0">
              <a:spcBef>
                <a:spcPts val="0"/>
              </a:spcBef>
              <a:spcAft>
                <a:spcPts val="0"/>
              </a:spcAft>
              <a:defRPr/>
            </a:pPr>
            <a:r>
              <a:rPr lang="en-US" sz="2000" b="1" dirty="0">
                <a:gradFill>
                  <a:gsLst>
                    <a:gs pos="0">
                      <a:srgbClr val="FFFFFF"/>
                    </a:gs>
                    <a:gs pos="86000">
                      <a:srgbClr val="FFFFFF"/>
                    </a:gs>
                  </a:gsLst>
                  <a:lin ang="5400000" scaled="0"/>
                </a:gradFill>
                <a:effectLst>
                  <a:outerShdw blurRad="63500" algn="ctr" rotWithShape="0">
                    <a:srgbClr val="FFFFFF">
                      <a:alpha val="60000"/>
                    </a:srgbClr>
                  </a:outerShdw>
                </a:effectLst>
                <a:latin typeface="+mn-lt"/>
                <a:ea typeface="+mn-ea"/>
              </a:rPr>
              <a:t>Europe Region </a:t>
            </a:r>
            <a:endParaRPr lang="en-US" sz="2000" b="1" dirty="0">
              <a:gradFill>
                <a:gsLst>
                  <a:gs pos="0">
                    <a:srgbClr val="FFFFFF"/>
                  </a:gs>
                  <a:gs pos="86000">
                    <a:srgbClr val="FFFFFF"/>
                  </a:gs>
                </a:gsLst>
                <a:lin ang="5400000" scaled="0"/>
              </a:gradFill>
              <a:effectLst>
                <a:outerShdw blurRad="63500" algn="ctr" rotWithShape="0">
                  <a:srgbClr val="FFFFFF">
                    <a:alpha val="60000"/>
                  </a:srgbClr>
                </a:outerShdw>
              </a:effectLst>
              <a:latin typeface="+mn-lt"/>
              <a:ea typeface="+mn-ea"/>
            </a:endParaRPr>
          </a:p>
        </p:txBody>
      </p:sp>
      <p:sp>
        <p:nvSpPr>
          <p:cNvPr id="13" name="TextBox 9"/>
          <p:cNvSpPr txBox="1">
            <a:spLocks noChangeArrowheads="1"/>
          </p:cNvSpPr>
          <p:nvPr/>
        </p:nvSpPr>
        <p:spPr bwMode="auto">
          <a:xfrm>
            <a:off x="6055974" y="1297443"/>
            <a:ext cx="2583711" cy="400110"/>
          </a:xfrm>
          <a:prstGeom prst="rect">
            <a:avLst/>
          </a:prstGeom>
          <a:noFill/>
          <a:ln w="9525">
            <a:noFill/>
            <a:miter lim="800000"/>
            <a:headEnd/>
            <a:tailEnd/>
          </a:ln>
        </p:spPr>
        <p:txBody>
          <a:bodyPr>
            <a:spAutoFit/>
          </a:bodyPr>
          <a:lstStyle/>
          <a:p>
            <a:pPr algn="ctr" defTabSz="914363" eaLnBrk="0" fontAlgn="auto" hangingPunct="0">
              <a:spcBef>
                <a:spcPts val="0"/>
              </a:spcBef>
              <a:spcAft>
                <a:spcPts val="0"/>
              </a:spcAft>
              <a:defRPr/>
            </a:pPr>
            <a:r>
              <a:rPr lang="en-US" sz="2000" b="1" dirty="0">
                <a:gradFill>
                  <a:gsLst>
                    <a:gs pos="0">
                      <a:srgbClr val="FFFFFF"/>
                    </a:gs>
                    <a:gs pos="86000">
                      <a:srgbClr val="FFFFFF"/>
                    </a:gs>
                  </a:gsLst>
                  <a:lin ang="5400000" scaled="0"/>
                </a:gradFill>
                <a:effectLst>
                  <a:outerShdw blurRad="63500" algn="ctr" rotWithShape="0">
                    <a:srgbClr val="FFFFFF">
                      <a:alpha val="60000"/>
                    </a:srgbClr>
                  </a:outerShdw>
                </a:effectLst>
                <a:latin typeface="+mn-lt"/>
                <a:ea typeface="+mn-ea"/>
              </a:rPr>
              <a:t>Asia Pacific Region </a:t>
            </a:r>
            <a:endParaRPr lang="en-US" sz="2000" b="1" dirty="0">
              <a:gradFill>
                <a:gsLst>
                  <a:gs pos="0">
                    <a:srgbClr val="FFFFFF"/>
                  </a:gs>
                  <a:gs pos="86000">
                    <a:srgbClr val="FFFFFF"/>
                  </a:gs>
                </a:gsLst>
                <a:lin ang="5400000" scaled="0"/>
              </a:gradFill>
              <a:effectLst>
                <a:outerShdw blurRad="63500" algn="ctr" rotWithShape="0">
                  <a:srgbClr val="FFFFFF">
                    <a:alpha val="60000"/>
                  </a:srgbClr>
                </a:outerShdw>
              </a:effectLst>
              <a:latin typeface="+mn-lt"/>
              <a:ea typeface="+mn-ea"/>
            </a:endParaRPr>
          </a:p>
        </p:txBody>
      </p:sp>
      <p:grpSp>
        <p:nvGrpSpPr>
          <p:cNvPr id="14" name="Group 78"/>
          <p:cNvGrpSpPr>
            <a:grpSpLocks/>
          </p:cNvGrpSpPr>
          <p:nvPr/>
        </p:nvGrpSpPr>
        <p:grpSpPr bwMode="auto">
          <a:xfrm>
            <a:off x="-11113" y="5319713"/>
            <a:ext cx="9155113" cy="1555750"/>
            <a:chOff x="-11375" y="5261829"/>
            <a:chExt cx="9155376" cy="1596171"/>
          </a:xfrm>
        </p:grpSpPr>
        <p:sp>
          <p:nvSpPr>
            <p:cNvPr id="15" name="Rectangle 14"/>
            <p:cNvSpPr/>
            <p:nvPr/>
          </p:nvSpPr>
          <p:spPr bwMode="invGray">
            <a:xfrm>
              <a:off x="1" y="5261829"/>
              <a:ext cx="9144000" cy="1596171"/>
            </a:xfrm>
            <a:prstGeom prst="rect">
              <a:avLst/>
            </a:prstGeom>
            <a:gradFill>
              <a:gsLst>
                <a:gs pos="0">
                  <a:srgbClr val="000000">
                    <a:alpha val="0"/>
                  </a:srgbClr>
                </a:gs>
                <a:gs pos="50000">
                  <a:srgbClr val="000000"/>
                </a:gs>
                <a:gs pos="100000">
                  <a:srgbClr val="000000">
                    <a:alpha val="0"/>
                  </a:srgbClr>
                </a:gs>
              </a:gsLst>
              <a:lin ang="0" scaled="0"/>
            </a:gra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anchor="ctr"/>
            <a:lstStyle/>
            <a:p>
              <a:pPr algn="ctr" fontAlgn="auto">
                <a:spcBef>
                  <a:spcPts val="0"/>
                </a:spcBef>
                <a:spcAft>
                  <a:spcPts val="0"/>
                </a:spcAft>
                <a:defRPr/>
              </a:pPr>
              <a:endParaRPr lang="en-US" sz="1100" kern="0" dirty="0">
                <a:solidFill>
                  <a:srgbClr val="000000"/>
                </a:solidFill>
                <a:latin typeface="+mn-lt"/>
                <a:ea typeface="+mn-ea"/>
              </a:endParaRPr>
            </a:p>
          </p:txBody>
        </p:sp>
        <p:sp>
          <p:nvSpPr>
            <p:cNvPr id="16" name="Rectangle 15"/>
            <p:cNvSpPr/>
            <p:nvPr/>
          </p:nvSpPr>
          <p:spPr bwMode="invGray">
            <a:xfrm>
              <a:off x="-11375" y="5261830"/>
              <a:ext cx="9144000" cy="1584795"/>
            </a:xfrm>
            <a:prstGeom prst="rect">
              <a:avLst/>
            </a:prstGeom>
            <a:gradFill>
              <a:gsLst>
                <a:gs pos="0">
                  <a:srgbClr val="000000">
                    <a:alpha val="0"/>
                  </a:srgbClr>
                </a:gs>
                <a:gs pos="50000">
                  <a:srgbClr val="000000"/>
                </a:gs>
                <a:gs pos="100000">
                  <a:srgbClr val="000000">
                    <a:alpha val="0"/>
                  </a:srgbClr>
                </a:gs>
              </a:gsLst>
              <a:lin ang="0" scaled="0"/>
            </a:gra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anchor="ctr"/>
            <a:lstStyle/>
            <a:p>
              <a:pPr algn="ctr" fontAlgn="auto">
                <a:spcBef>
                  <a:spcPts val="0"/>
                </a:spcBef>
                <a:spcAft>
                  <a:spcPts val="0"/>
                </a:spcAft>
                <a:defRPr/>
              </a:pPr>
              <a:endParaRPr lang="en-US" sz="1100" kern="0" dirty="0">
                <a:solidFill>
                  <a:srgbClr val="000000"/>
                </a:solidFill>
                <a:latin typeface="+mn-lt"/>
                <a:ea typeface="+mn-ea"/>
              </a:endParaRPr>
            </a:p>
          </p:txBody>
        </p:sp>
        <p:sp>
          <p:nvSpPr>
            <p:cNvPr id="17" name="TextBox 16"/>
            <p:cNvSpPr txBox="1"/>
            <p:nvPr/>
          </p:nvSpPr>
          <p:spPr bwMode="invGray">
            <a:xfrm>
              <a:off x="695207" y="5354655"/>
              <a:ext cx="7730836" cy="520956"/>
            </a:xfrm>
            <a:prstGeom prst="rect">
              <a:avLst/>
            </a:prstGeom>
            <a:noFill/>
          </p:spPr>
          <p:txBody>
            <a:bodyPr tIns="182880">
              <a:spAutoFit/>
            </a:bodyPr>
            <a:lstStyle/>
            <a:p>
              <a:pPr marL="0" lvl="1" indent="-155575" algn="ctr" defTabSz="914363" fontAlgn="auto">
                <a:lnSpc>
                  <a:spcPct val="90000"/>
                </a:lnSpc>
                <a:spcAft>
                  <a:spcPts val="0"/>
                </a:spcAft>
                <a:buClr>
                  <a:srgbClr val="FFC000"/>
                </a:buClr>
                <a:defRPr/>
              </a:pPr>
              <a:r>
                <a:rPr lang="en-US" sz="2000" b="1" dirty="0">
                  <a:gradFill>
                    <a:gsLst>
                      <a:gs pos="0">
                        <a:srgbClr val="FFFFFF"/>
                      </a:gs>
                      <a:gs pos="86000">
                        <a:srgbClr val="FFFFFF"/>
                      </a:gs>
                    </a:gsLst>
                    <a:lin ang="5400000" scaled="0"/>
                  </a:gradFill>
                  <a:effectLst>
                    <a:outerShdw blurRad="63500" algn="ctr" rotWithShape="0">
                      <a:srgbClr val="FFFFFF">
                        <a:alpha val="60000"/>
                      </a:srgbClr>
                    </a:outerShdw>
                  </a:effectLst>
                  <a:latin typeface="+mn-lt"/>
                  <a:ea typeface="+mn-ea"/>
                </a:rPr>
                <a:t>6 datacenters across 3 continents</a:t>
              </a:r>
            </a:p>
          </p:txBody>
        </p:sp>
        <p:sp>
          <p:nvSpPr>
            <p:cNvPr id="18" name="Rectangle 17"/>
            <p:cNvSpPr/>
            <p:nvPr/>
          </p:nvSpPr>
          <p:spPr>
            <a:xfrm>
              <a:off x="685800" y="5912283"/>
              <a:ext cx="7924800" cy="536742"/>
            </a:xfrm>
            <a:prstGeom prst="rect">
              <a:avLst/>
            </a:prstGeom>
          </p:spPr>
          <p:txBody>
            <a:bodyPr>
              <a:spAutoFit/>
            </a:bodyPr>
            <a:lstStyle/>
            <a:p>
              <a:pPr algn="ctr" defTabSz="914363" fontAlgn="auto">
                <a:spcBef>
                  <a:spcPts val="0"/>
                </a:spcBef>
                <a:spcAft>
                  <a:spcPts val="0"/>
                </a:spcAft>
                <a:defRPr/>
              </a:pPr>
              <a:r>
                <a:rPr lang="en-US" dirty="0">
                  <a:gradFill>
                    <a:gsLst>
                      <a:gs pos="0">
                        <a:srgbClr val="FFFFFF"/>
                      </a:gs>
                      <a:gs pos="86000">
                        <a:srgbClr val="FFFFFF"/>
                      </a:gs>
                    </a:gsLst>
                    <a:lin ang="5400000" scaled="0"/>
                  </a:gradFill>
                  <a:effectLst>
                    <a:outerShdw blurRad="63500" algn="ctr" rotWithShape="0">
                      <a:srgbClr val="FFFFFF">
                        <a:alpha val="60000"/>
                      </a:srgbClr>
                    </a:outerShdw>
                  </a:effectLst>
                  <a:latin typeface="+mn-lt"/>
                  <a:ea typeface="+mn-ea"/>
                </a:rPr>
                <a:t>Simply select your data center of choice when deploying an application</a:t>
              </a:r>
            </a:p>
            <a:p>
              <a:pPr algn="ctr" defTabSz="914363" fontAlgn="auto">
                <a:spcBef>
                  <a:spcPts val="0"/>
                </a:spcBef>
                <a:spcAft>
                  <a:spcPts val="0"/>
                </a:spcAft>
                <a:defRPr/>
              </a:pPr>
              <a:r>
                <a:rPr lang="en-US" sz="1000" dirty="0">
                  <a:solidFill>
                    <a:srgbClr val="FFFFFF"/>
                  </a:solidFill>
                  <a:effectLst>
                    <a:outerShdw blurRad="38100" dist="38100" dir="2700000" algn="tl">
                      <a:srgbClr val="000000">
                        <a:alpha val="43137"/>
                      </a:srgbClr>
                    </a:outerShdw>
                  </a:effectLst>
                  <a:latin typeface="+mn-lt"/>
                  <a:ea typeface="+mn-ea"/>
                </a:rPr>
                <a:t>  </a:t>
              </a:r>
              <a:endParaRPr lang="en-US" sz="1000" dirty="0">
                <a:solidFill>
                  <a:srgbClr val="FFFFFF"/>
                </a:solidFill>
                <a:effectLst>
                  <a:outerShdw blurRad="38100" dist="38100" dir="2700000" algn="tl">
                    <a:srgbClr val="000000">
                      <a:alpha val="43137"/>
                    </a:srgbClr>
                  </a:outerShdw>
                </a:effectLst>
                <a:latin typeface="+mn-lt"/>
                <a:ea typeface="+mn-ea"/>
              </a:endParaRPr>
            </a:p>
          </p:txBody>
        </p:sp>
      </p:grpSp>
      <p:grpSp>
        <p:nvGrpSpPr>
          <p:cNvPr id="210960" name="Group 21"/>
          <p:cNvGrpSpPr>
            <a:grpSpLocks/>
          </p:cNvGrpSpPr>
          <p:nvPr/>
        </p:nvGrpSpPr>
        <p:grpSpPr bwMode="auto">
          <a:xfrm>
            <a:off x="1771650" y="3340100"/>
            <a:ext cx="442913" cy="393700"/>
            <a:chOff x="1933575" y="510402"/>
            <a:chExt cx="590550" cy="394473"/>
          </a:xfrm>
        </p:grpSpPr>
        <p:sp>
          <p:nvSpPr>
            <p:cNvPr id="23" name="Oval 22"/>
            <p:cNvSpPr/>
            <p:nvPr/>
          </p:nvSpPr>
          <p:spPr bwMode="auto">
            <a:xfrm>
              <a:off x="1933575" y="675826"/>
              <a:ext cx="590550" cy="229049"/>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36" tIns="45718" rIns="91436" bIns="45718" anchor="ctr"/>
            <a:lstStyle/>
            <a:p>
              <a:pPr algn="ctr" defTabSz="914099" fontAlgn="auto">
                <a:spcBef>
                  <a:spcPts val="0"/>
                </a:spcBef>
                <a:spcAft>
                  <a:spcPts val="0"/>
                </a:spcAft>
                <a:defRPr/>
              </a:pPr>
              <a:endParaRPr lang="en-US" sz="2400" spc="-50" dirty="0">
                <a:gradFill>
                  <a:gsLst>
                    <a:gs pos="0">
                      <a:srgbClr val="000000"/>
                    </a:gs>
                    <a:gs pos="100000">
                      <a:srgbClr val="000000"/>
                    </a:gs>
                  </a:gsLst>
                  <a:lin ang="5400000" scaled="0"/>
                </a:gradFill>
              </a:endParaRPr>
            </a:p>
          </p:txBody>
        </p:sp>
        <p:grpSp>
          <p:nvGrpSpPr>
            <p:cNvPr id="211000" name="Group 110"/>
            <p:cNvGrpSpPr>
              <a:grpSpLocks/>
            </p:cNvGrpSpPr>
            <p:nvPr/>
          </p:nvGrpSpPr>
          <p:grpSpPr bwMode="auto">
            <a:xfrm>
              <a:off x="2048154" y="510402"/>
              <a:ext cx="407419" cy="345058"/>
              <a:chOff x="-2293085" y="806266"/>
              <a:chExt cx="319677" cy="345058"/>
            </a:xfrm>
          </p:grpSpPr>
          <p:pic>
            <p:nvPicPr>
              <p:cNvPr id="211001" name="Picture 29" descr="Server"/>
              <p:cNvPicPr>
                <a:picLocks noChangeAspect="1" noChangeArrowheads="1"/>
              </p:cNvPicPr>
              <p:nvPr/>
            </p:nvPicPr>
            <p:blipFill>
              <a:blip r:embed="rId6"/>
              <a:srcRect/>
              <a:stretch>
                <a:fillRect/>
              </a:stretch>
            </p:blipFill>
            <p:spPr bwMode="auto">
              <a:xfrm>
                <a:off x="-2293085" y="806266"/>
                <a:ext cx="170059" cy="336682"/>
              </a:xfrm>
              <a:prstGeom prst="rect">
                <a:avLst/>
              </a:prstGeom>
              <a:noFill/>
              <a:ln w="9525">
                <a:noFill/>
                <a:miter lim="800000"/>
                <a:headEnd/>
                <a:tailEnd/>
              </a:ln>
            </p:spPr>
          </p:pic>
          <p:pic>
            <p:nvPicPr>
              <p:cNvPr id="211002" name="Picture 9" descr="D:\Aeshen\TechNet 2006\12-December\Msft-longhorn-papers\TDM Deck\Windows Illustration Icons\Internet.png"/>
              <p:cNvPicPr>
                <a:picLocks noChangeAspect="1" noChangeArrowheads="1"/>
              </p:cNvPicPr>
              <p:nvPr/>
            </p:nvPicPr>
            <p:blipFill>
              <a:blip r:embed="rId7"/>
              <a:srcRect/>
              <a:stretch>
                <a:fillRect/>
              </a:stretch>
            </p:blipFill>
            <p:spPr bwMode="auto">
              <a:xfrm>
                <a:off x="-2149651" y="914400"/>
                <a:ext cx="176243" cy="236924"/>
              </a:xfrm>
              <a:prstGeom prst="rect">
                <a:avLst/>
              </a:prstGeom>
              <a:noFill/>
              <a:ln w="9525">
                <a:noFill/>
                <a:miter lim="800000"/>
                <a:headEnd/>
                <a:tailEnd/>
              </a:ln>
            </p:spPr>
          </p:pic>
        </p:grpSp>
      </p:grpSp>
      <p:sp>
        <p:nvSpPr>
          <p:cNvPr id="27" name="TextBox 13"/>
          <p:cNvSpPr txBox="1">
            <a:spLocks noChangeArrowheads="1"/>
          </p:cNvSpPr>
          <p:nvPr/>
        </p:nvSpPr>
        <p:spPr bwMode="auto">
          <a:xfrm>
            <a:off x="2400925" y="3924074"/>
            <a:ext cx="1097128" cy="246221"/>
          </a:xfrm>
          <a:prstGeom prst="rect">
            <a:avLst/>
          </a:prstGeom>
          <a:solidFill>
            <a:schemeClr val="bg1">
              <a:alpha val="48000"/>
            </a:schemeClr>
          </a:solidFill>
          <a:ln w="9525">
            <a:noFill/>
            <a:miter lim="800000"/>
            <a:headEnd/>
            <a:tailEnd/>
          </a:ln>
        </p:spPr>
        <p:txBody>
          <a:bodyPr>
            <a:spAutoFit/>
          </a:bodyPr>
          <a:lstStyle/>
          <a:p>
            <a:pPr defTabSz="914363" fontAlgn="auto">
              <a:spcBef>
                <a:spcPts val="0"/>
              </a:spcBef>
              <a:spcAft>
                <a:spcPts val="0"/>
              </a:spcAft>
              <a:defRPr/>
            </a:pPr>
            <a:r>
              <a:rPr lang="en-US" sz="1000" dirty="0">
                <a:gradFill>
                  <a:gsLst>
                    <a:gs pos="0">
                      <a:srgbClr val="FFFFFF"/>
                    </a:gs>
                    <a:gs pos="86000">
                      <a:srgbClr val="FFFFFF"/>
                    </a:gs>
                  </a:gsLst>
                  <a:lin ang="5400000" scaled="0"/>
                </a:gradFill>
                <a:effectLst>
                  <a:outerShdw blurRad="63500" algn="ctr" rotWithShape="0">
                    <a:srgbClr val="FFFFFF">
                      <a:alpha val="60000"/>
                    </a:srgbClr>
                  </a:outerShdw>
                </a:effectLst>
                <a:latin typeface="+mn-lt"/>
                <a:ea typeface="+mn-ea"/>
              </a:rPr>
              <a:t>S. Central – U.S. </a:t>
            </a:r>
          </a:p>
        </p:txBody>
      </p:sp>
      <p:grpSp>
        <p:nvGrpSpPr>
          <p:cNvPr id="210962" name="Group 27"/>
          <p:cNvGrpSpPr>
            <a:grpSpLocks/>
          </p:cNvGrpSpPr>
          <p:nvPr/>
        </p:nvGrpSpPr>
        <p:grpSpPr bwMode="auto">
          <a:xfrm>
            <a:off x="1643063" y="3749675"/>
            <a:ext cx="442912" cy="393700"/>
            <a:chOff x="1933575" y="510402"/>
            <a:chExt cx="590550" cy="394473"/>
          </a:xfrm>
        </p:grpSpPr>
        <p:sp>
          <p:nvSpPr>
            <p:cNvPr id="29" name="Oval 28"/>
            <p:cNvSpPr/>
            <p:nvPr/>
          </p:nvSpPr>
          <p:spPr bwMode="auto">
            <a:xfrm>
              <a:off x="1933575" y="675826"/>
              <a:ext cx="590550" cy="229049"/>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36" tIns="45718" rIns="91436" bIns="45718" anchor="ctr"/>
            <a:lstStyle/>
            <a:p>
              <a:pPr algn="ctr" defTabSz="914099" fontAlgn="auto">
                <a:spcBef>
                  <a:spcPts val="0"/>
                </a:spcBef>
                <a:spcAft>
                  <a:spcPts val="0"/>
                </a:spcAft>
                <a:defRPr/>
              </a:pPr>
              <a:endParaRPr lang="en-US" sz="2400" spc="-50" dirty="0">
                <a:gradFill>
                  <a:gsLst>
                    <a:gs pos="0">
                      <a:srgbClr val="000000"/>
                    </a:gs>
                    <a:gs pos="100000">
                      <a:srgbClr val="000000"/>
                    </a:gs>
                  </a:gsLst>
                  <a:lin ang="5400000" scaled="0"/>
                </a:gradFill>
              </a:endParaRPr>
            </a:p>
          </p:txBody>
        </p:sp>
        <p:grpSp>
          <p:nvGrpSpPr>
            <p:cNvPr id="210996" name="Group 110"/>
            <p:cNvGrpSpPr>
              <a:grpSpLocks/>
            </p:cNvGrpSpPr>
            <p:nvPr/>
          </p:nvGrpSpPr>
          <p:grpSpPr bwMode="auto">
            <a:xfrm>
              <a:off x="2048154" y="510402"/>
              <a:ext cx="407419" cy="345058"/>
              <a:chOff x="-2293085" y="806266"/>
              <a:chExt cx="319677" cy="345058"/>
            </a:xfrm>
          </p:grpSpPr>
          <p:pic>
            <p:nvPicPr>
              <p:cNvPr id="210997" name="Picture 29" descr="Server"/>
              <p:cNvPicPr>
                <a:picLocks noChangeAspect="1" noChangeArrowheads="1"/>
              </p:cNvPicPr>
              <p:nvPr/>
            </p:nvPicPr>
            <p:blipFill>
              <a:blip r:embed="rId6"/>
              <a:srcRect/>
              <a:stretch>
                <a:fillRect/>
              </a:stretch>
            </p:blipFill>
            <p:spPr bwMode="auto">
              <a:xfrm>
                <a:off x="-2293085" y="806266"/>
                <a:ext cx="170059" cy="336682"/>
              </a:xfrm>
              <a:prstGeom prst="rect">
                <a:avLst/>
              </a:prstGeom>
              <a:noFill/>
              <a:ln w="9525">
                <a:noFill/>
                <a:miter lim="800000"/>
                <a:headEnd/>
                <a:tailEnd/>
              </a:ln>
            </p:spPr>
          </p:pic>
          <p:pic>
            <p:nvPicPr>
              <p:cNvPr id="210998" name="Picture 9" descr="D:\Aeshen\TechNet 2006\12-December\Msft-longhorn-papers\TDM Deck\Windows Illustration Icons\Internet.png"/>
              <p:cNvPicPr>
                <a:picLocks noChangeAspect="1" noChangeArrowheads="1"/>
              </p:cNvPicPr>
              <p:nvPr/>
            </p:nvPicPr>
            <p:blipFill>
              <a:blip r:embed="rId7"/>
              <a:srcRect/>
              <a:stretch>
                <a:fillRect/>
              </a:stretch>
            </p:blipFill>
            <p:spPr bwMode="auto">
              <a:xfrm>
                <a:off x="-2149651" y="914400"/>
                <a:ext cx="176243" cy="236924"/>
              </a:xfrm>
              <a:prstGeom prst="rect">
                <a:avLst/>
              </a:prstGeom>
              <a:noFill/>
              <a:ln w="9525">
                <a:noFill/>
                <a:miter lim="800000"/>
                <a:headEnd/>
                <a:tailEnd/>
              </a:ln>
            </p:spPr>
          </p:pic>
        </p:grpSp>
      </p:grpSp>
      <p:cxnSp>
        <p:nvCxnSpPr>
          <p:cNvPr id="33" name="Straight Connector 32"/>
          <p:cNvCxnSpPr/>
          <p:nvPr/>
        </p:nvCxnSpPr>
        <p:spPr>
          <a:xfrm flipV="1">
            <a:off x="2057400" y="4086225"/>
            <a:ext cx="342900"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210964" name="Group 33"/>
          <p:cNvGrpSpPr>
            <a:grpSpLocks/>
          </p:cNvGrpSpPr>
          <p:nvPr/>
        </p:nvGrpSpPr>
        <p:grpSpPr bwMode="auto">
          <a:xfrm>
            <a:off x="3808413" y="3121025"/>
            <a:ext cx="442912" cy="393700"/>
            <a:chOff x="1933575" y="510402"/>
            <a:chExt cx="590550" cy="394473"/>
          </a:xfrm>
        </p:grpSpPr>
        <p:sp>
          <p:nvSpPr>
            <p:cNvPr id="35" name="Oval 34"/>
            <p:cNvSpPr/>
            <p:nvPr/>
          </p:nvSpPr>
          <p:spPr bwMode="auto">
            <a:xfrm>
              <a:off x="1933575" y="675826"/>
              <a:ext cx="590550" cy="229049"/>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36" tIns="45718" rIns="91436" bIns="45718" anchor="ctr"/>
            <a:lstStyle/>
            <a:p>
              <a:pPr algn="ctr" defTabSz="914099" fontAlgn="auto">
                <a:spcBef>
                  <a:spcPts val="0"/>
                </a:spcBef>
                <a:spcAft>
                  <a:spcPts val="0"/>
                </a:spcAft>
                <a:defRPr/>
              </a:pPr>
              <a:endParaRPr lang="en-US" sz="2400" spc="-50" dirty="0">
                <a:gradFill>
                  <a:gsLst>
                    <a:gs pos="0">
                      <a:srgbClr val="000000"/>
                    </a:gs>
                    <a:gs pos="100000">
                      <a:srgbClr val="000000"/>
                    </a:gs>
                  </a:gsLst>
                  <a:lin ang="5400000" scaled="0"/>
                </a:gradFill>
              </a:endParaRPr>
            </a:p>
          </p:txBody>
        </p:sp>
        <p:grpSp>
          <p:nvGrpSpPr>
            <p:cNvPr id="210992" name="Group 110"/>
            <p:cNvGrpSpPr>
              <a:grpSpLocks/>
            </p:cNvGrpSpPr>
            <p:nvPr/>
          </p:nvGrpSpPr>
          <p:grpSpPr bwMode="auto">
            <a:xfrm>
              <a:off x="2048154" y="510402"/>
              <a:ext cx="407419" cy="345058"/>
              <a:chOff x="-2293085" y="806266"/>
              <a:chExt cx="319677" cy="345058"/>
            </a:xfrm>
          </p:grpSpPr>
          <p:pic>
            <p:nvPicPr>
              <p:cNvPr id="210993" name="Picture 29" descr="Server"/>
              <p:cNvPicPr>
                <a:picLocks noChangeAspect="1" noChangeArrowheads="1"/>
              </p:cNvPicPr>
              <p:nvPr/>
            </p:nvPicPr>
            <p:blipFill>
              <a:blip r:embed="rId6"/>
              <a:srcRect/>
              <a:stretch>
                <a:fillRect/>
              </a:stretch>
            </p:blipFill>
            <p:spPr bwMode="auto">
              <a:xfrm>
                <a:off x="-2293085" y="806266"/>
                <a:ext cx="170059" cy="336682"/>
              </a:xfrm>
              <a:prstGeom prst="rect">
                <a:avLst/>
              </a:prstGeom>
              <a:noFill/>
              <a:ln w="9525">
                <a:noFill/>
                <a:miter lim="800000"/>
                <a:headEnd/>
                <a:tailEnd/>
              </a:ln>
            </p:spPr>
          </p:pic>
          <p:pic>
            <p:nvPicPr>
              <p:cNvPr id="210994" name="Picture 9" descr="D:\Aeshen\TechNet 2006\12-December\Msft-longhorn-papers\TDM Deck\Windows Illustration Icons\Internet.png"/>
              <p:cNvPicPr>
                <a:picLocks noChangeAspect="1" noChangeArrowheads="1"/>
              </p:cNvPicPr>
              <p:nvPr/>
            </p:nvPicPr>
            <p:blipFill>
              <a:blip r:embed="rId7"/>
              <a:srcRect/>
              <a:stretch>
                <a:fillRect/>
              </a:stretch>
            </p:blipFill>
            <p:spPr bwMode="auto">
              <a:xfrm>
                <a:off x="-2149651" y="914400"/>
                <a:ext cx="176243" cy="236924"/>
              </a:xfrm>
              <a:prstGeom prst="rect">
                <a:avLst/>
              </a:prstGeom>
              <a:noFill/>
              <a:ln w="9525">
                <a:noFill/>
                <a:miter lim="800000"/>
                <a:headEnd/>
                <a:tailEnd/>
              </a:ln>
            </p:spPr>
          </p:pic>
        </p:grpSp>
      </p:grpSp>
      <p:sp>
        <p:nvSpPr>
          <p:cNvPr id="39" name="TextBox 13"/>
          <p:cNvSpPr txBox="1">
            <a:spLocks noChangeArrowheads="1"/>
          </p:cNvSpPr>
          <p:nvPr/>
        </p:nvSpPr>
        <p:spPr bwMode="auto">
          <a:xfrm>
            <a:off x="4754668" y="3552901"/>
            <a:ext cx="791375" cy="246221"/>
          </a:xfrm>
          <a:prstGeom prst="rect">
            <a:avLst/>
          </a:prstGeom>
          <a:solidFill>
            <a:schemeClr val="bg1">
              <a:alpha val="69000"/>
            </a:schemeClr>
          </a:solidFill>
          <a:ln w="9525">
            <a:noFill/>
            <a:miter lim="800000"/>
            <a:headEnd/>
            <a:tailEnd/>
          </a:ln>
        </p:spPr>
        <p:txBody>
          <a:bodyPr>
            <a:spAutoFit/>
          </a:bodyPr>
          <a:lstStyle/>
          <a:p>
            <a:pPr defTabSz="914363" fontAlgn="auto">
              <a:spcBef>
                <a:spcPts val="0"/>
              </a:spcBef>
              <a:spcAft>
                <a:spcPts val="0"/>
              </a:spcAft>
              <a:defRPr/>
            </a:pPr>
            <a:r>
              <a:rPr lang="en-US" sz="1000" dirty="0">
                <a:gradFill>
                  <a:gsLst>
                    <a:gs pos="0">
                      <a:srgbClr val="FFFFFF"/>
                    </a:gs>
                    <a:gs pos="86000">
                      <a:srgbClr val="FFFFFF"/>
                    </a:gs>
                  </a:gsLst>
                  <a:lin ang="5400000" scaled="0"/>
                </a:gradFill>
                <a:effectLst>
                  <a:outerShdw blurRad="63500" algn="ctr" rotWithShape="0">
                    <a:srgbClr val="FFFFFF">
                      <a:alpha val="60000"/>
                    </a:srgbClr>
                  </a:outerShdw>
                </a:effectLst>
                <a:latin typeface="+mn-lt"/>
                <a:ea typeface="+mn-ea"/>
              </a:rPr>
              <a:t>W. Europe  </a:t>
            </a:r>
          </a:p>
        </p:txBody>
      </p:sp>
      <p:cxnSp>
        <p:nvCxnSpPr>
          <p:cNvPr id="40" name="Straight Connector 39"/>
          <p:cNvCxnSpPr/>
          <p:nvPr/>
        </p:nvCxnSpPr>
        <p:spPr>
          <a:xfrm flipV="1">
            <a:off x="4551363" y="3695700"/>
            <a:ext cx="206375"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1" name="TextBox 13"/>
          <p:cNvSpPr txBox="1">
            <a:spLocks noChangeArrowheads="1"/>
          </p:cNvSpPr>
          <p:nvPr/>
        </p:nvSpPr>
        <p:spPr bwMode="auto">
          <a:xfrm>
            <a:off x="2408072" y="3540789"/>
            <a:ext cx="1097128" cy="246221"/>
          </a:xfrm>
          <a:prstGeom prst="rect">
            <a:avLst/>
          </a:prstGeom>
          <a:solidFill>
            <a:schemeClr val="bg1">
              <a:alpha val="48000"/>
            </a:schemeClr>
          </a:solidFill>
          <a:ln w="9525">
            <a:noFill/>
            <a:miter lim="800000"/>
            <a:headEnd/>
            <a:tailEnd/>
          </a:ln>
        </p:spPr>
        <p:txBody>
          <a:bodyPr>
            <a:spAutoFit/>
          </a:bodyPr>
          <a:lstStyle/>
          <a:p>
            <a:pPr defTabSz="914363" fontAlgn="auto">
              <a:spcBef>
                <a:spcPts val="0"/>
              </a:spcBef>
              <a:spcAft>
                <a:spcPts val="0"/>
              </a:spcAft>
              <a:defRPr/>
            </a:pPr>
            <a:r>
              <a:rPr lang="en-US" sz="1000" dirty="0">
                <a:gradFill>
                  <a:gsLst>
                    <a:gs pos="0">
                      <a:srgbClr val="FFFFFF"/>
                    </a:gs>
                    <a:gs pos="86000">
                      <a:srgbClr val="FFFFFF"/>
                    </a:gs>
                  </a:gsLst>
                  <a:lin ang="5400000" scaled="0"/>
                </a:gradFill>
                <a:effectLst>
                  <a:outerShdw blurRad="63500" algn="ctr" rotWithShape="0">
                    <a:srgbClr val="FFFFFF">
                      <a:alpha val="60000"/>
                    </a:srgbClr>
                  </a:outerShdw>
                </a:effectLst>
                <a:latin typeface="+mn-lt"/>
                <a:ea typeface="+mn-ea"/>
              </a:rPr>
              <a:t>N. Central – U.S. </a:t>
            </a:r>
          </a:p>
        </p:txBody>
      </p:sp>
      <p:cxnSp>
        <p:nvCxnSpPr>
          <p:cNvPr id="42" name="Straight Connector 41"/>
          <p:cNvCxnSpPr/>
          <p:nvPr/>
        </p:nvCxnSpPr>
        <p:spPr>
          <a:xfrm flipV="1">
            <a:off x="2189163" y="3676650"/>
            <a:ext cx="212725"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3" name="TextBox 13"/>
          <p:cNvSpPr txBox="1">
            <a:spLocks noChangeArrowheads="1"/>
          </p:cNvSpPr>
          <p:nvPr/>
        </p:nvSpPr>
        <p:spPr bwMode="auto">
          <a:xfrm>
            <a:off x="4754667" y="3123478"/>
            <a:ext cx="791374" cy="246221"/>
          </a:xfrm>
          <a:prstGeom prst="rect">
            <a:avLst/>
          </a:prstGeom>
          <a:solidFill>
            <a:schemeClr val="bg1">
              <a:alpha val="69000"/>
            </a:schemeClr>
          </a:solidFill>
          <a:ln w="9525">
            <a:noFill/>
            <a:miter lim="800000"/>
            <a:headEnd/>
            <a:tailEnd/>
          </a:ln>
        </p:spPr>
        <p:txBody>
          <a:bodyPr>
            <a:spAutoFit/>
          </a:bodyPr>
          <a:lstStyle/>
          <a:p>
            <a:pPr defTabSz="914363" fontAlgn="auto">
              <a:spcBef>
                <a:spcPts val="0"/>
              </a:spcBef>
              <a:spcAft>
                <a:spcPts val="0"/>
              </a:spcAft>
              <a:defRPr/>
            </a:pPr>
            <a:r>
              <a:rPr lang="en-US" sz="1000" dirty="0">
                <a:gradFill>
                  <a:gsLst>
                    <a:gs pos="0">
                      <a:srgbClr val="FFFFFF"/>
                    </a:gs>
                    <a:gs pos="86000">
                      <a:srgbClr val="FFFFFF"/>
                    </a:gs>
                  </a:gsLst>
                  <a:lin ang="5400000" scaled="0"/>
                </a:gradFill>
                <a:effectLst>
                  <a:outerShdw blurRad="63500" algn="ctr" rotWithShape="0">
                    <a:srgbClr val="FFFFFF">
                      <a:alpha val="60000"/>
                    </a:srgbClr>
                  </a:outerShdw>
                </a:effectLst>
                <a:latin typeface="+mn-lt"/>
                <a:ea typeface="+mn-ea"/>
              </a:rPr>
              <a:t>N. Europe  </a:t>
            </a:r>
          </a:p>
        </p:txBody>
      </p:sp>
      <p:cxnSp>
        <p:nvCxnSpPr>
          <p:cNvPr id="44" name="Straight Connector 43"/>
          <p:cNvCxnSpPr>
            <a:stCxn id="38" idx="3"/>
          </p:cNvCxnSpPr>
          <p:nvPr/>
        </p:nvCxnSpPr>
        <p:spPr>
          <a:xfrm flipV="1">
            <a:off x="4200525" y="3244850"/>
            <a:ext cx="355600" cy="10160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210971" name="Group 44"/>
          <p:cNvGrpSpPr>
            <a:grpSpLocks/>
          </p:cNvGrpSpPr>
          <p:nvPr/>
        </p:nvGrpSpPr>
        <p:grpSpPr bwMode="auto">
          <a:xfrm>
            <a:off x="6702425" y="3841750"/>
            <a:ext cx="442913" cy="395288"/>
            <a:chOff x="1933575" y="510402"/>
            <a:chExt cx="590550" cy="394473"/>
          </a:xfrm>
        </p:grpSpPr>
        <p:sp>
          <p:nvSpPr>
            <p:cNvPr id="46" name="Oval 45"/>
            <p:cNvSpPr/>
            <p:nvPr/>
          </p:nvSpPr>
          <p:spPr bwMode="auto">
            <a:xfrm>
              <a:off x="1933575" y="676746"/>
              <a:ext cx="590550" cy="228129"/>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36" tIns="45718" rIns="91436" bIns="45718" anchor="ctr"/>
            <a:lstStyle/>
            <a:p>
              <a:pPr algn="ctr" defTabSz="914099" fontAlgn="auto">
                <a:spcBef>
                  <a:spcPts val="0"/>
                </a:spcBef>
                <a:spcAft>
                  <a:spcPts val="0"/>
                </a:spcAft>
                <a:defRPr/>
              </a:pPr>
              <a:endParaRPr lang="en-US" sz="2400" spc="-50" dirty="0">
                <a:gradFill>
                  <a:gsLst>
                    <a:gs pos="0">
                      <a:srgbClr val="000000"/>
                    </a:gs>
                    <a:gs pos="100000">
                      <a:srgbClr val="000000"/>
                    </a:gs>
                  </a:gsLst>
                  <a:lin ang="5400000" scaled="0"/>
                </a:gradFill>
              </a:endParaRPr>
            </a:p>
          </p:txBody>
        </p:sp>
        <p:grpSp>
          <p:nvGrpSpPr>
            <p:cNvPr id="210988" name="Group 110"/>
            <p:cNvGrpSpPr>
              <a:grpSpLocks/>
            </p:cNvGrpSpPr>
            <p:nvPr/>
          </p:nvGrpSpPr>
          <p:grpSpPr bwMode="auto">
            <a:xfrm>
              <a:off x="2048154" y="510402"/>
              <a:ext cx="407419" cy="345058"/>
              <a:chOff x="-2293085" y="806266"/>
              <a:chExt cx="319677" cy="345058"/>
            </a:xfrm>
          </p:grpSpPr>
          <p:pic>
            <p:nvPicPr>
              <p:cNvPr id="210989" name="Picture 29" descr="Server"/>
              <p:cNvPicPr>
                <a:picLocks noChangeAspect="1" noChangeArrowheads="1"/>
              </p:cNvPicPr>
              <p:nvPr/>
            </p:nvPicPr>
            <p:blipFill>
              <a:blip r:embed="rId6"/>
              <a:srcRect/>
              <a:stretch>
                <a:fillRect/>
              </a:stretch>
            </p:blipFill>
            <p:spPr bwMode="auto">
              <a:xfrm>
                <a:off x="-2293085" y="806266"/>
                <a:ext cx="170059" cy="336682"/>
              </a:xfrm>
              <a:prstGeom prst="rect">
                <a:avLst/>
              </a:prstGeom>
              <a:noFill/>
              <a:ln w="9525">
                <a:noFill/>
                <a:miter lim="800000"/>
                <a:headEnd/>
                <a:tailEnd/>
              </a:ln>
            </p:spPr>
          </p:pic>
          <p:pic>
            <p:nvPicPr>
              <p:cNvPr id="210990" name="Picture 9" descr="D:\Aeshen\TechNet 2006\12-December\Msft-longhorn-papers\TDM Deck\Windows Illustration Icons\Internet.png"/>
              <p:cNvPicPr>
                <a:picLocks noChangeAspect="1" noChangeArrowheads="1"/>
              </p:cNvPicPr>
              <p:nvPr/>
            </p:nvPicPr>
            <p:blipFill>
              <a:blip r:embed="rId7"/>
              <a:srcRect/>
              <a:stretch>
                <a:fillRect/>
              </a:stretch>
            </p:blipFill>
            <p:spPr bwMode="auto">
              <a:xfrm>
                <a:off x="-2149651" y="914400"/>
                <a:ext cx="176243" cy="236924"/>
              </a:xfrm>
              <a:prstGeom prst="rect">
                <a:avLst/>
              </a:prstGeom>
              <a:noFill/>
              <a:ln w="9525">
                <a:noFill/>
                <a:miter lim="800000"/>
                <a:headEnd/>
                <a:tailEnd/>
              </a:ln>
            </p:spPr>
          </p:pic>
        </p:grpSp>
      </p:grpSp>
      <p:sp>
        <p:nvSpPr>
          <p:cNvPr id="50" name="TextBox 13"/>
          <p:cNvSpPr txBox="1">
            <a:spLocks noChangeArrowheads="1"/>
          </p:cNvSpPr>
          <p:nvPr/>
        </p:nvSpPr>
        <p:spPr bwMode="auto">
          <a:xfrm>
            <a:off x="7318435" y="4514055"/>
            <a:ext cx="651349" cy="246221"/>
          </a:xfrm>
          <a:prstGeom prst="rect">
            <a:avLst/>
          </a:prstGeom>
          <a:solidFill>
            <a:schemeClr val="bg1">
              <a:alpha val="48000"/>
            </a:schemeClr>
          </a:solidFill>
          <a:ln w="9525">
            <a:noFill/>
            <a:miter lim="800000"/>
            <a:headEnd/>
            <a:tailEnd/>
          </a:ln>
        </p:spPr>
        <p:txBody>
          <a:bodyPr>
            <a:spAutoFit/>
          </a:bodyPr>
          <a:lstStyle/>
          <a:p>
            <a:pPr defTabSz="914363" fontAlgn="auto">
              <a:spcBef>
                <a:spcPts val="0"/>
              </a:spcBef>
              <a:spcAft>
                <a:spcPts val="0"/>
              </a:spcAft>
              <a:defRPr/>
            </a:pPr>
            <a:r>
              <a:rPr lang="en-US" sz="1000" dirty="0">
                <a:gradFill>
                  <a:gsLst>
                    <a:gs pos="0">
                      <a:srgbClr val="FFFFFF"/>
                    </a:gs>
                    <a:gs pos="86000">
                      <a:srgbClr val="FFFFFF"/>
                    </a:gs>
                  </a:gsLst>
                  <a:lin ang="5400000" scaled="0"/>
                </a:gradFill>
                <a:effectLst>
                  <a:outerShdw blurRad="63500" algn="ctr" rotWithShape="0">
                    <a:srgbClr val="FFFFFF">
                      <a:alpha val="60000"/>
                    </a:srgbClr>
                  </a:outerShdw>
                </a:effectLst>
                <a:latin typeface="+mn-lt"/>
                <a:ea typeface="+mn-ea"/>
              </a:rPr>
              <a:t>S.E. Asia</a:t>
            </a:r>
          </a:p>
        </p:txBody>
      </p:sp>
      <p:grpSp>
        <p:nvGrpSpPr>
          <p:cNvPr id="210973" name="Group 50"/>
          <p:cNvGrpSpPr>
            <a:grpSpLocks/>
          </p:cNvGrpSpPr>
          <p:nvPr/>
        </p:nvGrpSpPr>
        <p:grpSpPr bwMode="auto">
          <a:xfrm>
            <a:off x="6567488" y="4273550"/>
            <a:ext cx="442912" cy="393700"/>
            <a:chOff x="1933575" y="510402"/>
            <a:chExt cx="590550" cy="394473"/>
          </a:xfrm>
        </p:grpSpPr>
        <p:sp>
          <p:nvSpPr>
            <p:cNvPr id="52" name="Oval 51"/>
            <p:cNvSpPr/>
            <p:nvPr/>
          </p:nvSpPr>
          <p:spPr bwMode="auto">
            <a:xfrm>
              <a:off x="1933575" y="675826"/>
              <a:ext cx="590550" cy="229049"/>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36" tIns="45718" rIns="91436" bIns="45718" anchor="ctr"/>
            <a:lstStyle/>
            <a:p>
              <a:pPr algn="ctr" defTabSz="914099" fontAlgn="auto">
                <a:spcBef>
                  <a:spcPts val="0"/>
                </a:spcBef>
                <a:spcAft>
                  <a:spcPts val="0"/>
                </a:spcAft>
                <a:defRPr/>
              </a:pPr>
              <a:endParaRPr lang="en-US" sz="2400" spc="-50" dirty="0">
                <a:gradFill>
                  <a:gsLst>
                    <a:gs pos="0">
                      <a:srgbClr val="000000"/>
                    </a:gs>
                    <a:gs pos="100000">
                      <a:srgbClr val="000000"/>
                    </a:gs>
                  </a:gsLst>
                  <a:lin ang="5400000" scaled="0"/>
                </a:gradFill>
              </a:endParaRPr>
            </a:p>
          </p:txBody>
        </p:sp>
        <p:grpSp>
          <p:nvGrpSpPr>
            <p:cNvPr id="210984" name="Group 110"/>
            <p:cNvGrpSpPr>
              <a:grpSpLocks/>
            </p:cNvGrpSpPr>
            <p:nvPr/>
          </p:nvGrpSpPr>
          <p:grpSpPr bwMode="auto">
            <a:xfrm>
              <a:off x="2048154" y="510402"/>
              <a:ext cx="407419" cy="345058"/>
              <a:chOff x="-2293085" y="806266"/>
              <a:chExt cx="319677" cy="345058"/>
            </a:xfrm>
          </p:grpSpPr>
          <p:pic>
            <p:nvPicPr>
              <p:cNvPr id="210985" name="Picture 29" descr="Server"/>
              <p:cNvPicPr>
                <a:picLocks noChangeAspect="1" noChangeArrowheads="1"/>
              </p:cNvPicPr>
              <p:nvPr/>
            </p:nvPicPr>
            <p:blipFill>
              <a:blip r:embed="rId6"/>
              <a:srcRect/>
              <a:stretch>
                <a:fillRect/>
              </a:stretch>
            </p:blipFill>
            <p:spPr bwMode="auto">
              <a:xfrm>
                <a:off x="-2293085" y="806266"/>
                <a:ext cx="170059" cy="336682"/>
              </a:xfrm>
              <a:prstGeom prst="rect">
                <a:avLst/>
              </a:prstGeom>
              <a:noFill/>
              <a:ln w="9525">
                <a:noFill/>
                <a:miter lim="800000"/>
                <a:headEnd/>
                <a:tailEnd/>
              </a:ln>
            </p:spPr>
          </p:pic>
          <p:pic>
            <p:nvPicPr>
              <p:cNvPr id="210986" name="Picture 9" descr="D:\Aeshen\TechNet 2006\12-December\Msft-longhorn-papers\TDM Deck\Windows Illustration Icons\Internet.png"/>
              <p:cNvPicPr>
                <a:picLocks noChangeAspect="1" noChangeArrowheads="1"/>
              </p:cNvPicPr>
              <p:nvPr/>
            </p:nvPicPr>
            <p:blipFill>
              <a:blip r:embed="rId7"/>
              <a:srcRect/>
              <a:stretch>
                <a:fillRect/>
              </a:stretch>
            </p:blipFill>
            <p:spPr bwMode="auto">
              <a:xfrm>
                <a:off x="-2149651" y="914400"/>
                <a:ext cx="176243" cy="236924"/>
              </a:xfrm>
              <a:prstGeom prst="rect">
                <a:avLst/>
              </a:prstGeom>
              <a:noFill/>
              <a:ln w="9525">
                <a:noFill/>
                <a:miter lim="800000"/>
                <a:headEnd/>
                <a:tailEnd/>
              </a:ln>
            </p:spPr>
          </p:pic>
        </p:grpSp>
      </p:grpSp>
      <p:cxnSp>
        <p:nvCxnSpPr>
          <p:cNvPr id="56" name="Straight Connector 55"/>
          <p:cNvCxnSpPr/>
          <p:nvPr/>
        </p:nvCxnSpPr>
        <p:spPr>
          <a:xfrm flipV="1">
            <a:off x="6981825" y="4614863"/>
            <a:ext cx="3429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57" name="TextBox 13"/>
          <p:cNvSpPr txBox="1">
            <a:spLocks noChangeArrowheads="1"/>
          </p:cNvSpPr>
          <p:nvPr/>
        </p:nvSpPr>
        <p:spPr bwMode="auto">
          <a:xfrm>
            <a:off x="7331083" y="4039136"/>
            <a:ext cx="651680" cy="246221"/>
          </a:xfrm>
          <a:prstGeom prst="rect">
            <a:avLst/>
          </a:prstGeom>
          <a:solidFill>
            <a:schemeClr val="bg1">
              <a:alpha val="48000"/>
            </a:schemeClr>
          </a:solidFill>
          <a:ln w="9525">
            <a:noFill/>
            <a:miter lim="800000"/>
            <a:headEnd/>
            <a:tailEnd/>
          </a:ln>
        </p:spPr>
        <p:txBody>
          <a:bodyPr>
            <a:spAutoFit/>
          </a:bodyPr>
          <a:lstStyle/>
          <a:p>
            <a:pPr defTabSz="914363" fontAlgn="auto">
              <a:spcBef>
                <a:spcPts val="0"/>
              </a:spcBef>
              <a:spcAft>
                <a:spcPts val="0"/>
              </a:spcAft>
              <a:defRPr/>
            </a:pPr>
            <a:r>
              <a:rPr lang="en-US" sz="1000" dirty="0">
                <a:gradFill>
                  <a:gsLst>
                    <a:gs pos="0">
                      <a:srgbClr val="FFFFFF"/>
                    </a:gs>
                    <a:gs pos="86000">
                      <a:srgbClr val="FFFFFF"/>
                    </a:gs>
                  </a:gsLst>
                  <a:lin ang="5400000" scaled="0"/>
                </a:gradFill>
                <a:effectLst>
                  <a:outerShdw blurRad="63500" algn="ctr" rotWithShape="0">
                    <a:srgbClr val="FFFFFF">
                      <a:alpha val="60000"/>
                    </a:srgbClr>
                  </a:outerShdw>
                </a:effectLst>
                <a:latin typeface="+mn-lt"/>
                <a:ea typeface="+mn-ea"/>
              </a:rPr>
              <a:t>E. Asia</a:t>
            </a:r>
          </a:p>
        </p:txBody>
      </p:sp>
      <p:cxnSp>
        <p:nvCxnSpPr>
          <p:cNvPr id="58" name="Straight Connector 57"/>
          <p:cNvCxnSpPr/>
          <p:nvPr/>
        </p:nvCxnSpPr>
        <p:spPr>
          <a:xfrm flipV="1">
            <a:off x="7121525" y="4168775"/>
            <a:ext cx="206375"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4551363" y="3243263"/>
            <a:ext cx="206375"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210978" name="Group 59"/>
          <p:cNvGrpSpPr>
            <a:grpSpLocks/>
          </p:cNvGrpSpPr>
          <p:nvPr/>
        </p:nvGrpSpPr>
        <p:grpSpPr bwMode="auto">
          <a:xfrm>
            <a:off x="4159250" y="3340100"/>
            <a:ext cx="442913" cy="393700"/>
            <a:chOff x="1933575" y="510402"/>
            <a:chExt cx="590550" cy="394473"/>
          </a:xfrm>
        </p:grpSpPr>
        <p:sp>
          <p:nvSpPr>
            <p:cNvPr id="61" name="Oval 60"/>
            <p:cNvSpPr/>
            <p:nvPr/>
          </p:nvSpPr>
          <p:spPr bwMode="auto">
            <a:xfrm>
              <a:off x="1933575" y="675826"/>
              <a:ext cx="590550" cy="229049"/>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36" tIns="45718" rIns="91436" bIns="45718" anchor="ctr"/>
            <a:lstStyle/>
            <a:p>
              <a:pPr algn="ctr" defTabSz="914099" fontAlgn="auto">
                <a:spcBef>
                  <a:spcPts val="0"/>
                </a:spcBef>
                <a:spcAft>
                  <a:spcPts val="0"/>
                </a:spcAft>
                <a:defRPr/>
              </a:pPr>
              <a:endParaRPr lang="en-US" sz="2400" spc="-50" dirty="0">
                <a:gradFill>
                  <a:gsLst>
                    <a:gs pos="0">
                      <a:srgbClr val="000000"/>
                    </a:gs>
                    <a:gs pos="100000">
                      <a:srgbClr val="000000"/>
                    </a:gs>
                  </a:gsLst>
                  <a:lin ang="5400000" scaled="0"/>
                </a:gradFill>
              </a:endParaRPr>
            </a:p>
          </p:txBody>
        </p:sp>
        <p:grpSp>
          <p:nvGrpSpPr>
            <p:cNvPr id="210980" name="Group 110"/>
            <p:cNvGrpSpPr>
              <a:grpSpLocks/>
            </p:cNvGrpSpPr>
            <p:nvPr/>
          </p:nvGrpSpPr>
          <p:grpSpPr bwMode="auto">
            <a:xfrm>
              <a:off x="2048154" y="510402"/>
              <a:ext cx="407419" cy="345058"/>
              <a:chOff x="-2293085" y="806266"/>
              <a:chExt cx="319677" cy="345058"/>
            </a:xfrm>
          </p:grpSpPr>
          <p:pic>
            <p:nvPicPr>
              <p:cNvPr id="210981" name="Picture 29" descr="Server"/>
              <p:cNvPicPr>
                <a:picLocks noChangeAspect="1" noChangeArrowheads="1"/>
              </p:cNvPicPr>
              <p:nvPr/>
            </p:nvPicPr>
            <p:blipFill>
              <a:blip r:embed="rId6"/>
              <a:srcRect/>
              <a:stretch>
                <a:fillRect/>
              </a:stretch>
            </p:blipFill>
            <p:spPr bwMode="auto">
              <a:xfrm>
                <a:off x="-2293085" y="806266"/>
                <a:ext cx="170059" cy="336682"/>
              </a:xfrm>
              <a:prstGeom prst="rect">
                <a:avLst/>
              </a:prstGeom>
              <a:noFill/>
              <a:ln w="9525">
                <a:noFill/>
                <a:miter lim="800000"/>
                <a:headEnd/>
                <a:tailEnd/>
              </a:ln>
            </p:spPr>
          </p:pic>
          <p:pic>
            <p:nvPicPr>
              <p:cNvPr id="210982" name="Picture 9" descr="D:\Aeshen\TechNet 2006\12-December\Msft-longhorn-papers\TDM Deck\Windows Illustration Icons\Internet.png"/>
              <p:cNvPicPr>
                <a:picLocks noChangeAspect="1" noChangeArrowheads="1"/>
              </p:cNvPicPr>
              <p:nvPr/>
            </p:nvPicPr>
            <p:blipFill>
              <a:blip r:embed="rId7"/>
              <a:srcRect/>
              <a:stretch>
                <a:fillRect/>
              </a:stretch>
            </p:blipFill>
            <p:spPr bwMode="auto">
              <a:xfrm>
                <a:off x="-2149651" y="914400"/>
                <a:ext cx="176243" cy="236924"/>
              </a:xfrm>
              <a:prstGeom prst="rect">
                <a:avLst/>
              </a:prstGeom>
              <a:noFill/>
              <a:ln w="9525">
                <a:noFill/>
                <a:miter lim="800000"/>
                <a:headEnd/>
                <a:tailEnd/>
              </a:ln>
            </p:spPr>
          </p:pic>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8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720197"/>
          </a:xfrm>
        </p:spPr>
        <p:txBody>
          <a:bodyPr/>
          <a:lstStyle/>
          <a:p>
            <a:pPr defTabSz="914363" fontAlgn="auto">
              <a:spcAft>
                <a:spcPts val="0"/>
              </a:spcAft>
              <a:defRPr/>
            </a:pPr>
            <a:r>
              <a:rPr sz="2800" dirty="0"/>
              <a:t>Gartner's latest Magic Quadrant for Cloud </a:t>
            </a:r>
            <a:r>
              <a:rPr sz="2800" dirty="0" smtClean="0"/>
              <a:t/>
            </a:r>
            <a:br>
              <a:rPr sz="2800" dirty="0" smtClean="0"/>
            </a:br>
            <a:r>
              <a:rPr sz="2400" dirty="0" smtClean="0"/>
              <a:t>Infrastructure </a:t>
            </a:r>
            <a:r>
              <a:rPr sz="2400" dirty="0"/>
              <a:t>as a Service (IaaS</a:t>
            </a:r>
            <a:r>
              <a:rPr sz="2400" dirty="0" smtClean="0"/>
              <a:t>) and Platform as a Service (PaaS)</a:t>
            </a:r>
            <a:endParaRPr sz="2400" dirty="0"/>
          </a:p>
        </p:txBody>
      </p:sp>
      <p:sp>
        <p:nvSpPr>
          <p:cNvPr id="212994" name="Slide Number Placeholder 6"/>
          <p:cNvSpPr>
            <a:spLocks noGrp="1"/>
          </p:cNvSpPr>
          <p:nvPr>
            <p:ph type="sldNum" sz="quarter" idx="17"/>
          </p:nvPr>
        </p:nvSpPr>
        <p:spPr bwMode="auto">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02105601-6382-4723-9B89-C3C965982ACA}" type="slidenum">
              <a:rPr lang="en-US" altLang="zh-CN">
                <a:ea typeface="宋体" charset="-122"/>
              </a:rPr>
              <a:pPr fontAlgn="base">
                <a:spcBef>
                  <a:spcPct val="0"/>
                </a:spcBef>
                <a:spcAft>
                  <a:spcPct val="0"/>
                </a:spcAft>
              </a:pPr>
              <a:t>107</a:t>
            </a:fld>
            <a:endParaRPr lang="en-US" altLang="zh-CN">
              <a:ea typeface="宋体" charset="-122"/>
            </a:endParaRPr>
          </a:p>
        </p:txBody>
      </p:sp>
      <p:pic>
        <p:nvPicPr>
          <p:cNvPr id="212995" name="Picture 4" descr="http://acom.azurecomcdn.net/80C57D/blogmedia/blogmedia/2015/05/27/MQ-Figure-2.jpg"/>
          <p:cNvPicPr>
            <a:picLocks noChangeAspect="1" noChangeArrowheads="1"/>
          </p:cNvPicPr>
          <p:nvPr/>
        </p:nvPicPr>
        <p:blipFill>
          <a:blip r:embed="rId2"/>
          <a:srcRect/>
          <a:stretch>
            <a:fillRect/>
          </a:stretch>
        </p:blipFill>
        <p:spPr bwMode="auto">
          <a:xfrm>
            <a:off x="4572000" y="1219200"/>
            <a:ext cx="4581525" cy="4800600"/>
          </a:xfrm>
          <a:prstGeom prst="rect">
            <a:avLst/>
          </a:prstGeom>
          <a:noFill/>
          <a:ln w="9525">
            <a:noFill/>
            <a:miter lim="800000"/>
            <a:headEnd/>
            <a:tailEnd/>
          </a:ln>
        </p:spPr>
      </p:pic>
      <p:pic>
        <p:nvPicPr>
          <p:cNvPr id="212996" name="Picture 6" descr="http://acom.azurecomcdn.net/80C57D/blogmedia/blogmedia/2015/05/27/MQ-Figure-1.jpg"/>
          <p:cNvPicPr>
            <a:picLocks noChangeAspect="1" noChangeArrowheads="1"/>
          </p:cNvPicPr>
          <p:nvPr/>
        </p:nvPicPr>
        <p:blipFill>
          <a:blip r:embed="rId3"/>
          <a:srcRect/>
          <a:stretch>
            <a:fillRect/>
          </a:stretch>
        </p:blipFill>
        <p:spPr bwMode="auto">
          <a:xfrm>
            <a:off x="4763" y="1219200"/>
            <a:ext cx="4491037" cy="4800600"/>
          </a:xfrm>
          <a:prstGeom prst="rect">
            <a:avLst/>
          </a:prstGeom>
          <a:noFill/>
          <a:ln w="9525">
            <a:noFill/>
            <a:miter lim="800000"/>
            <a:headEnd/>
            <a:tailEnd/>
          </a:ln>
        </p:spPr>
      </p:pic>
    </p:spTree>
  </p:cSld>
  <p:clrMapOvr>
    <a:masterClrMapping/>
  </p:clrMapOvr>
  <p:transition spd="slow">
    <p:fade/>
  </p:transition>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alpha val="47058"/>
          </a:schemeClr>
        </a:solidFill>
        <a:effectLst/>
      </p:bgPr>
    </p:bg>
    <p:spTree>
      <p:nvGrpSpPr>
        <p:cNvPr id="1" name=""/>
        <p:cNvGrpSpPr/>
        <p:nvPr/>
      </p:nvGrpSpPr>
      <p:grpSpPr>
        <a:xfrm>
          <a:off x="0" y="0"/>
          <a:ext cx="0" cy="0"/>
          <a:chOff x="0" y="0"/>
          <a:chExt cx="0" cy="0"/>
        </a:xfrm>
      </p:grpSpPr>
      <p:sp>
        <p:nvSpPr>
          <p:cNvPr id="214018" name="Title 3"/>
          <p:cNvSpPr>
            <a:spLocks noGrp="1"/>
          </p:cNvSpPr>
          <p:nvPr>
            <p:ph type="title"/>
          </p:nvPr>
        </p:nvSpPr>
        <p:spPr>
          <a:xfrm>
            <a:off x="228600" y="228600"/>
            <a:ext cx="8610600" cy="715963"/>
          </a:xfrm>
        </p:spPr>
        <p:txBody>
          <a:bodyPr/>
          <a:lstStyle/>
          <a:p>
            <a:r>
              <a:rPr lang="en-US" altLang="zh-CN" sz="4000" smtClean="0">
                <a:ea typeface="宋体" charset="-122"/>
              </a:rPr>
              <a:t>Migrating to Cloud Issues</a:t>
            </a:r>
          </a:p>
        </p:txBody>
      </p:sp>
      <p:sp>
        <p:nvSpPr>
          <p:cNvPr id="5" name="Content Placeholder 4"/>
          <p:cNvSpPr>
            <a:spLocks noGrp="1"/>
          </p:cNvSpPr>
          <p:nvPr>
            <p:ph idx="1"/>
          </p:nvPr>
        </p:nvSpPr>
        <p:spPr>
          <a:xfrm>
            <a:off x="228600" y="1143000"/>
            <a:ext cx="8610600" cy="4983163"/>
          </a:xfrm>
        </p:spPr>
        <p:txBody>
          <a:bodyPr/>
          <a:lstStyle/>
          <a:p>
            <a:r>
              <a:rPr lang="en-US" altLang="zh-CN" sz="3600" smtClean="0">
                <a:ea typeface="宋体" charset="-122"/>
              </a:rPr>
              <a:t>Bandwidth requirements go up</a:t>
            </a:r>
          </a:p>
          <a:p>
            <a:r>
              <a:rPr lang="en-US" altLang="zh-CN" sz="3600" smtClean="0">
                <a:ea typeface="宋体" charset="-122"/>
              </a:rPr>
              <a:t>Security perimeters expand</a:t>
            </a:r>
          </a:p>
          <a:p>
            <a:r>
              <a:rPr lang="en-US" altLang="zh-CN" sz="3600" smtClean="0">
                <a:ea typeface="宋体" charset="-122"/>
              </a:rPr>
              <a:t>Authentication requirements change</a:t>
            </a:r>
          </a:p>
          <a:p>
            <a:pPr lvl="1"/>
            <a:r>
              <a:rPr lang="en-US" altLang="zh-CN" sz="3200" smtClean="0">
                <a:ea typeface="宋体" charset="-122"/>
              </a:rPr>
              <a:t>(does provider support tokens AND passwords)</a:t>
            </a:r>
          </a:p>
          <a:p>
            <a:r>
              <a:rPr lang="en-US" altLang="zh-CN" sz="3600" smtClean="0">
                <a:ea typeface="宋体" charset="-122"/>
              </a:rPr>
              <a:t>Compliance can also be an issue</a:t>
            </a:r>
          </a:p>
          <a:p>
            <a:r>
              <a:rPr lang="en-US" altLang="zh-CN" sz="3600" smtClean="0">
                <a:ea typeface="宋体" charset="-122"/>
              </a:rPr>
              <a:t>Virtualization requirements change</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772400" cy="1362075"/>
          </a:xfrm>
        </p:spPr>
        <p:txBody>
          <a:bodyPr rtlCol="0">
            <a:normAutofit/>
          </a:bodyPr>
          <a:lstStyle/>
          <a:p>
            <a:pPr fontAlgn="auto">
              <a:spcAft>
                <a:spcPts val="0"/>
              </a:spcAft>
              <a:defRPr/>
            </a:pPr>
            <a:r>
              <a:rPr lang="en-US" dirty="0" smtClean="0"/>
              <a:t>Other Cloud Services</a:t>
            </a:r>
            <a:endParaRPr lang="en-US" dirty="0"/>
          </a:p>
        </p:txBody>
      </p:sp>
      <p:sp>
        <p:nvSpPr>
          <p:cNvPr id="5" name="Text Placeholder 4"/>
          <p:cNvSpPr>
            <a:spLocks noGrp="1"/>
          </p:cNvSpPr>
          <p:nvPr>
            <p:ph type="body" idx="1"/>
          </p:nvPr>
        </p:nvSpPr>
        <p:spPr>
          <a:xfrm>
            <a:off x="609600" y="4800600"/>
            <a:ext cx="7772400" cy="1500188"/>
          </a:xfrm>
        </p:spPr>
        <p:txBody>
          <a:bodyPr rtlCol="0">
            <a:normAutofit/>
          </a:bodyPr>
          <a:lstStyle/>
          <a:p>
            <a:pPr fontAlgn="auto">
              <a:spcAft>
                <a:spcPts val="0"/>
              </a:spcAft>
              <a:buFont typeface="Arial" pitchFamily="34" charset="0"/>
              <a:buNone/>
              <a:defRPr/>
            </a:pPr>
            <a:r>
              <a:rPr lang="en-US" sz="4000" dirty="0" smtClean="0"/>
              <a:t>Some options for cloud services</a:t>
            </a:r>
            <a:endParaRPr lang="en-US" sz="4000" dirty="0"/>
          </a:p>
        </p:txBody>
      </p:sp>
      <p:sp>
        <p:nvSpPr>
          <p:cNvPr id="4" name="Slide Number Placeholder 3"/>
          <p:cNvSpPr>
            <a:spLocks noGrp="1"/>
          </p:cNvSpPr>
          <p:nvPr>
            <p:ph type="sldNum" sz="quarter" idx="12"/>
          </p:nvPr>
        </p:nvSpPr>
        <p:spPr/>
        <p:txBody>
          <a:bodyPr/>
          <a:lstStyle/>
          <a:p>
            <a:pPr>
              <a:defRPr/>
            </a:pPr>
            <a:fld id="{302C006A-EE8E-44D0-AD79-F6B592C35283}" type="slidenum">
              <a:rPr lang="en-US"/>
              <a:pPr>
                <a:defRPr/>
              </a:pPr>
              <a:t>109</a:t>
            </a:fld>
            <a:endParaRPr lang="en-US"/>
          </a:p>
        </p:txBody>
      </p:sp>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8"/>
          <p:cNvSpPr>
            <a:spLocks noGrp="1"/>
          </p:cNvSpPr>
          <p:nvPr>
            <p:ph type="title"/>
          </p:nvPr>
        </p:nvSpPr>
        <p:spPr/>
        <p:txBody>
          <a:bodyPr/>
          <a:lstStyle/>
          <a:p>
            <a:r>
              <a:rPr lang="en-US" altLang="zh-CN" smtClean="0">
                <a:ea typeface="宋体" charset="-122"/>
              </a:rPr>
              <a:t>SAN vs NAS</a:t>
            </a:r>
          </a:p>
        </p:txBody>
      </p:sp>
      <p:sp>
        <p:nvSpPr>
          <p:cNvPr id="5" name="Slide Number Placeholder 4"/>
          <p:cNvSpPr>
            <a:spLocks noGrp="1"/>
          </p:cNvSpPr>
          <p:nvPr>
            <p:ph type="sldNum" sz="quarter" idx="12"/>
          </p:nvPr>
        </p:nvSpPr>
        <p:spPr>
          <a:xfrm>
            <a:off x="8129588" y="5734050"/>
            <a:ext cx="609600" cy="520700"/>
          </a:xfrm>
        </p:spPr>
        <p:txBody>
          <a:bodyPr/>
          <a:lstStyle/>
          <a:p>
            <a:pPr>
              <a:defRPr/>
            </a:pPr>
            <a:fld id="{DF3D109F-DEB4-45E8-A3F7-3BEF2DD1CAEA}" type="slidenum">
              <a:rPr lang="en-US"/>
              <a:pPr>
                <a:defRPr/>
              </a:pPr>
              <a:t>11</a:t>
            </a:fld>
            <a:endParaRPr lang="en-US"/>
          </a:p>
        </p:txBody>
      </p:sp>
      <p:sp>
        <p:nvSpPr>
          <p:cNvPr id="6" name="Footer Placeholder 5"/>
          <p:cNvSpPr>
            <a:spLocks noGrp="1"/>
          </p:cNvSpPr>
          <p:nvPr>
            <p:ph type="ftr" sz="quarter" idx="11"/>
          </p:nvPr>
        </p:nvSpPr>
        <p:spPr>
          <a:xfrm rot="5400000">
            <a:off x="6989763" y="3736975"/>
            <a:ext cx="3200400" cy="365125"/>
          </a:xfrm>
        </p:spPr>
        <p:txBody>
          <a:bodyPr/>
          <a:lstStyle/>
          <a:p>
            <a:pPr>
              <a:defRPr/>
            </a:pPr>
            <a:endParaRPr lang="en-US" dirty="0"/>
          </a:p>
        </p:txBody>
      </p:sp>
      <p:pic>
        <p:nvPicPr>
          <p:cNvPr id="65540" name="Picture 2" descr="File:SANvsNAS.svg"/>
          <p:cNvPicPr>
            <a:picLocks noChangeAspect="1" noChangeArrowheads="1"/>
          </p:cNvPicPr>
          <p:nvPr/>
        </p:nvPicPr>
        <p:blipFill>
          <a:blip r:embed="rId3"/>
          <a:srcRect/>
          <a:stretch>
            <a:fillRect/>
          </a:stretch>
        </p:blipFill>
        <p:spPr bwMode="auto">
          <a:xfrm>
            <a:off x="228600" y="828675"/>
            <a:ext cx="8683625" cy="4886325"/>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Title 1"/>
          <p:cNvSpPr>
            <a:spLocks noGrp="1"/>
          </p:cNvSpPr>
          <p:nvPr>
            <p:ph type="title" idx="4294967295"/>
          </p:nvPr>
        </p:nvSpPr>
        <p:spPr>
          <a:xfrm>
            <a:off x="0" y="228600"/>
            <a:ext cx="8610600" cy="715963"/>
          </a:xfrm>
        </p:spPr>
        <p:txBody>
          <a:bodyPr/>
          <a:lstStyle/>
          <a:p>
            <a:r>
              <a:rPr lang="en-US" altLang="zh-CN" sz="3600" b="1" smtClean="0">
                <a:solidFill>
                  <a:schemeClr val="bg1"/>
                </a:solidFill>
                <a:ea typeface="宋体" charset="-122"/>
              </a:rPr>
              <a:t>Shared Hosting</a:t>
            </a:r>
          </a:p>
        </p:txBody>
      </p:sp>
      <p:sp>
        <p:nvSpPr>
          <p:cNvPr id="3" name="Content Placeholder 2"/>
          <p:cNvSpPr>
            <a:spLocks noGrp="1"/>
          </p:cNvSpPr>
          <p:nvPr>
            <p:ph idx="4294967295"/>
          </p:nvPr>
        </p:nvSpPr>
        <p:spPr>
          <a:xfrm>
            <a:off x="0" y="1143000"/>
            <a:ext cx="8610600" cy="4983163"/>
          </a:xfrm>
        </p:spPr>
        <p:txBody>
          <a:bodyPr/>
          <a:lstStyle/>
          <a:p>
            <a:r>
              <a:rPr lang="en-US" altLang="zh-CN" sz="2800" smtClean="0">
                <a:solidFill>
                  <a:srgbClr val="000099"/>
                </a:solidFill>
                <a:ea typeface="宋体" charset="-122"/>
              </a:rPr>
              <a:t>Shared Server – But Fully Managed</a:t>
            </a:r>
          </a:p>
          <a:p>
            <a:r>
              <a:rPr lang="en-US" altLang="zh-CN" sz="2800" smtClean="0">
                <a:solidFill>
                  <a:srgbClr val="000099"/>
                </a:solidFill>
                <a:ea typeface="宋体" charset="-122"/>
              </a:rPr>
              <a:t>Application Competes for Resources</a:t>
            </a:r>
          </a:p>
          <a:p>
            <a:pPr lvl="1"/>
            <a:r>
              <a:rPr lang="en-US" altLang="zh-CN" sz="2400" smtClean="0">
                <a:solidFill>
                  <a:srgbClr val="000099"/>
                </a:solidFill>
                <a:ea typeface="宋体" charset="-122"/>
              </a:rPr>
              <a:t>Memory, CPU, Bandwidth</a:t>
            </a:r>
          </a:p>
          <a:p>
            <a:r>
              <a:rPr lang="en-US" altLang="zh-CN" sz="2800" smtClean="0">
                <a:solidFill>
                  <a:srgbClr val="000099"/>
                </a:solidFill>
                <a:ea typeface="宋体" charset="-122"/>
              </a:rPr>
              <a:t>Bundles</a:t>
            </a:r>
          </a:p>
          <a:p>
            <a:pPr lvl="1"/>
            <a:r>
              <a:rPr lang="en-US" altLang="zh-CN" sz="2400" smtClean="0">
                <a:solidFill>
                  <a:srgbClr val="000099"/>
                </a:solidFill>
                <a:ea typeface="宋体" charset="-122"/>
              </a:rPr>
              <a:t>Email, Domain Names, Bandwidth, SiteBuilder, FTP Accounts, Console</a:t>
            </a:r>
          </a:p>
          <a:p>
            <a:r>
              <a:rPr lang="en-US" altLang="zh-CN" sz="2800" smtClean="0">
                <a:solidFill>
                  <a:srgbClr val="000099"/>
                </a:solidFill>
                <a:ea typeface="宋体" charset="-122"/>
              </a:rPr>
              <a:t>Options</a:t>
            </a:r>
          </a:p>
          <a:p>
            <a:pPr lvl="1"/>
            <a:r>
              <a:rPr lang="en-US" altLang="zh-CN" sz="2400" smtClean="0">
                <a:solidFill>
                  <a:srgbClr val="000099"/>
                </a:solidFill>
                <a:ea typeface="宋体" charset="-122"/>
              </a:rPr>
              <a:t>Additional Disk Space, Email Upgrades, SEO, Development tools, SSL Certificates, Shopping Carts</a:t>
            </a:r>
          </a:p>
          <a:p>
            <a:r>
              <a:rPr lang="en-US" altLang="zh-CN" sz="2800" b="1" smtClean="0">
                <a:solidFill>
                  <a:srgbClr val="000099"/>
                </a:solidFill>
                <a:ea typeface="宋体" charset="-122"/>
              </a:rPr>
              <a:t>Inexpensive, Easy to Use, but Very Limited </a:t>
            </a:r>
          </a:p>
        </p:txBody>
      </p:sp>
      <p:sp>
        <p:nvSpPr>
          <p:cNvPr id="5" name="Slide Number Placeholder 4"/>
          <p:cNvSpPr>
            <a:spLocks noGrp="1"/>
          </p:cNvSpPr>
          <p:nvPr>
            <p:ph type="sldNum" sz="quarter" idx="4294967295"/>
          </p:nvPr>
        </p:nvSpPr>
        <p:spPr>
          <a:xfrm>
            <a:off x="7010400" y="6356350"/>
            <a:ext cx="2133600" cy="365125"/>
          </a:xfrm>
        </p:spPr>
        <p:txBody>
          <a:bodyPr/>
          <a:lstStyle/>
          <a:p>
            <a:pPr>
              <a:defRPr/>
            </a:pPr>
            <a:fld id="{EFF21F43-8720-4416-B520-7BA675DCFD45}" type="slidenum">
              <a:rPr lang="en-US"/>
              <a:pPr>
                <a:defRPr/>
              </a:pPr>
              <a:t>110</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Title 1"/>
          <p:cNvSpPr>
            <a:spLocks noGrp="1"/>
          </p:cNvSpPr>
          <p:nvPr>
            <p:ph type="title" idx="4294967295"/>
          </p:nvPr>
        </p:nvSpPr>
        <p:spPr>
          <a:xfrm>
            <a:off x="0" y="228600"/>
            <a:ext cx="8610600" cy="715963"/>
          </a:xfrm>
        </p:spPr>
        <p:txBody>
          <a:bodyPr/>
          <a:lstStyle/>
          <a:p>
            <a:r>
              <a:rPr lang="en-US" altLang="zh-CN" sz="3600" b="1" smtClean="0">
                <a:solidFill>
                  <a:schemeClr val="bg1"/>
                </a:solidFill>
                <a:ea typeface="宋体" charset="-122"/>
              </a:rPr>
              <a:t>Virtual Private Servers</a:t>
            </a:r>
          </a:p>
        </p:txBody>
      </p:sp>
      <p:sp>
        <p:nvSpPr>
          <p:cNvPr id="3" name="Content Placeholder 2"/>
          <p:cNvSpPr>
            <a:spLocks noGrp="1"/>
          </p:cNvSpPr>
          <p:nvPr>
            <p:ph idx="4294967295"/>
          </p:nvPr>
        </p:nvSpPr>
        <p:spPr>
          <a:xfrm>
            <a:off x="0" y="1143000"/>
            <a:ext cx="8610600" cy="5334000"/>
          </a:xfrm>
        </p:spPr>
        <p:txBody>
          <a:bodyPr/>
          <a:lstStyle/>
          <a:p>
            <a:pPr>
              <a:buFont typeface="Wingdings" pitchFamily="2" charset="2"/>
              <a:buChar char="§"/>
            </a:pPr>
            <a:r>
              <a:rPr lang="en-US" altLang="zh-CN" smtClean="0">
                <a:solidFill>
                  <a:srgbClr val="000099"/>
                </a:solidFill>
                <a:ea typeface="宋体" charset="-122"/>
              </a:rPr>
              <a:t>Rent a shared server instance</a:t>
            </a:r>
          </a:p>
          <a:p>
            <a:pPr lvl="1">
              <a:buFont typeface="Arial" charset="0"/>
              <a:buChar char="•"/>
            </a:pPr>
            <a:r>
              <a:rPr lang="en-US" altLang="zh-CN" sz="2400" smtClean="0">
                <a:solidFill>
                  <a:srgbClr val="000099"/>
                </a:solidFill>
                <a:ea typeface="宋体" charset="-122"/>
              </a:rPr>
              <a:t>Hardware and OS fully managed</a:t>
            </a:r>
          </a:p>
          <a:p>
            <a:pPr lvl="1">
              <a:buFont typeface="Arial" charset="0"/>
              <a:buChar char="•"/>
            </a:pPr>
            <a:r>
              <a:rPr lang="en-US" altLang="zh-CN" sz="2400" smtClean="0">
                <a:solidFill>
                  <a:srgbClr val="000099"/>
                </a:solidFill>
                <a:ea typeface="宋体" charset="-122"/>
              </a:rPr>
              <a:t>Standard Windows, Linux OS or </a:t>
            </a:r>
          </a:p>
          <a:p>
            <a:pPr lvl="1">
              <a:buFont typeface="Arial" charset="0"/>
              <a:buChar char="•"/>
            </a:pPr>
            <a:r>
              <a:rPr lang="en-US" altLang="zh-CN" smtClean="0">
                <a:solidFill>
                  <a:srgbClr val="000099"/>
                </a:solidFill>
                <a:ea typeface="宋体" charset="-122"/>
              </a:rPr>
              <a:t>Customer developed images and </a:t>
            </a:r>
            <a:br>
              <a:rPr lang="en-US" altLang="zh-CN" smtClean="0">
                <a:solidFill>
                  <a:srgbClr val="000099"/>
                </a:solidFill>
                <a:ea typeface="宋体" charset="-122"/>
              </a:rPr>
            </a:br>
            <a:r>
              <a:rPr lang="en-US" altLang="zh-CN" smtClean="0">
                <a:solidFill>
                  <a:srgbClr val="000099"/>
                </a:solidFill>
                <a:ea typeface="宋体" charset="-122"/>
              </a:rPr>
              <a:t>application stacks</a:t>
            </a:r>
          </a:p>
          <a:p>
            <a:pPr lvl="1">
              <a:buFont typeface="Arial" charset="0"/>
              <a:buChar char="•"/>
            </a:pPr>
            <a:r>
              <a:rPr lang="en-US" altLang="zh-CN" sz="2400" smtClean="0">
                <a:solidFill>
                  <a:srgbClr val="000099"/>
                </a:solidFill>
                <a:ea typeface="宋体" charset="-122"/>
              </a:rPr>
              <a:t>Administrative access to OS functions</a:t>
            </a:r>
          </a:p>
          <a:p>
            <a:pPr lvl="1">
              <a:buFont typeface="Arial" charset="0"/>
              <a:buChar char="•"/>
            </a:pPr>
            <a:r>
              <a:rPr lang="en-US" altLang="zh-CN" sz="2400" smtClean="0">
                <a:solidFill>
                  <a:srgbClr val="000099"/>
                </a:solidFill>
                <a:ea typeface="宋体" charset="-122"/>
              </a:rPr>
              <a:t>Some Visibility into Hardware Configurations</a:t>
            </a:r>
          </a:p>
          <a:p>
            <a:pPr lvl="1">
              <a:buFont typeface="Arial" charset="0"/>
              <a:buChar char="•"/>
            </a:pPr>
            <a:r>
              <a:rPr lang="en-US" altLang="zh-CN" sz="2400" smtClean="0">
                <a:solidFill>
                  <a:srgbClr val="000099"/>
                </a:solidFill>
                <a:ea typeface="宋体" charset="-122"/>
              </a:rPr>
              <a:t>Control Panel Access</a:t>
            </a:r>
          </a:p>
          <a:p>
            <a:pPr lvl="1">
              <a:buFont typeface="Arial" charset="0"/>
              <a:buChar char="•"/>
            </a:pPr>
            <a:r>
              <a:rPr lang="en-US" altLang="zh-CN" sz="2400" smtClean="0">
                <a:solidFill>
                  <a:srgbClr val="000099"/>
                </a:solidFill>
                <a:ea typeface="宋体" charset="-122"/>
              </a:rPr>
              <a:t>Some Bundles, lots of Options (AWS)</a:t>
            </a:r>
          </a:p>
          <a:p>
            <a:pPr lvl="1">
              <a:buFont typeface="Arial" charset="0"/>
              <a:buChar char="•"/>
            </a:pPr>
            <a:r>
              <a:rPr lang="en-US" altLang="zh-CN" sz="2400" smtClean="0">
                <a:solidFill>
                  <a:srgbClr val="000099"/>
                </a:solidFill>
                <a:ea typeface="宋体" charset="-122"/>
              </a:rPr>
              <a:t>Similar Storage Approach</a:t>
            </a:r>
          </a:p>
          <a:p>
            <a:pPr>
              <a:buFont typeface="Wingdings" pitchFamily="2" charset="2"/>
              <a:buChar char="§"/>
            </a:pPr>
            <a:endParaRPr lang="en-US" altLang="zh-CN" sz="2800" smtClean="0">
              <a:solidFill>
                <a:srgbClr val="000099"/>
              </a:solidFill>
              <a:ea typeface="宋体" charset="-122"/>
            </a:endParaRPr>
          </a:p>
          <a:p>
            <a:pPr>
              <a:buFont typeface="Arial" charset="0"/>
              <a:buNone/>
            </a:pPr>
            <a:endParaRPr lang="en-US" altLang="zh-CN" smtClean="0">
              <a:ea typeface="宋体" charset="-122"/>
            </a:endParaRPr>
          </a:p>
        </p:txBody>
      </p:sp>
      <p:sp>
        <p:nvSpPr>
          <p:cNvPr id="6" name="Slide Number Placeholder 5"/>
          <p:cNvSpPr>
            <a:spLocks noGrp="1"/>
          </p:cNvSpPr>
          <p:nvPr>
            <p:ph type="sldNum" sz="quarter" idx="4294967295"/>
          </p:nvPr>
        </p:nvSpPr>
        <p:spPr>
          <a:xfrm>
            <a:off x="7010400" y="6356350"/>
            <a:ext cx="2133600" cy="365125"/>
          </a:xfrm>
        </p:spPr>
        <p:txBody>
          <a:bodyPr/>
          <a:lstStyle/>
          <a:p>
            <a:pPr>
              <a:defRPr/>
            </a:pPr>
            <a:fld id="{ADFB01AB-4B0F-42CF-BC06-EB152B572105}" type="slidenum">
              <a:rPr lang="en-US"/>
              <a:pPr>
                <a:defRPr/>
              </a:pPr>
              <a:t>111</a:t>
            </a:fld>
            <a:endParaRPr lang="en-US"/>
          </a:p>
        </p:txBody>
      </p:sp>
      <p:pic>
        <p:nvPicPr>
          <p:cNvPr id="218116" name="Picture 2" descr="http://t3.gstatic.com/images?q=tbn:68bjcIvXtFI2MM:http://blog.taragana.com/wp-content/uploads/2009/09/webhosting1.jpg">
            <a:hlinkClick r:id="rId3"/>
          </p:cNvPr>
          <p:cNvPicPr>
            <a:picLocks noChangeAspect="1" noChangeArrowheads="1"/>
          </p:cNvPicPr>
          <p:nvPr/>
        </p:nvPicPr>
        <p:blipFill>
          <a:blip r:embed="rId4"/>
          <a:srcRect/>
          <a:stretch>
            <a:fillRect/>
          </a:stretch>
        </p:blipFill>
        <p:spPr bwMode="auto">
          <a:xfrm>
            <a:off x="6588125" y="1125538"/>
            <a:ext cx="2252663" cy="21590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p:cNvSpPr>
          <p:nvPr>
            <p:ph type="title" idx="4294967295"/>
          </p:nvPr>
        </p:nvSpPr>
        <p:spPr>
          <a:xfrm>
            <a:off x="0" y="228600"/>
            <a:ext cx="8610600" cy="715963"/>
          </a:xfrm>
        </p:spPr>
        <p:txBody>
          <a:bodyPr/>
          <a:lstStyle/>
          <a:p>
            <a:r>
              <a:rPr lang="en-US" altLang="zh-CN" sz="3600" b="1" smtClean="0">
                <a:solidFill>
                  <a:schemeClr val="bg1"/>
                </a:solidFill>
                <a:ea typeface="宋体" charset="-122"/>
              </a:rPr>
              <a:t>Virtual Private Servers +/-</a:t>
            </a:r>
          </a:p>
        </p:txBody>
      </p:sp>
      <p:sp>
        <p:nvSpPr>
          <p:cNvPr id="3" name="Content Placeholder 2"/>
          <p:cNvSpPr>
            <a:spLocks noGrp="1"/>
          </p:cNvSpPr>
          <p:nvPr>
            <p:ph idx="4294967295"/>
          </p:nvPr>
        </p:nvSpPr>
        <p:spPr>
          <a:xfrm>
            <a:off x="0" y="1143000"/>
            <a:ext cx="8610600" cy="4983163"/>
          </a:xfrm>
        </p:spPr>
        <p:txBody>
          <a:bodyPr>
            <a:normAutofit/>
          </a:bodyPr>
          <a:lstStyle/>
          <a:p>
            <a:r>
              <a:rPr lang="en-US" altLang="zh-CN" sz="2400" smtClean="0">
                <a:solidFill>
                  <a:srgbClr val="000099"/>
                </a:solidFill>
                <a:ea typeface="宋体" charset="-122"/>
              </a:rPr>
              <a:t>Cost effective Utility approach</a:t>
            </a:r>
          </a:p>
          <a:p>
            <a:r>
              <a:rPr lang="en-US" altLang="zh-CN" sz="2400" smtClean="0">
                <a:solidFill>
                  <a:srgbClr val="000099"/>
                </a:solidFill>
                <a:ea typeface="宋体" charset="-122"/>
              </a:rPr>
              <a:t>Easily Scale up or Down</a:t>
            </a:r>
          </a:p>
          <a:p>
            <a:r>
              <a:rPr lang="en-US" altLang="zh-CN" sz="2400" smtClean="0">
                <a:solidFill>
                  <a:srgbClr val="000099"/>
                </a:solidFill>
                <a:ea typeface="宋体" charset="-122"/>
              </a:rPr>
              <a:t>Need Some Technical Expertise</a:t>
            </a:r>
          </a:p>
          <a:p>
            <a:r>
              <a:rPr lang="en-US" altLang="zh-CN" sz="2400" smtClean="0">
                <a:solidFill>
                  <a:srgbClr val="000099"/>
                </a:solidFill>
                <a:ea typeface="宋体" charset="-122"/>
              </a:rPr>
              <a:t>Self Service Model</a:t>
            </a:r>
          </a:p>
          <a:p>
            <a:r>
              <a:rPr lang="en-US" altLang="zh-CN" sz="2400" smtClean="0">
                <a:solidFill>
                  <a:srgbClr val="000099"/>
                </a:solidFill>
                <a:ea typeface="宋体" charset="-122"/>
              </a:rPr>
              <a:t>Good Development Environment (AWS)</a:t>
            </a:r>
          </a:p>
          <a:p>
            <a:endParaRPr lang="en-US" altLang="zh-CN" sz="2400" smtClean="0">
              <a:solidFill>
                <a:srgbClr val="000099"/>
              </a:solidFill>
              <a:ea typeface="宋体" charset="-122"/>
            </a:endParaRPr>
          </a:p>
          <a:p>
            <a:endParaRPr lang="en-US" altLang="zh-CN" sz="2400" smtClean="0">
              <a:solidFill>
                <a:srgbClr val="000099"/>
              </a:solidFill>
              <a:ea typeface="宋体" charset="-122"/>
            </a:endParaRPr>
          </a:p>
          <a:p>
            <a:pPr>
              <a:buFont typeface="Arial" charset="0"/>
              <a:buNone/>
            </a:pPr>
            <a:endParaRPr lang="en-US" altLang="zh-CN" sz="2400" smtClean="0">
              <a:solidFill>
                <a:srgbClr val="000099"/>
              </a:solidFill>
              <a:ea typeface="宋体" charset="-122"/>
            </a:endParaRPr>
          </a:p>
          <a:p>
            <a:pPr>
              <a:buFont typeface="Arial" charset="0"/>
              <a:buNone/>
            </a:pPr>
            <a:r>
              <a:rPr lang="en-US" altLang="zh-CN" sz="2400" b="1" smtClean="0">
                <a:solidFill>
                  <a:srgbClr val="000099"/>
                </a:solidFill>
                <a:ea typeface="宋体" charset="-122"/>
              </a:rPr>
              <a:t>However,</a:t>
            </a:r>
          </a:p>
          <a:p>
            <a:r>
              <a:rPr lang="en-US" altLang="zh-CN" sz="2400" smtClean="0">
                <a:solidFill>
                  <a:srgbClr val="000099"/>
                </a:solidFill>
                <a:ea typeface="宋体" charset="-122"/>
              </a:rPr>
              <a:t>May Not be Best Production Environment</a:t>
            </a:r>
          </a:p>
          <a:p>
            <a:r>
              <a:rPr lang="en-US" altLang="zh-CN" sz="2400" smtClean="0">
                <a:solidFill>
                  <a:srgbClr val="000099"/>
                </a:solidFill>
                <a:ea typeface="宋体" charset="-122"/>
              </a:rPr>
              <a:t>Typically Proprietary Virtualization Environment</a:t>
            </a:r>
          </a:p>
          <a:p>
            <a:endParaRPr lang="en-US" altLang="zh-CN" smtClean="0">
              <a:ea typeface="宋体" charset="-122"/>
            </a:endParaRPr>
          </a:p>
        </p:txBody>
      </p:sp>
      <p:sp>
        <p:nvSpPr>
          <p:cNvPr id="6" name="Slide Number Placeholder 5"/>
          <p:cNvSpPr>
            <a:spLocks noGrp="1"/>
          </p:cNvSpPr>
          <p:nvPr>
            <p:ph type="sldNum" sz="quarter" idx="4294967295"/>
          </p:nvPr>
        </p:nvSpPr>
        <p:spPr>
          <a:xfrm>
            <a:off x="7010400" y="6356350"/>
            <a:ext cx="2133600" cy="365125"/>
          </a:xfrm>
        </p:spPr>
        <p:txBody>
          <a:bodyPr/>
          <a:lstStyle/>
          <a:p>
            <a:pPr>
              <a:defRPr/>
            </a:pPr>
            <a:fld id="{47F72EFD-450A-4D5E-B872-AEC0B9B365BA}" type="slidenum">
              <a:rPr lang="en-US"/>
              <a:pPr>
                <a:defRPr/>
              </a:pPr>
              <a:t>112</a:t>
            </a:fld>
            <a:endParaRPr lang="en-US"/>
          </a:p>
        </p:txBody>
      </p:sp>
      <p:pic>
        <p:nvPicPr>
          <p:cNvPr id="220164" name="Picture 2" descr="http://t3.gstatic.com/images?q=tbn:68bjcIvXtFI2MM:http://blog.taragana.com/wp-content/uploads/2009/09/webhosting1.jpg">
            <a:hlinkClick r:id="rId3"/>
          </p:cNvPr>
          <p:cNvPicPr>
            <a:picLocks noChangeAspect="1" noChangeArrowheads="1"/>
          </p:cNvPicPr>
          <p:nvPr/>
        </p:nvPicPr>
        <p:blipFill>
          <a:blip r:embed="rId4"/>
          <a:srcRect/>
          <a:stretch>
            <a:fillRect/>
          </a:stretch>
        </p:blipFill>
        <p:spPr bwMode="auto">
          <a:xfrm>
            <a:off x="6588125" y="1125538"/>
            <a:ext cx="2178050" cy="208756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itle 1"/>
          <p:cNvSpPr>
            <a:spLocks noGrp="1"/>
          </p:cNvSpPr>
          <p:nvPr>
            <p:ph type="title" idx="4294967295"/>
          </p:nvPr>
        </p:nvSpPr>
        <p:spPr>
          <a:xfrm>
            <a:off x="0" y="228600"/>
            <a:ext cx="8610600" cy="715963"/>
          </a:xfrm>
        </p:spPr>
        <p:txBody>
          <a:bodyPr/>
          <a:lstStyle/>
          <a:p>
            <a:r>
              <a:rPr lang="en-US" altLang="zh-CN" sz="3600" b="1" smtClean="0">
                <a:solidFill>
                  <a:schemeClr val="bg1"/>
                </a:solidFill>
                <a:ea typeface="宋体" charset="-122"/>
              </a:rPr>
              <a:t>Dedicated Servers</a:t>
            </a:r>
          </a:p>
        </p:txBody>
      </p:sp>
      <p:sp>
        <p:nvSpPr>
          <p:cNvPr id="3" name="Content Placeholder 2"/>
          <p:cNvSpPr>
            <a:spLocks noGrp="1"/>
          </p:cNvSpPr>
          <p:nvPr>
            <p:ph idx="4294967295"/>
          </p:nvPr>
        </p:nvSpPr>
        <p:spPr>
          <a:xfrm>
            <a:off x="0" y="1143000"/>
            <a:ext cx="8610600" cy="4983163"/>
          </a:xfrm>
        </p:spPr>
        <p:txBody>
          <a:bodyPr/>
          <a:lstStyle/>
          <a:p>
            <a:r>
              <a:rPr lang="en-US" altLang="zh-CN" sz="2400" smtClean="0">
                <a:solidFill>
                  <a:srgbClr val="0000CC"/>
                </a:solidFill>
                <a:ea typeface="宋体" charset="-122"/>
              </a:rPr>
              <a:t>Physical servers, many configurations</a:t>
            </a:r>
          </a:p>
          <a:p>
            <a:r>
              <a:rPr lang="en-US" altLang="zh-CN" sz="2400" smtClean="0">
                <a:solidFill>
                  <a:srgbClr val="0000CC"/>
                </a:solidFill>
                <a:ea typeface="宋体" charset="-122"/>
              </a:rPr>
              <a:t>Full administrative access to server OS</a:t>
            </a:r>
          </a:p>
          <a:p>
            <a:r>
              <a:rPr lang="en-US" altLang="zh-CN" sz="2400" smtClean="0">
                <a:solidFill>
                  <a:srgbClr val="0000CC"/>
                </a:solidFill>
                <a:ea typeface="宋体" charset="-122"/>
              </a:rPr>
              <a:t>Windows or Linux OS</a:t>
            </a:r>
          </a:p>
          <a:p>
            <a:r>
              <a:rPr lang="en-US" altLang="zh-CN" sz="2400" smtClean="0">
                <a:solidFill>
                  <a:srgbClr val="0000CC"/>
                </a:solidFill>
                <a:ea typeface="宋体" charset="-122"/>
              </a:rPr>
              <a:t>100% of hardware resources available</a:t>
            </a:r>
          </a:p>
          <a:p>
            <a:r>
              <a:rPr lang="en-US" altLang="zh-CN" sz="2400" smtClean="0">
                <a:solidFill>
                  <a:srgbClr val="0000CC"/>
                </a:solidFill>
                <a:ea typeface="宋体" charset="-122"/>
              </a:rPr>
              <a:t>Private and custom configurations available</a:t>
            </a:r>
          </a:p>
          <a:p>
            <a:endParaRPr lang="en-US" altLang="zh-CN" sz="2400" smtClean="0">
              <a:solidFill>
                <a:srgbClr val="0000CC"/>
              </a:solidFill>
              <a:ea typeface="宋体" charset="-122"/>
            </a:endParaRPr>
          </a:p>
          <a:p>
            <a:endParaRPr lang="en-US" altLang="zh-CN" sz="2400" smtClean="0">
              <a:solidFill>
                <a:srgbClr val="0000CC"/>
              </a:solidFill>
              <a:ea typeface="宋体" charset="-122"/>
            </a:endParaRPr>
          </a:p>
          <a:p>
            <a:r>
              <a:rPr lang="en-US" altLang="zh-CN" sz="2400" smtClean="0">
                <a:solidFill>
                  <a:srgbClr val="0000CC"/>
                </a:solidFill>
                <a:ea typeface="宋体" charset="-122"/>
              </a:rPr>
              <a:t>Network Bundles, Month to month/Annual contracts</a:t>
            </a:r>
          </a:p>
          <a:p>
            <a:r>
              <a:rPr lang="en-US" altLang="zh-CN" sz="2400" smtClean="0">
                <a:solidFill>
                  <a:srgbClr val="0000CC"/>
                </a:solidFill>
                <a:ea typeface="宋体" charset="-122"/>
              </a:rPr>
              <a:t>Many Managed Services Options</a:t>
            </a:r>
          </a:p>
          <a:p>
            <a:endParaRPr lang="en-US" altLang="zh-CN" sz="2400" smtClean="0">
              <a:solidFill>
                <a:srgbClr val="0000CC"/>
              </a:solidFill>
              <a:ea typeface="宋体" charset="-122"/>
            </a:endParaRPr>
          </a:p>
          <a:p>
            <a:endParaRPr lang="en-US" altLang="zh-CN" smtClean="0">
              <a:solidFill>
                <a:srgbClr val="0000CC"/>
              </a:solidFill>
              <a:ea typeface="宋体" charset="-122"/>
            </a:endParaRPr>
          </a:p>
        </p:txBody>
      </p:sp>
      <p:sp>
        <p:nvSpPr>
          <p:cNvPr id="8" name="Slide Number Placeholder 7"/>
          <p:cNvSpPr>
            <a:spLocks noGrp="1"/>
          </p:cNvSpPr>
          <p:nvPr>
            <p:ph type="sldNum" sz="quarter" idx="4294967295"/>
          </p:nvPr>
        </p:nvSpPr>
        <p:spPr>
          <a:xfrm>
            <a:off x="7010400" y="6356350"/>
            <a:ext cx="2133600" cy="365125"/>
          </a:xfrm>
        </p:spPr>
        <p:txBody>
          <a:bodyPr/>
          <a:lstStyle/>
          <a:p>
            <a:pPr>
              <a:defRPr/>
            </a:pPr>
            <a:fld id="{BA1471ED-A98B-452D-9FBC-ED6A1AF8FFDC}" type="slidenum">
              <a:rPr lang="en-US"/>
              <a:pPr>
                <a:defRPr/>
              </a:pPr>
              <a:t>113</a:t>
            </a:fld>
            <a:endParaRPr lang="en-US"/>
          </a:p>
        </p:txBody>
      </p:sp>
      <p:sp>
        <p:nvSpPr>
          <p:cNvPr id="5" name="Title 5"/>
          <p:cNvSpPr txBox="1">
            <a:spLocks/>
          </p:cNvSpPr>
          <p:nvPr/>
        </p:nvSpPr>
        <p:spPr bwMode="auto">
          <a:xfrm>
            <a:off x="6500813" y="2357438"/>
            <a:ext cx="2643187" cy="685800"/>
          </a:xfrm>
          <a:prstGeom prst="rect">
            <a:avLst/>
          </a:prstGeom>
          <a:noFill/>
          <a:ln w="9525">
            <a:noFill/>
            <a:miter lim="800000"/>
            <a:headEnd/>
            <a:tailEnd/>
          </a:ln>
          <a:effectLst/>
        </p:spPr>
        <p:txBody>
          <a:bodyPr anchor="ctr"/>
          <a:lstStyle/>
          <a:p>
            <a:pPr algn="ctr">
              <a:defRPr/>
            </a:pPr>
            <a:r>
              <a:rPr lang="en-US" sz="2000" b="1" kern="0" dirty="0">
                <a:solidFill>
                  <a:srgbClr val="00394B"/>
                </a:solidFill>
                <a:latin typeface="+mj-lt"/>
                <a:ea typeface="+mj-ea"/>
                <a:cs typeface="+mj-cs"/>
              </a:rPr>
              <a:t>Dell PowerEdge™</a:t>
            </a:r>
            <a:endParaRPr lang="en-US" sz="2000" b="1" kern="0" dirty="0">
              <a:solidFill>
                <a:srgbClr val="00394B"/>
              </a:solidFill>
              <a:latin typeface="+mj-lt"/>
              <a:ea typeface="+mj-ea"/>
              <a:cs typeface="+mj-cs"/>
            </a:endParaRPr>
          </a:p>
        </p:txBody>
      </p:sp>
      <p:sp>
        <p:nvSpPr>
          <p:cNvPr id="222213" name="Footer Placeholder 3"/>
          <p:cNvSpPr txBox="1">
            <a:spLocks/>
          </p:cNvSpPr>
          <p:nvPr/>
        </p:nvSpPr>
        <p:spPr bwMode="auto">
          <a:xfrm>
            <a:off x="0" y="6553200"/>
            <a:ext cx="6019800" cy="228600"/>
          </a:xfrm>
          <a:prstGeom prst="rect">
            <a:avLst/>
          </a:prstGeom>
          <a:noFill/>
          <a:ln w="9525">
            <a:noFill/>
            <a:miter lim="800000"/>
            <a:headEnd/>
            <a:tailEnd/>
          </a:ln>
        </p:spPr>
        <p:txBody>
          <a:bodyPr/>
          <a:lstStyle/>
          <a:p>
            <a:endParaRPr lang="en-US" altLang="zh-CN"/>
          </a:p>
        </p:txBody>
      </p:sp>
      <p:pic>
        <p:nvPicPr>
          <p:cNvPr id="222214" name="Picture 2" descr="http://t3.gstatic.com/images?q=tbn:nuRfs77--H6G1M:http://www.prolinuxwebhosting.com/images/serverrack.jpg">
            <a:hlinkClick r:id="rId3"/>
          </p:cNvPr>
          <p:cNvPicPr>
            <a:picLocks noChangeAspect="1" noChangeArrowheads="1"/>
          </p:cNvPicPr>
          <p:nvPr/>
        </p:nvPicPr>
        <p:blipFill>
          <a:blip r:embed="rId4"/>
          <a:srcRect/>
          <a:stretch>
            <a:fillRect/>
          </a:stretch>
        </p:blipFill>
        <p:spPr bwMode="auto">
          <a:xfrm>
            <a:off x="6929438" y="1285875"/>
            <a:ext cx="1866900" cy="1211263"/>
          </a:xfrm>
          <a:prstGeom prst="rect">
            <a:avLst/>
          </a:prstGeom>
          <a:noFill/>
          <a:ln w="9525">
            <a:noFill/>
            <a:miter lim="800000"/>
            <a:headEnd/>
            <a:tailEnd/>
          </a:ln>
        </p:spPr>
      </p:pic>
      <p:sp>
        <p:nvSpPr>
          <p:cNvPr id="9" name="TextBox 8"/>
          <p:cNvSpPr txBox="1">
            <a:spLocks noChangeArrowheads="1"/>
          </p:cNvSpPr>
          <p:nvPr/>
        </p:nvSpPr>
        <p:spPr bwMode="auto">
          <a:xfrm>
            <a:off x="381000" y="5867400"/>
            <a:ext cx="7848600" cy="584200"/>
          </a:xfrm>
          <a:prstGeom prst="rect">
            <a:avLst/>
          </a:prstGeom>
          <a:noFill/>
          <a:ln w="9525">
            <a:noFill/>
            <a:miter lim="800000"/>
            <a:headEnd/>
            <a:tailEnd/>
          </a:ln>
        </p:spPr>
        <p:txBody>
          <a:bodyPr>
            <a:spAutoFit/>
          </a:bodyPr>
          <a:lstStyle/>
          <a:p>
            <a:r>
              <a:rPr lang="en-US" altLang="zh-CN" sz="3200" b="1">
                <a:solidFill>
                  <a:srgbClr val="0000CC"/>
                </a:solidFill>
                <a:latin typeface="Calibri" pitchFamily="34" charset="0"/>
              </a:rPr>
              <a:t>Best for high usage and control applications</a:t>
            </a:r>
            <a:endParaRPr lang="en-US" altLang="zh-CN" sz="3200">
              <a:latin typeface="Calibr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extBox 1"/>
          <p:cNvSpPr txBox="1">
            <a:spLocks noChangeArrowheads="1"/>
          </p:cNvSpPr>
          <p:nvPr/>
        </p:nvSpPr>
        <p:spPr bwMode="auto">
          <a:xfrm>
            <a:off x="30163" y="79375"/>
            <a:ext cx="6904037" cy="646113"/>
          </a:xfrm>
          <a:prstGeom prst="rect">
            <a:avLst/>
          </a:prstGeom>
          <a:noFill/>
          <a:ln w="9525">
            <a:noFill/>
            <a:miter lim="800000"/>
            <a:headEnd/>
            <a:tailEnd/>
          </a:ln>
        </p:spPr>
        <p:txBody>
          <a:bodyPr>
            <a:spAutoFit/>
          </a:bodyPr>
          <a:lstStyle/>
          <a:p>
            <a:r>
              <a:rPr lang="en-US" altLang="zh-CN" sz="3600" b="1">
                <a:solidFill>
                  <a:schemeClr val="bg1"/>
                </a:solidFill>
                <a:latin typeface="Calibri" pitchFamily="34" charset="0"/>
              </a:rPr>
              <a:t>Managed Hosting Services</a:t>
            </a:r>
          </a:p>
        </p:txBody>
      </p:sp>
      <p:grpSp>
        <p:nvGrpSpPr>
          <p:cNvPr id="3" name="Group 2"/>
          <p:cNvGrpSpPr>
            <a:grpSpLocks/>
          </p:cNvGrpSpPr>
          <p:nvPr/>
        </p:nvGrpSpPr>
        <p:grpSpPr bwMode="auto">
          <a:xfrm>
            <a:off x="49213" y="1066800"/>
            <a:ext cx="4622800" cy="1568450"/>
            <a:chOff x="609600" y="990600"/>
            <a:chExt cx="4133872" cy="1071570"/>
          </a:xfrm>
        </p:grpSpPr>
        <p:pic>
          <p:nvPicPr>
            <p:cNvPr id="4" name="Picture 6"/>
            <p:cNvPicPr>
              <a:picLocks noChangeAspect="1" noChangeArrowheads="1"/>
            </p:cNvPicPr>
            <p:nvPr/>
          </p:nvPicPr>
          <p:blipFill>
            <a:blip r:embed="rId2" cstate="print"/>
            <a:srcRect/>
            <a:stretch>
              <a:fillRect/>
            </a:stretch>
          </p:blipFill>
          <p:spPr bwMode="auto">
            <a:xfrm>
              <a:off x="609600" y="990600"/>
              <a:ext cx="967609" cy="1071570"/>
            </a:xfrm>
            <a:prstGeom prst="roundRect">
              <a:avLst/>
            </a:prstGeom>
            <a:noFill/>
            <a:ln w="9525">
              <a:noFill/>
              <a:miter lim="800000"/>
              <a:headEnd/>
              <a:tailEnd/>
            </a:ln>
          </p:spPr>
        </p:pic>
        <p:sp>
          <p:nvSpPr>
            <p:cNvPr id="224281" name="TextBox 4"/>
            <p:cNvSpPr txBox="1">
              <a:spLocks noChangeArrowheads="1"/>
            </p:cNvSpPr>
            <p:nvPr/>
          </p:nvSpPr>
          <p:spPr bwMode="auto">
            <a:xfrm>
              <a:off x="1600200" y="1371600"/>
              <a:ext cx="3143272" cy="307777"/>
            </a:xfrm>
            <a:prstGeom prst="rect">
              <a:avLst/>
            </a:prstGeom>
            <a:noFill/>
            <a:ln w="9525">
              <a:noFill/>
              <a:miter lim="800000"/>
              <a:headEnd/>
              <a:tailEnd/>
            </a:ln>
          </p:spPr>
          <p:txBody>
            <a:bodyPr>
              <a:spAutoFit/>
            </a:bodyPr>
            <a:lstStyle/>
            <a:p>
              <a:r>
                <a:rPr lang="en-US" altLang="zh-CN" sz="1400">
                  <a:solidFill>
                    <a:srgbClr val="292929"/>
                  </a:solidFill>
                  <a:latin typeface="Calibri" pitchFamily="34" charset="0"/>
                </a:rPr>
                <a:t>Cisco Managed Firewall Solutions</a:t>
              </a:r>
            </a:p>
          </p:txBody>
        </p:sp>
      </p:grpSp>
      <p:grpSp>
        <p:nvGrpSpPr>
          <p:cNvPr id="6" name="Group 5"/>
          <p:cNvGrpSpPr>
            <a:grpSpLocks/>
          </p:cNvGrpSpPr>
          <p:nvPr/>
        </p:nvGrpSpPr>
        <p:grpSpPr bwMode="auto">
          <a:xfrm>
            <a:off x="23813" y="5095875"/>
            <a:ext cx="4700587" cy="1457325"/>
            <a:chOff x="533400" y="4572000"/>
            <a:chExt cx="4352948" cy="1147337"/>
          </a:xfrm>
        </p:grpSpPr>
        <p:pic>
          <p:nvPicPr>
            <p:cNvPr id="224278" name="Picture 5"/>
            <p:cNvPicPr>
              <a:picLocks noChangeAspect="1" noChangeArrowheads="1"/>
            </p:cNvPicPr>
            <p:nvPr/>
          </p:nvPicPr>
          <p:blipFill>
            <a:blip r:embed="rId3"/>
            <a:srcRect/>
            <a:stretch>
              <a:fillRect/>
            </a:stretch>
          </p:blipFill>
          <p:spPr bwMode="auto">
            <a:xfrm>
              <a:off x="533400" y="4572000"/>
              <a:ext cx="1071570" cy="1147337"/>
            </a:xfrm>
            <a:prstGeom prst="rect">
              <a:avLst/>
            </a:prstGeom>
            <a:noFill/>
            <a:ln w="9525">
              <a:noFill/>
              <a:miter lim="800000"/>
              <a:headEnd/>
              <a:tailEnd/>
            </a:ln>
          </p:spPr>
        </p:pic>
        <p:sp>
          <p:nvSpPr>
            <p:cNvPr id="8" name="TextBox 7"/>
            <p:cNvSpPr txBox="1"/>
            <p:nvPr/>
          </p:nvSpPr>
          <p:spPr>
            <a:xfrm>
              <a:off x="1600688" y="4800718"/>
              <a:ext cx="3285660" cy="307456"/>
            </a:xfrm>
            <a:prstGeom prst="rect">
              <a:avLst/>
            </a:prstGeom>
            <a:solidFill>
              <a:schemeClr val="bg1">
                <a:lumMod val="60000"/>
                <a:lumOff val="40000"/>
              </a:schemeClr>
            </a:solidFill>
          </p:spPr>
          <p:txBody>
            <a:bodyPr>
              <a:spAutoFit/>
            </a:bodyPr>
            <a:lstStyle/>
            <a:p>
              <a:pPr fontAlgn="auto">
                <a:spcBef>
                  <a:spcPts val="0"/>
                </a:spcBef>
                <a:spcAft>
                  <a:spcPts val="0"/>
                </a:spcAft>
                <a:defRPr/>
              </a:pPr>
              <a:r>
                <a:rPr lang="en-US" sz="1400" dirty="0">
                  <a:latin typeface="+mn-lt"/>
                  <a:ea typeface="+mn-ea"/>
                </a:rPr>
                <a:t>Customized Load Balancing Solutions</a:t>
              </a:r>
              <a:endParaRPr lang="en-US" sz="1400" dirty="0">
                <a:latin typeface="+mn-lt"/>
                <a:ea typeface="+mn-ea"/>
              </a:endParaRPr>
            </a:p>
          </p:txBody>
        </p:sp>
      </p:grpSp>
      <p:grpSp>
        <p:nvGrpSpPr>
          <p:cNvPr id="9" name="Group 8"/>
          <p:cNvGrpSpPr>
            <a:grpSpLocks/>
          </p:cNvGrpSpPr>
          <p:nvPr/>
        </p:nvGrpSpPr>
        <p:grpSpPr bwMode="auto">
          <a:xfrm>
            <a:off x="12700" y="3724275"/>
            <a:ext cx="4711700" cy="1371600"/>
            <a:chOff x="533400" y="3352800"/>
            <a:chExt cx="4362472" cy="1052520"/>
          </a:xfrm>
        </p:grpSpPr>
        <p:pic>
          <p:nvPicPr>
            <p:cNvPr id="224276" name="Picture 4"/>
            <p:cNvPicPr>
              <a:picLocks noChangeAspect="1" noChangeArrowheads="1"/>
            </p:cNvPicPr>
            <p:nvPr/>
          </p:nvPicPr>
          <p:blipFill>
            <a:blip r:embed="rId4"/>
            <a:srcRect/>
            <a:stretch>
              <a:fillRect/>
            </a:stretch>
          </p:blipFill>
          <p:spPr bwMode="auto">
            <a:xfrm>
              <a:off x="533400" y="3352800"/>
              <a:ext cx="1303867" cy="1052520"/>
            </a:xfrm>
            <a:prstGeom prst="rect">
              <a:avLst/>
            </a:prstGeom>
            <a:noFill/>
            <a:ln w="9525">
              <a:noFill/>
              <a:miter lim="800000"/>
              <a:headEnd/>
              <a:tailEnd/>
            </a:ln>
          </p:spPr>
        </p:pic>
        <p:sp>
          <p:nvSpPr>
            <p:cNvPr id="224277" name="TextBox 10"/>
            <p:cNvSpPr txBox="1">
              <a:spLocks noChangeArrowheads="1"/>
            </p:cNvSpPr>
            <p:nvPr/>
          </p:nvSpPr>
          <p:spPr bwMode="auto">
            <a:xfrm>
              <a:off x="1752600" y="3352800"/>
              <a:ext cx="3143272" cy="954107"/>
            </a:xfrm>
            <a:prstGeom prst="rect">
              <a:avLst/>
            </a:prstGeom>
            <a:noFill/>
            <a:ln w="9525">
              <a:noFill/>
              <a:miter lim="800000"/>
              <a:headEnd/>
              <a:tailEnd/>
            </a:ln>
          </p:spPr>
          <p:txBody>
            <a:bodyPr>
              <a:spAutoFit/>
            </a:bodyPr>
            <a:lstStyle/>
            <a:p>
              <a:r>
                <a:rPr lang="en-US" altLang="zh-CN" sz="1400">
                  <a:latin typeface="Calibri" pitchFamily="34" charset="0"/>
                </a:rPr>
                <a:t>Software</a:t>
              </a:r>
            </a:p>
            <a:p>
              <a:pPr>
                <a:buFont typeface="Arial" charset="0"/>
                <a:buChar char="•"/>
              </a:pPr>
              <a:r>
                <a:rPr lang="en-US" altLang="zh-CN" sz="1400">
                  <a:latin typeface="Calibri" pitchFamily="34" charset="0"/>
                </a:rPr>
                <a:t>Control Panel: Plesk, cPanel</a:t>
              </a:r>
            </a:p>
            <a:p>
              <a:pPr>
                <a:buFont typeface="Arial" charset="0"/>
                <a:buChar char="•"/>
              </a:pPr>
              <a:r>
                <a:rPr lang="en-US" altLang="zh-CN" sz="1400">
                  <a:latin typeface="Calibri" pitchFamily="34" charset="0"/>
                </a:rPr>
                <a:t>Operating Systems</a:t>
              </a:r>
            </a:p>
            <a:p>
              <a:pPr>
                <a:buFont typeface="Arial" charset="0"/>
                <a:buChar char="•"/>
              </a:pPr>
              <a:r>
                <a:rPr lang="en-US" altLang="zh-CN" sz="1400">
                  <a:latin typeface="Calibri" pitchFamily="34" charset="0"/>
                </a:rPr>
                <a:t>Databases</a:t>
              </a:r>
            </a:p>
          </p:txBody>
        </p:sp>
      </p:grpSp>
      <p:grpSp>
        <p:nvGrpSpPr>
          <p:cNvPr id="12" name="Group 11"/>
          <p:cNvGrpSpPr>
            <a:grpSpLocks/>
          </p:cNvGrpSpPr>
          <p:nvPr/>
        </p:nvGrpSpPr>
        <p:grpSpPr bwMode="auto">
          <a:xfrm>
            <a:off x="4522788" y="4924425"/>
            <a:ext cx="4591050" cy="1371600"/>
            <a:chOff x="5029200" y="4419600"/>
            <a:chExt cx="4114800" cy="1060457"/>
          </a:xfrm>
        </p:grpSpPr>
        <p:pic>
          <p:nvPicPr>
            <p:cNvPr id="224274" name="Picture 8"/>
            <p:cNvPicPr>
              <a:picLocks noChangeAspect="1" noChangeArrowheads="1"/>
            </p:cNvPicPr>
            <p:nvPr/>
          </p:nvPicPr>
          <p:blipFill>
            <a:blip r:embed="rId5"/>
            <a:srcRect/>
            <a:stretch>
              <a:fillRect/>
            </a:stretch>
          </p:blipFill>
          <p:spPr bwMode="auto">
            <a:xfrm>
              <a:off x="5029200" y="4419600"/>
              <a:ext cx="948830" cy="1060457"/>
            </a:xfrm>
            <a:prstGeom prst="rect">
              <a:avLst/>
            </a:prstGeom>
            <a:noFill/>
            <a:ln w="9525">
              <a:noFill/>
              <a:miter lim="800000"/>
              <a:headEnd/>
              <a:tailEnd/>
            </a:ln>
          </p:spPr>
        </p:pic>
        <p:sp>
          <p:nvSpPr>
            <p:cNvPr id="224275" name="TextBox 13"/>
            <p:cNvSpPr txBox="1">
              <a:spLocks noChangeArrowheads="1"/>
            </p:cNvSpPr>
            <p:nvPr/>
          </p:nvSpPr>
          <p:spPr bwMode="auto">
            <a:xfrm>
              <a:off x="6000728" y="4648200"/>
              <a:ext cx="3143272" cy="523220"/>
            </a:xfrm>
            <a:prstGeom prst="rect">
              <a:avLst/>
            </a:prstGeom>
            <a:noFill/>
            <a:ln w="9525">
              <a:noFill/>
              <a:miter lim="800000"/>
              <a:headEnd/>
              <a:tailEnd/>
            </a:ln>
          </p:spPr>
          <p:txBody>
            <a:bodyPr>
              <a:spAutoFit/>
            </a:bodyPr>
            <a:lstStyle/>
            <a:p>
              <a:r>
                <a:rPr lang="en-US" altLang="zh-CN" sz="1400">
                  <a:latin typeface="Calibri" pitchFamily="34" charset="0"/>
                </a:rPr>
                <a:t>Threat Manager  - Intrusion Detection System, DDoS</a:t>
              </a:r>
            </a:p>
          </p:txBody>
        </p:sp>
      </p:grpSp>
      <p:grpSp>
        <p:nvGrpSpPr>
          <p:cNvPr id="15" name="Group 14"/>
          <p:cNvGrpSpPr>
            <a:grpSpLocks/>
          </p:cNvGrpSpPr>
          <p:nvPr/>
        </p:nvGrpSpPr>
        <p:grpSpPr bwMode="auto">
          <a:xfrm>
            <a:off x="4511675" y="2438400"/>
            <a:ext cx="4592638" cy="1457325"/>
            <a:chOff x="5029200" y="2209800"/>
            <a:chExt cx="4114800" cy="1000129"/>
          </a:xfrm>
        </p:grpSpPr>
        <p:pic>
          <p:nvPicPr>
            <p:cNvPr id="224272" name="Picture 6"/>
            <p:cNvPicPr>
              <a:picLocks noChangeAspect="1" noChangeArrowheads="1"/>
            </p:cNvPicPr>
            <p:nvPr/>
          </p:nvPicPr>
          <p:blipFill>
            <a:blip r:embed="rId6"/>
            <a:srcRect/>
            <a:stretch>
              <a:fillRect/>
            </a:stretch>
          </p:blipFill>
          <p:spPr bwMode="auto">
            <a:xfrm>
              <a:off x="5029200" y="2209800"/>
              <a:ext cx="923929" cy="1000129"/>
            </a:xfrm>
            <a:prstGeom prst="rect">
              <a:avLst/>
            </a:prstGeom>
            <a:noFill/>
            <a:ln w="9525">
              <a:noFill/>
              <a:miter lim="800000"/>
              <a:headEnd/>
              <a:tailEnd/>
            </a:ln>
          </p:spPr>
        </p:pic>
        <p:sp>
          <p:nvSpPr>
            <p:cNvPr id="224273" name="TextBox 16"/>
            <p:cNvSpPr txBox="1">
              <a:spLocks noChangeArrowheads="1"/>
            </p:cNvSpPr>
            <p:nvPr/>
          </p:nvSpPr>
          <p:spPr bwMode="auto">
            <a:xfrm>
              <a:off x="6000728" y="2209800"/>
              <a:ext cx="3143272" cy="954107"/>
            </a:xfrm>
            <a:prstGeom prst="rect">
              <a:avLst/>
            </a:prstGeom>
            <a:noFill/>
            <a:ln w="9525">
              <a:noFill/>
              <a:miter lim="800000"/>
              <a:headEnd/>
              <a:tailEnd/>
            </a:ln>
          </p:spPr>
          <p:txBody>
            <a:bodyPr>
              <a:spAutoFit/>
            </a:bodyPr>
            <a:lstStyle/>
            <a:p>
              <a:r>
                <a:rPr lang="en-US" altLang="zh-CN" sz="1400">
                  <a:latin typeface="Calibri" pitchFamily="34" charset="0"/>
                </a:rPr>
                <a:t>Professional Services</a:t>
              </a:r>
            </a:p>
            <a:p>
              <a:pPr>
                <a:buFont typeface="Arial" charset="0"/>
                <a:buChar char="•"/>
              </a:pPr>
              <a:r>
                <a:rPr lang="en-US" altLang="zh-CN" sz="1400">
                  <a:latin typeface="Calibri" pitchFamily="34" charset="0"/>
                </a:rPr>
                <a:t>Server and Device Admin</a:t>
              </a:r>
            </a:p>
            <a:p>
              <a:pPr>
                <a:buFont typeface="Arial" charset="0"/>
                <a:buChar char="•"/>
              </a:pPr>
              <a:r>
                <a:rPr lang="en-US" altLang="zh-CN" sz="1400">
                  <a:latin typeface="Calibri" pitchFamily="34" charset="0"/>
                </a:rPr>
                <a:t>Monitoring &amp; Reporting</a:t>
              </a:r>
            </a:p>
            <a:p>
              <a:pPr>
                <a:buFont typeface="Arial" charset="0"/>
                <a:buChar char="•"/>
              </a:pPr>
              <a:r>
                <a:rPr lang="en-US" altLang="zh-CN" sz="1400">
                  <a:latin typeface="Calibri" pitchFamily="34" charset="0"/>
                </a:rPr>
                <a:t>Hardware Maintenance</a:t>
              </a:r>
            </a:p>
          </p:txBody>
        </p:sp>
      </p:grpSp>
      <p:grpSp>
        <p:nvGrpSpPr>
          <p:cNvPr id="18" name="Group 17"/>
          <p:cNvGrpSpPr>
            <a:grpSpLocks/>
          </p:cNvGrpSpPr>
          <p:nvPr/>
        </p:nvGrpSpPr>
        <p:grpSpPr bwMode="auto">
          <a:xfrm>
            <a:off x="49213" y="2438400"/>
            <a:ext cx="4473575" cy="1390650"/>
            <a:chOff x="609600" y="2209800"/>
            <a:chExt cx="4133872" cy="1073157"/>
          </a:xfrm>
        </p:grpSpPr>
        <p:pic>
          <p:nvPicPr>
            <p:cNvPr id="224270" name="Picture 9"/>
            <p:cNvPicPr>
              <a:picLocks noChangeAspect="1" noChangeArrowheads="1"/>
            </p:cNvPicPr>
            <p:nvPr/>
          </p:nvPicPr>
          <p:blipFill>
            <a:blip r:embed="rId7"/>
            <a:srcRect/>
            <a:stretch>
              <a:fillRect/>
            </a:stretch>
          </p:blipFill>
          <p:spPr bwMode="auto">
            <a:xfrm>
              <a:off x="609600" y="2209800"/>
              <a:ext cx="979839" cy="1073157"/>
            </a:xfrm>
            <a:prstGeom prst="rect">
              <a:avLst/>
            </a:prstGeom>
            <a:noFill/>
            <a:ln w="9525">
              <a:noFill/>
              <a:miter lim="800000"/>
              <a:headEnd/>
              <a:tailEnd/>
            </a:ln>
          </p:spPr>
        </p:pic>
        <p:sp>
          <p:nvSpPr>
            <p:cNvPr id="224271" name="TextBox 19"/>
            <p:cNvSpPr txBox="1">
              <a:spLocks noChangeArrowheads="1"/>
            </p:cNvSpPr>
            <p:nvPr/>
          </p:nvSpPr>
          <p:spPr bwMode="auto">
            <a:xfrm>
              <a:off x="1600200" y="2362200"/>
              <a:ext cx="3143272" cy="738664"/>
            </a:xfrm>
            <a:prstGeom prst="rect">
              <a:avLst/>
            </a:prstGeom>
            <a:noFill/>
            <a:ln w="9525">
              <a:noFill/>
              <a:miter lim="800000"/>
              <a:headEnd/>
              <a:tailEnd/>
            </a:ln>
          </p:spPr>
          <p:txBody>
            <a:bodyPr>
              <a:spAutoFit/>
            </a:bodyPr>
            <a:lstStyle/>
            <a:p>
              <a:r>
                <a:rPr lang="en-US" altLang="zh-CN" sz="1400">
                  <a:latin typeface="Calibri" pitchFamily="34" charset="0"/>
                </a:rPr>
                <a:t>SaaS Applications</a:t>
              </a:r>
            </a:p>
            <a:p>
              <a:r>
                <a:rPr lang="en-US" altLang="zh-CN" sz="1400">
                  <a:latin typeface="Calibri" pitchFamily="34" charset="0"/>
                </a:rPr>
                <a:t>NetDBA</a:t>
              </a:r>
            </a:p>
            <a:p>
              <a:r>
                <a:rPr lang="en-US" altLang="zh-CN" sz="1400">
                  <a:latin typeface="Calibri" pitchFamily="34" charset="0"/>
                </a:rPr>
                <a:t>Exchange, SharePoint</a:t>
              </a:r>
            </a:p>
          </p:txBody>
        </p:sp>
      </p:grpSp>
      <p:grpSp>
        <p:nvGrpSpPr>
          <p:cNvPr id="21" name="Group 20"/>
          <p:cNvGrpSpPr>
            <a:grpSpLocks/>
          </p:cNvGrpSpPr>
          <p:nvPr/>
        </p:nvGrpSpPr>
        <p:grpSpPr bwMode="auto">
          <a:xfrm>
            <a:off x="4522788" y="1238250"/>
            <a:ext cx="4591050" cy="1200150"/>
            <a:chOff x="5029200" y="1143000"/>
            <a:chExt cx="4114800" cy="936104"/>
          </a:xfrm>
        </p:grpSpPr>
        <p:pic>
          <p:nvPicPr>
            <p:cNvPr id="224268" name="Picture 2"/>
            <p:cNvPicPr>
              <a:picLocks noChangeAspect="1" noChangeArrowheads="1"/>
            </p:cNvPicPr>
            <p:nvPr/>
          </p:nvPicPr>
          <p:blipFill>
            <a:blip r:embed="rId8"/>
            <a:srcRect/>
            <a:stretch>
              <a:fillRect/>
            </a:stretch>
          </p:blipFill>
          <p:spPr bwMode="auto">
            <a:xfrm>
              <a:off x="5029200" y="1143000"/>
              <a:ext cx="936104" cy="936104"/>
            </a:xfrm>
            <a:prstGeom prst="rect">
              <a:avLst/>
            </a:prstGeom>
            <a:noFill/>
            <a:ln w="9525">
              <a:noFill/>
              <a:miter lim="800000"/>
              <a:headEnd/>
              <a:tailEnd/>
            </a:ln>
          </p:spPr>
        </p:pic>
        <p:sp>
          <p:nvSpPr>
            <p:cNvPr id="224269" name="TextBox 22"/>
            <p:cNvSpPr txBox="1">
              <a:spLocks noChangeArrowheads="1"/>
            </p:cNvSpPr>
            <p:nvPr/>
          </p:nvSpPr>
          <p:spPr bwMode="auto">
            <a:xfrm>
              <a:off x="6000728" y="1447800"/>
              <a:ext cx="3143272" cy="307777"/>
            </a:xfrm>
            <a:prstGeom prst="rect">
              <a:avLst/>
            </a:prstGeom>
            <a:noFill/>
            <a:ln w="9525">
              <a:noFill/>
              <a:miter lim="800000"/>
              <a:headEnd/>
              <a:tailEnd/>
            </a:ln>
          </p:spPr>
          <p:txBody>
            <a:bodyPr>
              <a:spAutoFit/>
            </a:bodyPr>
            <a:lstStyle/>
            <a:p>
              <a:r>
                <a:rPr lang="en-US" altLang="zh-CN" sz="1400">
                  <a:latin typeface="Calibri" pitchFamily="34" charset="0"/>
                </a:rPr>
                <a:t>Backup Solutions</a:t>
              </a:r>
            </a:p>
          </p:txBody>
        </p:sp>
      </p:grpSp>
      <p:grpSp>
        <p:nvGrpSpPr>
          <p:cNvPr id="24" name="Group 23"/>
          <p:cNvGrpSpPr>
            <a:grpSpLocks/>
          </p:cNvGrpSpPr>
          <p:nvPr/>
        </p:nvGrpSpPr>
        <p:grpSpPr bwMode="auto">
          <a:xfrm>
            <a:off x="4672013" y="3724275"/>
            <a:ext cx="4441825" cy="1200150"/>
            <a:chOff x="5029200" y="3352800"/>
            <a:chExt cx="4114800" cy="914400"/>
          </a:xfrm>
        </p:grpSpPr>
        <p:pic>
          <p:nvPicPr>
            <p:cNvPr id="224266" name="Picture 5"/>
            <p:cNvPicPr>
              <a:picLocks noChangeAspect="1" noChangeArrowheads="1"/>
            </p:cNvPicPr>
            <p:nvPr/>
          </p:nvPicPr>
          <p:blipFill>
            <a:blip r:embed="rId9"/>
            <a:srcRect/>
            <a:stretch>
              <a:fillRect/>
            </a:stretch>
          </p:blipFill>
          <p:spPr bwMode="auto">
            <a:xfrm>
              <a:off x="5029200" y="3352800"/>
              <a:ext cx="914400" cy="914400"/>
            </a:xfrm>
            <a:prstGeom prst="rect">
              <a:avLst/>
            </a:prstGeom>
            <a:noFill/>
            <a:ln w="9525">
              <a:noFill/>
              <a:miter lim="800000"/>
              <a:headEnd/>
              <a:tailEnd/>
            </a:ln>
          </p:spPr>
        </p:pic>
        <p:sp>
          <p:nvSpPr>
            <p:cNvPr id="224267" name="TextBox 25"/>
            <p:cNvSpPr txBox="1">
              <a:spLocks noChangeArrowheads="1"/>
            </p:cNvSpPr>
            <p:nvPr/>
          </p:nvSpPr>
          <p:spPr bwMode="auto">
            <a:xfrm>
              <a:off x="6000728" y="3505200"/>
              <a:ext cx="3143272" cy="523220"/>
            </a:xfrm>
            <a:prstGeom prst="rect">
              <a:avLst/>
            </a:prstGeom>
            <a:noFill/>
            <a:ln w="9525">
              <a:noFill/>
              <a:miter lim="800000"/>
              <a:headEnd/>
              <a:tailEnd/>
            </a:ln>
          </p:spPr>
          <p:txBody>
            <a:bodyPr>
              <a:spAutoFit/>
            </a:bodyPr>
            <a:lstStyle/>
            <a:p>
              <a:r>
                <a:rPr lang="en-US" altLang="zh-CN" sz="1400">
                  <a:latin typeface="Calibri" pitchFamily="34" charset="0"/>
                </a:rPr>
                <a:t>Storage Solutions</a:t>
              </a:r>
            </a:p>
            <a:p>
              <a:pPr>
                <a:buFont typeface="Arial" charset="0"/>
                <a:buChar char="•"/>
              </a:pPr>
              <a:r>
                <a:rPr lang="en-US" altLang="zh-CN" sz="1400">
                  <a:latin typeface="Calibri" pitchFamily="34" charset="0"/>
                </a:rPr>
                <a:t>SAN, Fiber Channel, Clustering</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p:cNvSpPr txBox="1">
            <a:spLocks/>
          </p:cNvSpPr>
          <p:nvPr/>
        </p:nvSpPr>
        <p:spPr bwMode="auto">
          <a:xfrm>
            <a:off x="0" y="46038"/>
            <a:ext cx="9144000" cy="1020762"/>
          </a:xfrm>
          <a:prstGeom prst="rect">
            <a:avLst/>
          </a:prstGeom>
          <a:noFill/>
          <a:ln w="9525">
            <a:noFill/>
            <a:miter lim="800000"/>
            <a:headEnd/>
            <a:tailEnd/>
          </a:ln>
        </p:spPr>
        <p:txBody>
          <a:bodyPr/>
          <a:lstStyle/>
          <a:p>
            <a:r>
              <a:rPr lang="en-US" altLang="zh-CN" sz="3000" b="1">
                <a:solidFill>
                  <a:schemeClr val="bg1"/>
                </a:solidFill>
                <a:latin typeface="Segoe UI" pitchFamily="34" charset="0"/>
                <a:cs typeface="Segoe UI" pitchFamily="34" charset="0"/>
              </a:rPr>
              <a:t>Risks and Migration Issues associated with Cloud Services</a:t>
            </a:r>
          </a:p>
        </p:txBody>
      </p:sp>
      <p:sp>
        <p:nvSpPr>
          <p:cNvPr id="3" name="Text Placeholder 2"/>
          <p:cNvSpPr txBox="1">
            <a:spLocks/>
          </p:cNvSpPr>
          <p:nvPr/>
        </p:nvSpPr>
        <p:spPr bwMode="auto">
          <a:xfrm>
            <a:off x="155575" y="1295400"/>
            <a:ext cx="8836025" cy="5334000"/>
          </a:xfrm>
          <a:prstGeom prst="rect">
            <a:avLst/>
          </a:prstGeom>
          <a:noFill/>
          <a:ln w="9525">
            <a:noFill/>
            <a:miter lim="800000"/>
            <a:headEnd/>
            <a:tailEnd/>
          </a:ln>
        </p:spPr>
        <p:txBody>
          <a:bodyPr/>
          <a:lstStyle/>
          <a:p>
            <a:pPr marL="342900" indent="-342900">
              <a:spcBef>
                <a:spcPct val="20000"/>
              </a:spcBef>
              <a:buFont typeface="Arial" charset="0"/>
              <a:buChar char="•"/>
            </a:pPr>
            <a:r>
              <a:rPr lang="en-US" altLang="zh-CN" sz="2800" b="1">
                <a:solidFill>
                  <a:schemeClr val="tx2"/>
                </a:solidFill>
                <a:latin typeface="Segoe UI" pitchFamily="34" charset="0"/>
                <a:cs typeface="Segoe UI" pitchFamily="34" charset="0"/>
              </a:rPr>
              <a:t>Bandwidth</a:t>
            </a:r>
            <a:r>
              <a:rPr lang="en-US" altLang="zh-CN" sz="2800">
                <a:solidFill>
                  <a:schemeClr val="tx2"/>
                </a:solidFill>
                <a:latin typeface="Segoe UI" pitchFamily="34" charset="0"/>
                <a:cs typeface="Segoe UI" pitchFamily="34" charset="0"/>
              </a:rPr>
              <a:t> </a:t>
            </a:r>
            <a:r>
              <a:rPr lang="en-US" altLang="zh-CN" sz="2800" b="1">
                <a:solidFill>
                  <a:schemeClr val="tx2"/>
                </a:solidFill>
                <a:latin typeface="Segoe UI" pitchFamily="34" charset="0"/>
                <a:cs typeface="Segoe UI" pitchFamily="34" charset="0"/>
              </a:rPr>
              <a:t>and performance </a:t>
            </a:r>
            <a:r>
              <a:rPr lang="en-US" altLang="zh-CN" sz="2800">
                <a:solidFill>
                  <a:schemeClr val="tx2"/>
                </a:solidFill>
                <a:latin typeface="Segoe UI" pitchFamily="34" charset="0"/>
                <a:cs typeface="Segoe UI" pitchFamily="34" charset="0"/>
              </a:rPr>
              <a:t>requirements go up</a:t>
            </a:r>
          </a:p>
          <a:p>
            <a:pPr marL="342900" indent="-342900">
              <a:spcBef>
                <a:spcPct val="20000"/>
              </a:spcBef>
              <a:buFont typeface="Arial" charset="0"/>
              <a:buChar char="•"/>
            </a:pPr>
            <a:r>
              <a:rPr lang="en-US" altLang="zh-CN" sz="2800" b="1">
                <a:solidFill>
                  <a:schemeClr val="tx2"/>
                </a:solidFill>
                <a:latin typeface="Segoe UI" pitchFamily="34" charset="0"/>
                <a:cs typeface="Segoe UI" pitchFamily="34" charset="0"/>
              </a:rPr>
              <a:t>Vendor lock-in- </a:t>
            </a:r>
            <a:r>
              <a:rPr lang="en-US" altLang="zh-CN" sz="2800">
                <a:solidFill>
                  <a:schemeClr val="tx2"/>
                </a:solidFill>
                <a:latin typeface="Segoe UI" pitchFamily="34" charset="0"/>
                <a:cs typeface="Segoe UI" pitchFamily="34" charset="0"/>
              </a:rPr>
              <a:t>Make sure there is an easy way to get the organization data out of the service if necessary</a:t>
            </a:r>
            <a:endParaRPr lang="en-US" altLang="zh-CN" sz="2800" b="1">
              <a:solidFill>
                <a:schemeClr val="tx2"/>
              </a:solidFill>
              <a:latin typeface="Segoe UI" pitchFamily="34" charset="0"/>
              <a:cs typeface="Segoe UI" pitchFamily="34" charset="0"/>
            </a:endParaRPr>
          </a:p>
          <a:p>
            <a:pPr marL="342900" indent="-342900">
              <a:spcBef>
                <a:spcPct val="20000"/>
              </a:spcBef>
              <a:buFont typeface="Arial" charset="0"/>
              <a:buChar char="•"/>
            </a:pPr>
            <a:r>
              <a:rPr lang="en-US" altLang="zh-CN" sz="2800" b="1">
                <a:solidFill>
                  <a:schemeClr val="tx2"/>
                </a:solidFill>
                <a:latin typeface="Segoe UI" pitchFamily="34" charset="0"/>
                <a:cs typeface="Segoe UI" pitchFamily="34" charset="0"/>
              </a:rPr>
              <a:t>Reliability of service provider - </a:t>
            </a:r>
            <a:r>
              <a:rPr lang="en-US" altLang="zh-CN" sz="2800">
                <a:solidFill>
                  <a:schemeClr val="tx2"/>
                </a:solidFill>
                <a:latin typeface="Segoe UI" pitchFamily="34" charset="0"/>
                <a:cs typeface="Segoe UI" pitchFamily="34" charset="0"/>
              </a:rPr>
              <a:t>If something goes wrong with the service provider, such as servers going down, the customer can do nothing.  Choose a service provider who offers mirrored sites. </a:t>
            </a:r>
          </a:p>
        </p:txBody>
      </p:sp>
      <p:pic>
        <p:nvPicPr>
          <p:cNvPr id="225283" name="Picture 3"/>
          <p:cNvPicPr>
            <a:picLocks noChangeAspect="1"/>
          </p:cNvPicPr>
          <p:nvPr/>
        </p:nvPicPr>
        <p:blipFill>
          <a:blip r:embed="rId2"/>
          <a:srcRect/>
          <a:stretch>
            <a:fillRect/>
          </a:stretch>
        </p:blipFill>
        <p:spPr bwMode="auto">
          <a:xfrm>
            <a:off x="7086600" y="4953000"/>
            <a:ext cx="1905000" cy="19050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5" name="Picture 3"/>
          <p:cNvPicPr>
            <a:picLocks noChangeAspect="1"/>
          </p:cNvPicPr>
          <p:nvPr/>
        </p:nvPicPr>
        <p:blipFill>
          <a:blip r:embed="rId3"/>
          <a:srcRect/>
          <a:stretch>
            <a:fillRect/>
          </a:stretch>
        </p:blipFill>
        <p:spPr bwMode="auto">
          <a:xfrm>
            <a:off x="7315200" y="4800600"/>
            <a:ext cx="1752600" cy="1752600"/>
          </a:xfrm>
          <a:prstGeom prst="rect">
            <a:avLst/>
          </a:prstGeom>
          <a:noFill/>
          <a:ln w="9525">
            <a:noFill/>
            <a:miter lim="800000"/>
            <a:headEnd/>
            <a:tailEnd/>
          </a:ln>
        </p:spPr>
      </p:pic>
      <p:sp>
        <p:nvSpPr>
          <p:cNvPr id="2" name="Title 1"/>
          <p:cNvSpPr txBox="1">
            <a:spLocks/>
          </p:cNvSpPr>
          <p:nvPr/>
        </p:nvSpPr>
        <p:spPr>
          <a:xfrm>
            <a:off x="0" y="0"/>
            <a:ext cx="9144000" cy="1066800"/>
          </a:xfrm>
          <a:prstGeom prst="rect">
            <a:avLst/>
          </a:prstGeom>
        </p:spPr>
        <p:txBody>
          <a:bodyPr anchor="ctr">
            <a:normAutofit fontScale="97500"/>
          </a:bodyPr>
          <a:lstStyle>
            <a:lvl1pPr algn="l" defTabSz="914400" rtl="0" eaLnBrk="1" latinLnBrk="0" hangingPunct="1">
              <a:spcBef>
                <a:spcPct val="0"/>
              </a:spcBef>
              <a:buNone/>
              <a:defRPr sz="3200" kern="1200">
                <a:solidFill>
                  <a:schemeClr val="tx1"/>
                </a:solidFill>
                <a:latin typeface="Segoe UI" pitchFamily="34" charset="0"/>
                <a:ea typeface="Segoe UI" pitchFamily="34" charset="0"/>
                <a:cs typeface="Segoe UI" pitchFamily="34" charset="0"/>
              </a:defRPr>
            </a:lvl1pPr>
          </a:lstStyle>
          <a:p>
            <a:pPr fontAlgn="auto">
              <a:spcAft>
                <a:spcPts val="0"/>
              </a:spcAft>
              <a:defRPr/>
            </a:pPr>
            <a:r>
              <a:rPr lang="en-US" sz="3000" b="1" dirty="0" smtClean="0">
                <a:solidFill>
                  <a:schemeClr val="bg1"/>
                </a:solidFill>
              </a:rPr>
              <a:t>Risks and Migration issues associated with Cloud Services</a:t>
            </a:r>
            <a:endParaRPr lang="en-US" sz="3000" b="1" dirty="0">
              <a:solidFill>
                <a:schemeClr val="bg1"/>
              </a:solidFill>
            </a:endParaRPr>
          </a:p>
        </p:txBody>
      </p:sp>
      <p:sp>
        <p:nvSpPr>
          <p:cNvPr id="3" name="Text Placeholder 2"/>
          <p:cNvSpPr txBox="1">
            <a:spLocks/>
          </p:cNvSpPr>
          <p:nvPr/>
        </p:nvSpPr>
        <p:spPr>
          <a:xfrm>
            <a:off x="152400" y="1393825"/>
            <a:ext cx="8382000" cy="5141913"/>
          </a:xfrm>
          <a:prstGeom prst="rect">
            <a:avLst/>
          </a:prstGeom>
        </p:spPr>
        <p:txBody>
          <a:bodyPr>
            <a:normAutofit/>
          </a:bodyPr>
          <a:lstStyle/>
          <a:p>
            <a:pPr marL="342900" indent="-342900">
              <a:spcBef>
                <a:spcPct val="20000"/>
              </a:spcBef>
              <a:buFont typeface="Arial" charset="0"/>
              <a:buChar char="•"/>
            </a:pPr>
            <a:r>
              <a:rPr lang="en-US" altLang="zh-CN" sz="2800" b="1">
                <a:solidFill>
                  <a:schemeClr val="tx2"/>
                </a:solidFill>
                <a:latin typeface="Segoe UI" pitchFamily="34" charset="0"/>
                <a:cs typeface="Segoe UI" pitchFamily="34" charset="0"/>
              </a:rPr>
              <a:t>Data security: </a:t>
            </a:r>
            <a:r>
              <a:rPr lang="en-US" altLang="zh-CN" sz="2800">
                <a:solidFill>
                  <a:schemeClr val="tx2"/>
                </a:solidFill>
                <a:latin typeface="Segoe UI" pitchFamily="34" charset="0"/>
                <a:cs typeface="Segoe UI" pitchFamily="34" charset="0"/>
              </a:rPr>
              <a:t>This is not always a risk even though the security requirements of an organization do go up. </a:t>
            </a:r>
          </a:p>
          <a:p>
            <a:pPr marL="342900" indent="-342900">
              <a:spcBef>
                <a:spcPct val="20000"/>
              </a:spcBef>
              <a:buFont typeface="Arial" charset="0"/>
              <a:buNone/>
            </a:pPr>
            <a:endParaRPr lang="en-US" altLang="zh-CN" sz="2800">
              <a:solidFill>
                <a:schemeClr val="tx2"/>
              </a:solidFill>
              <a:latin typeface="Segoe UI" pitchFamily="34" charset="0"/>
              <a:cs typeface="Segoe UI" pitchFamily="34" charset="0"/>
            </a:endParaRPr>
          </a:p>
          <a:p>
            <a:pPr marL="342900" indent="-342900">
              <a:spcBef>
                <a:spcPct val="20000"/>
              </a:spcBef>
              <a:buFont typeface="Arial" charset="0"/>
              <a:buChar char="•"/>
            </a:pPr>
            <a:r>
              <a:rPr lang="en-US" altLang="zh-CN" sz="2800" b="1">
                <a:solidFill>
                  <a:schemeClr val="tx2"/>
                </a:solidFill>
                <a:latin typeface="Segoe UI" pitchFamily="34" charset="0"/>
                <a:cs typeface="Segoe UI" pitchFamily="34" charset="0"/>
              </a:rPr>
              <a:t>Compliance</a:t>
            </a:r>
            <a:r>
              <a:rPr lang="en-US" altLang="zh-CN" sz="2800">
                <a:solidFill>
                  <a:schemeClr val="tx2"/>
                </a:solidFill>
                <a:latin typeface="Segoe UI" pitchFamily="34" charset="0"/>
                <a:cs typeface="Segoe UI" pitchFamily="34" charset="0"/>
              </a:rPr>
              <a:t> under applicable law can be an issue. </a:t>
            </a:r>
          </a:p>
          <a:p>
            <a:pPr marL="342900" indent="-342900">
              <a:spcBef>
                <a:spcPct val="20000"/>
              </a:spcBef>
              <a:buFont typeface="Arial" charset="0"/>
              <a:buChar char="•"/>
            </a:pPr>
            <a:endParaRPr lang="en-US" altLang="zh-CN" sz="2800" b="1">
              <a:solidFill>
                <a:schemeClr val="tx2"/>
              </a:solidFill>
              <a:latin typeface="Segoe UI" pitchFamily="34" charset="0"/>
              <a:cs typeface="Segoe UI" pitchFamily="34" charset="0"/>
            </a:endParaRPr>
          </a:p>
          <a:p>
            <a:pPr marL="342900" indent="-342900">
              <a:spcBef>
                <a:spcPct val="20000"/>
              </a:spcBef>
              <a:buFont typeface="Arial" charset="0"/>
              <a:buChar char="•"/>
            </a:pPr>
            <a:r>
              <a:rPr lang="en-US" altLang="zh-CN" sz="2800" b="1">
                <a:solidFill>
                  <a:schemeClr val="tx2"/>
                </a:solidFill>
                <a:latin typeface="Segoe UI" pitchFamily="34" charset="0"/>
                <a:cs typeface="Segoe UI" pitchFamily="34" charset="0"/>
              </a:rPr>
              <a:t>Going out of business -</a:t>
            </a:r>
            <a:r>
              <a:rPr lang="en-US" altLang="zh-CN" sz="2800">
                <a:solidFill>
                  <a:schemeClr val="tx2"/>
                </a:solidFill>
                <a:latin typeface="Segoe UI" pitchFamily="34" charset="0"/>
                <a:cs typeface="Segoe UI" pitchFamily="34" charset="0"/>
              </a:rPr>
              <a:t>  </a:t>
            </a:r>
            <a:r>
              <a:rPr lang="en-US" altLang="zh-CN" sz="2800" i="1">
                <a:solidFill>
                  <a:schemeClr val="tx2"/>
                </a:solidFill>
                <a:latin typeface="Segoe UI" pitchFamily="34" charset="0"/>
                <a:cs typeface="Segoe UI" pitchFamily="34" charset="0"/>
              </a:rPr>
              <a:t>Where’s my data??</a:t>
            </a:r>
            <a:endParaRPr lang="en-US" altLang="zh-CN" sz="2800" b="1" i="1">
              <a:solidFill>
                <a:schemeClr val="tx2"/>
              </a:solidFill>
              <a:latin typeface="Segoe UI" pitchFamily="34" charset="0"/>
              <a:cs typeface="Segoe U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Title 1"/>
          <p:cNvSpPr>
            <a:spLocks noGrp="1"/>
          </p:cNvSpPr>
          <p:nvPr>
            <p:ph type="title" idx="4294967295"/>
          </p:nvPr>
        </p:nvSpPr>
        <p:spPr>
          <a:xfrm>
            <a:off x="0" y="228600"/>
            <a:ext cx="8610600" cy="715963"/>
          </a:xfrm>
        </p:spPr>
        <p:txBody>
          <a:bodyPr/>
          <a:lstStyle/>
          <a:p>
            <a:r>
              <a:rPr lang="en-US" altLang="zh-CN" smtClean="0">
                <a:ea typeface="宋体" charset="-122"/>
              </a:rPr>
              <a:t>Memo Structure – Memo 3</a:t>
            </a:r>
          </a:p>
        </p:txBody>
      </p:sp>
      <p:sp>
        <p:nvSpPr>
          <p:cNvPr id="3" name="Content Placeholder 2"/>
          <p:cNvSpPr>
            <a:spLocks noGrp="1"/>
          </p:cNvSpPr>
          <p:nvPr>
            <p:ph idx="4294967295"/>
          </p:nvPr>
        </p:nvSpPr>
        <p:spPr>
          <a:xfrm>
            <a:off x="0" y="1143000"/>
            <a:ext cx="8610600" cy="4983163"/>
          </a:xfrm>
        </p:spPr>
        <p:txBody>
          <a:bodyPr rtlCol="0">
            <a:normAutofit fontScale="92500" lnSpcReduction="20000"/>
          </a:bodyPr>
          <a:lstStyle/>
          <a:p>
            <a:pPr fontAlgn="auto">
              <a:spcAft>
                <a:spcPts val="0"/>
              </a:spcAft>
              <a:buFont typeface="Arial" pitchFamily="34" charset="0"/>
              <a:buChar char="•"/>
              <a:defRPr/>
            </a:pPr>
            <a:r>
              <a:rPr lang="en-US" dirty="0" smtClean="0"/>
              <a:t>Standard memo header</a:t>
            </a:r>
          </a:p>
          <a:p>
            <a:pPr fontAlgn="auto">
              <a:spcAft>
                <a:spcPts val="0"/>
              </a:spcAft>
              <a:buFont typeface="Arial" pitchFamily="34" charset="0"/>
              <a:buChar char="•"/>
              <a:defRPr/>
            </a:pPr>
            <a:r>
              <a:rPr lang="en-US" dirty="0" smtClean="0"/>
              <a:t>Standard memo body</a:t>
            </a:r>
          </a:p>
          <a:p>
            <a:pPr lvl="1" fontAlgn="auto">
              <a:spcAft>
                <a:spcPts val="0"/>
              </a:spcAft>
              <a:buFont typeface="Arial" pitchFamily="34" charset="0"/>
              <a:buChar char="–"/>
              <a:defRPr/>
            </a:pPr>
            <a:r>
              <a:rPr lang="en-US" dirty="0" smtClean="0"/>
              <a:t>Statement issue</a:t>
            </a:r>
          </a:p>
          <a:p>
            <a:pPr lvl="1" fontAlgn="auto">
              <a:spcAft>
                <a:spcPts val="0"/>
              </a:spcAft>
              <a:buFont typeface="Arial" pitchFamily="34" charset="0"/>
              <a:buChar char="–"/>
              <a:defRPr/>
            </a:pPr>
            <a:r>
              <a:rPr lang="en-US" dirty="0" smtClean="0"/>
              <a:t>Recommendation</a:t>
            </a:r>
          </a:p>
          <a:p>
            <a:pPr lvl="2" fontAlgn="auto">
              <a:spcAft>
                <a:spcPts val="0"/>
              </a:spcAft>
              <a:buFont typeface="Arial" pitchFamily="34" charset="0"/>
              <a:buChar char="•"/>
              <a:defRPr/>
            </a:pPr>
            <a:r>
              <a:rPr lang="en-US" dirty="0" smtClean="0"/>
              <a:t>This will be your annotated list</a:t>
            </a:r>
          </a:p>
          <a:p>
            <a:pPr lvl="3" fontAlgn="auto">
              <a:spcAft>
                <a:spcPts val="0"/>
              </a:spcAft>
              <a:buFont typeface="Arial" pitchFamily="34" charset="0"/>
              <a:buChar char="–"/>
              <a:defRPr/>
            </a:pPr>
            <a:r>
              <a:rPr lang="en-US" dirty="0"/>
              <a:t>Give me the citation, </a:t>
            </a:r>
            <a:r>
              <a:rPr lang="en-US" dirty="0" err="1"/>
              <a:t>url</a:t>
            </a:r>
            <a:r>
              <a:rPr lang="en-US" dirty="0"/>
              <a:t>. Then – tell me what I will learn if I read the article. What are the strong points, what are the weaknesses. About a paragraph per article.</a:t>
            </a:r>
          </a:p>
          <a:p>
            <a:pPr lvl="1" fontAlgn="auto">
              <a:spcAft>
                <a:spcPts val="0"/>
              </a:spcAft>
              <a:buFont typeface="Arial" pitchFamily="34" charset="0"/>
              <a:buChar char="–"/>
              <a:defRPr/>
            </a:pPr>
            <a:r>
              <a:rPr lang="en-US" dirty="0" smtClean="0"/>
              <a:t>Background</a:t>
            </a:r>
          </a:p>
          <a:p>
            <a:pPr lvl="2" fontAlgn="auto">
              <a:spcAft>
                <a:spcPts val="0"/>
              </a:spcAft>
              <a:buFont typeface="Arial" pitchFamily="34" charset="0"/>
              <a:buChar char="•"/>
              <a:defRPr/>
            </a:pPr>
            <a:r>
              <a:rPr lang="en-US" dirty="0" smtClean="0"/>
              <a:t>This will be the list of repositories</a:t>
            </a:r>
          </a:p>
          <a:p>
            <a:pPr fontAlgn="auto">
              <a:spcAft>
                <a:spcPts val="0"/>
              </a:spcAft>
              <a:buFont typeface="Arial" pitchFamily="34" charset="0"/>
              <a:buChar char="•"/>
              <a:defRPr/>
            </a:pPr>
            <a:r>
              <a:rPr lang="en-US" dirty="0" smtClean="0"/>
              <a:t>There is NO required  references section, since that information will be included in the annotated list.</a:t>
            </a:r>
            <a:endParaRPr lang="en-US" dirty="0"/>
          </a:p>
        </p:txBody>
      </p:sp>
      <p:sp>
        <p:nvSpPr>
          <p:cNvPr id="4" name="Slide Number Placeholder 3"/>
          <p:cNvSpPr>
            <a:spLocks noGrp="1"/>
          </p:cNvSpPr>
          <p:nvPr>
            <p:ph type="sldNum" sz="quarter" idx="4294967295"/>
          </p:nvPr>
        </p:nvSpPr>
        <p:spPr>
          <a:xfrm>
            <a:off x="0" y="6356350"/>
            <a:ext cx="2133600" cy="365125"/>
          </a:xfrm>
        </p:spPr>
        <p:txBody>
          <a:bodyPr/>
          <a:lstStyle/>
          <a:p>
            <a:pPr>
              <a:defRPr/>
            </a:pPr>
            <a:fld id="{556B91B8-BD08-4351-AA01-8AEB67C0689E}" type="slidenum">
              <a:rPr lang="en-US"/>
              <a:pPr>
                <a:defRPr/>
              </a:pPr>
              <a:t>117</a:t>
            </a:fld>
            <a:endParaRPr lang="en-US" dirty="0"/>
          </a:p>
        </p:txBody>
      </p:sp>
    </p:spTree>
  </p:cSld>
  <p:clrMapOvr>
    <a:masterClrMapping/>
  </p:clrMapOvr>
  <p:transition>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77" name="Picture 2"/>
          <p:cNvPicPr>
            <a:picLocks noChangeAspect="1" noChangeArrowheads="1"/>
          </p:cNvPicPr>
          <p:nvPr/>
        </p:nvPicPr>
        <p:blipFill>
          <a:blip r:embed="rId3"/>
          <a:srcRect/>
          <a:stretch>
            <a:fillRect/>
          </a:stretch>
        </p:blipFill>
        <p:spPr bwMode="auto">
          <a:xfrm rot="-2533423">
            <a:off x="-176213" y="749300"/>
            <a:ext cx="10707688" cy="5510213"/>
          </a:xfrm>
          <a:prstGeom prst="rect">
            <a:avLst/>
          </a:prstGeom>
          <a:noFill/>
          <a:ln w="9525">
            <a:noFill/>
            <a:miter lim="800000"/>
            <a:headEnd/>
            <a:tailEnd/>
          </a:ln>
        </p:spPr>
      </p:pic>
      <p:sp>
        <p:nvSpPr>
          <p:cNvPr id="229378" name="Title 1"/>
          <p:cNvSpPr>
            <a:spLocks noGrp="1"/>
          </p:cNvSpPr>
          <p:nvPr>
            <p:ph type="title"/>
          </p:nvPr>
        </p:nvSpPr>
        <p:spPr/>
        <p:txBody>
          <a:bodyPr/>
          <a:lstStyle/>
          <a:p>
            <a:r>
              <a:rPr lang="en-US" altLang="zh-CN" smtClean="0">
                <a:ea typeface="宋体" charset="-122"/>
              </a:rPr>
              <a:t>Activity</a:t>
            </a:r>
          </a:p>
        </p:txBody>
      </p:sp>
      <p:sp>
        <p:nvSpPr>
          <p:cNvPr id="3" name="Text Placeholder 2"/>
          <p:cNvSpPr>
            <a:spLocks noGrp="1"/>
          </p:cNvSpPr>
          <p:nvPr>
            <p:ph type="body" sz="quarter" idx="10"/>
          </p:nvPr>
        </p:nvSpPr>
        <p:spPr>
          <a:xfrm>
            <a:off x="304800" y="1447800"/>
            <a:ext cx="8382000" cy="3733800"/>
          </a:xfrm>
        </p:spPr>
        <p:txBody>
          <a:bodyPr>
            <a:normAutofit/>
          </a:bodyPr>
          <a:lstStyle/>
          <a:p>
            <a:r>
              <a:rPr lang="en-US" altLang="zh-CN" smtClean="0">
                <a:ea typeface="宋体" charset="-122"/>
              </a:rPr>
              <a:t>In small groups I want you to come up with an outline for a disaster recovery plan for TRU</a:t>
            </a:r>
          </a:p>
          <a:p>
            <a:pPr>
              <a:buFont typeface="Arial" charset="0"/>
              <a:buNone/>
            </a:pPr>
            <a:endParaRPr lang="en-US" altLang="zh-CN" smtClean="0">
              <a:ea typeface="宋体" charset="-122"/>
            </a:endParaRPr>
          </a:p>
          <a:p>
            <a:pPr lvl="1"/>
            <a:r>
              <a:rPr lang="en-US" altLang="zh-CN" smtClean="0">
                <a:ea typeface="宋体" charset="-122"/>
              </a:rPr>
              <a:t>ID the threats to business operations at HQ and the data housed there, </a:t>
            </a:r>
          </a:p>
          <a:p>
            <a:pPr lvl="1"/>
            <a:r>
              <a:rPr lang="en-US" altLang="zh-CN" smtClean="0">
                <a:ea typeface="宋体" charset="-122"/>
              </a:rPr>
              <a:t>Figure out how to mitigate the downsides.</a:t>
            </a:r>
          </a:p>
          <a:p>
            <a:endParaRPr lang="en-US" altLang="zh-CN" smtClean="0">
              <a:ea typeface="宋体" charset="-122"/>
            </a:endParaRPr>
          </a:p>
        </p:txBody>
      </p:sp>
    </p:spTree>
  </p:cSld>
  <p:clrMapOvr>
    <a:masterClrMapping/>
  </p:clrMapOvr>
  <p:transition>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5" name="Picture 3"/>
          <p:cNvPicPr>
            <a:picLocks noChangeAspect="1" noChangeArrowheads="1"/>
          </p:cNvPicPr>
          <p:nvPr/>
        </p:nvPicPr>
        <p:blipFill>
          <a:blip r:embed="rId2"/>
          <a:srcRect/>
          <a:stretch>
            <a:fillRect/>
          </a:stretch>
        </p:blipFill>
        <p:spPr bwMode="auto">
          <a:xfrm>
            <a:off x="-14288" y="-1447800"/>
            <a:ext cx="9156701" cy="6858000"/>
          </a:xfrm>
          <a:prstGeom prst="rect">
            <a:avLst/>
          </a:prstGeom>
          <a:noFill/>
          <a:ln w="9525">
            <a:noFill/>
            <a:miter lim="800000"/>
            <a:headEnd/>
            <a:tailEnd/>
          </a:ln>
        </p:spPr>
      </p:pic>
      <p:pic>
        <p:nvPicPr>
          <p:cNvPr id="231426" name="Picture 2"/>
          <p:cNvPicPr>
            <a:picLocks noChangeAspect="1" noChangeArrowheads="1"/>
          </p:cNvPicPr>
          <p:nvPr/>
        </p:nvPicPr>
        <p:blipFill>
          <a:blip r:embed="rId3"/>
          <a:srcRect/>
          <a:stretch>
            <a:fillRect/>
          </a:stretch>
        </p:blipFill>
        <p:spPr bwMode="auto">
          <a:xfrm>
            <a:off x="3168650" y="2819400"/>
            <a:ext cx="2857500" cy="3571875"/>
          </a:xfrm>
          <a:prstGeom prst="rect">
            <a:avLst/>
          </a:prstGeom>
          <a:noFill/>
          <a:ln w="9525">
            <a:noFill/>
            <a:miter lim="800000"/>
            <a:headEnd/>
            <a:tailEnd/>
          </a:ln>
        </p:spPr>
      </p:pic>
      <p:sp>
        <p:nvSpPr>
          <p:cNvPr id="231427" name="Title 1"/>
          <p:cNvSpPr>
            <a:spLocks noGrp="1"/>
          </p:cNvSpPr>
          <p:nvPr>
            <p:ph type="ctrTitle"/>
          </p:nvPr>
        </p:nvSpPr>
        <p:spPr>
          <a:xfrm>
            <a:off x="6026150" y="990600"/>
            <a:ext cx="2736850" cy="1470025"/>
          </a:xfrm>
        </p:spPr>
        <p:txBody>
          <a:bodyPr/>
          <a:lstStyle/>
          <a:p>
            <a:r>
              <a:rPr lang="en-US" altLang="zh-CN" smtClean="0">
                <a:ea typeface="宋体" charset="-122"/>
              </a:rPr>
              <a:t>Questions?</a:t>
            </a:r>
          </a:p>
        </p:txBody>
      </p:sp>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274638"/>
            <a:ext cx="8362950" cy="563562"/>
          </a:xfrm>
        </p:spPr>
        <p:txBody>
          <a:bodyPr rtlCol="0">
            <a:normAutofit fontScale="90000"/>
          </a:bodyPr>
          <a:lstStyle/>
          <a:p>
            <a:pPr fontAlgn="auto">
              <a:spcAft>
                <a:spcPts val="0"/>
              </a:spcAft>
              <a:defRPr/>
            </a:pPr>
            <a:r>
              <a:rPr lang="en-US" dirty="0" smtClean="0"/>
              <a:t>Data Center Storage</a:t>
            </a:r>
            <a:endParaRPr lang="en-US" dirty="0"/>
          </a:p>
        </p:txBody>
      </p:sp>
      <p:sp>
        <p:nvSpPr>
          <p:cNvPr id="3" name="Slide Number Placeholder 2"/>
          <p:cNvSpPr>
            <a:spLocks noGrp="1"/>
          </p:cNvSpPr>
          <p:nvPr>
            <p:ph type="sldNum" sz="quarter" idx="12"/>
          </p:nvPr>
        </p:nvSpPr>
        <p:spPr>
          <a:xfrm>
            <a:off x="457200" y="6356350"/>
            <a:ext cx="2133600" cy="365125"/>
          </a:xfrm>
        </p:spPr>
        <p:txBody>
          <a:bodyPr/>
          <a:lstStyle/>
          <a:p>
            <a:pPr algn="l">
              <a:defRPr/>
            </a:pPr>
            <a:fld id="{8198BB5F-3C1A-43C4-BC7F-C678D8BFA3CD}" type="slidenum">
              <a:rPr lang="en-US"/>
              <a:pPr algn="l">
                <a:defRPr/>
              </a:pPr>
              <a:t>12</a:t>
            </a:fld>
            <a:endParaRPr lang="en-US" dirty="0"/>
          </a:p>
        </p:txBody>
      </p:sp>
      <p:pic>
        <p:nvPicPr>
          <p:cNvPr id="67587" name="Picture 2"/>
          <p:cNvPicPr>
            <a:picLocks noChangeAspect="1" noChangeArrowheads="1"/>
          </p:cNvPicPr>
          <p:nvPr/>
        </p:nvPicPr>
        <p:blipFill>
          <a:blip r:embed="rId3"/>
          <a:srcRect/>
          <a:stretch>
            <a:fillRect/>
          </a:stretch>
        </p:blipFill>
        <p:spPr bwMode="auto">
          <a:xfrm>
            <a:off x="533400" y="758825"/>
            <a:ext cx="7924800" cy="6099175"/>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US" altLang="zh-CN" smtClean="0">
                <a:ea typeface="宋体" charset="-122"/>
              </a:rPr>
              <a:t>Client VDI</a:t>
            </a:r>
          </a:p>
        </p:txBody>
      </p:sp>
      <p:sp>
        <p:nvSpPr>
          <p:cNvPr id="3" name="Slide Number Placeholder 2"/>
          <p:cNvSpPr>
            <a:spLocks noGrp="1"/>
          </p:cNvSpPr>
          <p:nvPr>
            <p:ph type="sldNum" sz="quarter" idx="12"/>
          </p:nvPr>
        </p:nvSpPr>
        <p:spPr>
          <a:xfrm>
            <a:off x="457200" y="6356350"/>
            <a:ext cx="2133600" cy="365125"/>
          </a:xfrm>
        </p:spPr>
        <p:txBody>
          <a:bodyPr/>
          <a:lstStyle/>
          <a:p>
            <a:pPr algn="l">
              <a:defRPr/>
            </a:pPr>
            <a:fld id="{F0103BDA-F011-4BB1-B0CA-4643F49F9475}" type="slidenum">
              <a:rPr lang="en-US"/>
              <a:pPr algn="l">
                <a:defRPr/>
              </a:pPr>
              <a:t>13</a:t>
            </a:fld>
            <a:endParaRPr lang="en-US" dirty="0"/>
          </a:p>
        </p:txBody>
      </p:sp>
      <p:pic>
        <p:nvPicPr>
          <p:cNvPr id="69635" name="Picture 3"/>
          <p:cNvPicPr>
            <a:picLocks noChangeAspect="1" noChangeArrowheads="1"/>
          </p:cNvPicPr>
          <p:nvPr/>
        </p:nvPicPr>
        <p:blipFill>
          <a:blip r:embed="rId2"/>
          <a:srcRect/>
          <a:stretch>
            <a:fillRect/>
          </a:stretch>
        </p:blipFill>
        <p:spPr bwMode="auto">
          <a:xfrm>
            <a:off x="457200" y="900113"/>
            <a:ext cx="8382000" cy="5338762"/>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idx="4294967295"/>
          </p:nvPr>
        </p:nvSpPr>
        <p:spPr>
          <a:xfrm>
            <a:off x="0" y="228600"/>
            <a:ext cx="8610600" cy="715963"/>
          </a:xfrm>
        </p:spPr>
        <p:txBody>
          <a:bodyPr/>
          <a:lstStyle/>
          <a:p>
            <a:r>
              <a:rPr lang="en-US" altLang="zh-CN" smtClean="0">
                <a:ea typeface="宋体" charset="-122"/>
              </a:rPr>
              <a:t>Additional VDI Background</a:t>
            </a:r>
          </a:p>
        </p:txBody>
      </p:sp>
      <p:sp>
        <p:nvSpPr>
          <p:cNvPr id="3" name="Content Placeholder 2"/>
          <p:cNvSpPr>
            <a:spLocks noGrp="1"/>
          </p:cNvSpPr>
          <p:nvPr>
            <p:ph idx="4294967295"/>
          </p:nvPr>
        </p:nvSpPr>
        <p:spPr>
          <a:xfrm>
            <a:off x="0" y="1143000"/>
            <a:ext cx="8610600" cy="4983163"/>
          </a:xfrm>
        </p:spPr>
        <p:txBody>
          <a:bodyPr rtlCol="0">
            <a:normAutofit fontScale="92500" lnSpcReduction="10000"/>
          </a:bodyPr>
          <a:lstStyle/>
          <a:p>
            <a:pPr fontAlgn="auto">
              <a:spcAft>
                <a:spcPts val="0"/>
              </a:spcAft>
              <a:buFont typeface="Arial" pitchFamily="34" charset="0"/>
              <a:buChar char="•"/>
              <a:defRPr/>
            </a:pPr>
            <a:r>
              <a:rPr lang="en-US" dirty="0" smtClean="0"/>
              <a:t>Persistent</a:t>
            </a:r>
          </a:p>
          <a:p>
            <a:pPr lvl="1" fontAlgn="auto">
              <a:spcAft>
                <a:spcPts val="0"/>
              </a:spcAft>
              <a:buFont typeface="Arial" pitchFamily="34" charset="0"/>
              <a:buChar char="–"/>
              <a:defRPr/>
            </a:pPr>
            <a:r>
              <a:rPr lang="en-US" dirty="0" smtClean="0"/>
              <a:t>Each user gets their own image</a:t>
            </a:r>
          </a:p>
          <a:p>
            <a:pPr lvl="1" fontAlgn="auto">
              <a:spcAft>
                <a:spcPts val="0"/>
              </a:spcAft>
              <a:buFont typeface="Arial" pitchFamily="34" charset="0"/>
              <a:buChar char="–"/>
              <a:defRPr/>
            </a:pPr>
            <a:r>
              <a:rPr lang="en-US" dirty="0" smtClean="0"/>
              <a:t>User settings saved, </a:t>
            </a:r>
            <a:r>
              <a:rPr lang="en-US" dirty="0" err="1" smtClean="0"/>
              <a:t>personalizable</a:t>
            </a:r>
            <a:r>
              <a:rPr lang="en-US" dirty="0" smtClean="0"/>
              <a:t>, more readily accepted</a:t>
            </a:r>
          </a:p>
          <a:p>
            <a:pPr lvl="1" fontAlgn="auto">
              <a:spcAft>
                <a:spcPts val="0"/>
              </a:spcAft>
              <a:buFont typeface="Arial" pitchFamily="34" charset="0"/>
              <a:buChar char="–"/>
              <a:defRPr/>
            </a:pPr>
            <a:r>
              <a:rPr lang="en-US" dirty="0" smtClean="0"/>
              <a:t>Requires substantially more storage and image management</a:t>
            </a:r>
          </a:p>
          <a:p>
            <a:pPr fontAlgn="auto">
              <a:spcAft>
                <a:spcPts val="0"/>
              </a:spcAft>
              <a:buFont typeface="Arial" pitchFamily="34" charset="0"/>
              <a:buChar char="•"/>
              <a:defRPr/>
            </a:pPr>
            <a:r>
              <a:rPr lang="en-US" dirty="0" smtClean="0"/>
              <a:t>Non-persistent (golden image)</a:t>
            </a:r>
          </a:p>
          <a:p>
            <a:pPr lvl="1" fontAlgn="auto">
              <a:spcAft>
                <a:spcPts val="0"/>
              </a:spcAft>
              <a:buFont typeface="Arial" pitchFamily="34" charset="0"/>
              <a:buChar char="–"/>
              <a:defRPr/>
            </a:pPr>
            <a:r>
              <a:rPr lang="en-US" dirty="0" smtClean="0"/>
              <a:t>One image per user group, fresh every time</a:t>
            </a:r>
          </a:p>
          <a:p>
            <a:pPr lvl="1" fontAlgn="auto">
              <a:spcAft>
                <a:spcPts val="0"/>
              </a:spcAft>
              <a:buFont typeface="Arial" pitchFamily="34" charset="0"/>
              <a:buChar char="–"/>
              <a:defRPr/>
            </a:pPr>
            <a:r>
              <a:rPr lang="en-US" dirty="0" smtClean="0"/>
              <a:t>No personalization</a:t>
            </a:r>
          </a:p>
          <a:p>
            <a:pPr lvl="1" fontAlgn="auto">
              <a:spcAft>
                <a:spcPts val="0"/>
              </a:spcAft>
              <a:buFont typeface="Arial" pitchFamily="34" charset="0"/>
              <a:buChar char="–"/>
              <a:defRPr/>
            </a:pPr>
            <a:r>
              <a:rPr lang="en-US" dirty="0" smtClean="0"/>
              <a:t>Requires much less storage and image management, more secure</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idx="4294967295"/>
          </p:nvPr>
        </p:nvSpPr>
        <p:spPr>
          <a:xfrm>
            <a:off x="0" y="228600"/>
            <a:ext cx="8610600" cy="715963"/>
          </a:xfrm>
        </p:spPr>
        <p:txBody>
          <a:bodyPr/>
          <a:lstStyle/>
          <a:p>
            <a:r>
              <a:rPr lang="en-US" altLang="zh-CN" smtClean="0">
                <a:ea typeface="宋体" charset="-122"/>
              </a:rPr>
              <a:t>Client side </a:t>
            </a:r>
          </a:p>
        </p:txBody>
      </p:sp>
      <p:sp>
        <p:nvSpPr>
          <p:cNvPr id="3" name="Content Placeholder 2"/>
          <p:cNvSpPr>
            <a:spLocks noGrp="1"/>
          </p:cNvSpPr>
          <p:nvPr>
            <p:ph idx="4294967295"/>
          </p:nvPr>
        </p:nvSpPr>
        <p:spPr>
          <a:xfrm>
            <a:off x="0" y="1143000"/>
            <a:ext cx="8610600" cy="4983163"/>
          </a:xfrm>
        </p:spPr>
        <p:txBody>
          <a:bodyPr rtlCol="0">
            <a:normAutofit fontScale="85000" lnSpcReduction="20000"/>
          </a:bodyPr>
          <a:lstStyle/>
          <a:p>
            <a:pPr fontAlgn="auto">
              <a:spcAft>
                <a:spcPts val="0"/>
              </a:spcAft>
              <a:buFont typeface="Arial" pitchFamily="34" charset="0"/>
              <a:buChar char="•"/>
              <a:defRPr/>
            </a:pPr>
            <a:r>
              <a:rPr lang="en-US" dirty="0" smtClean="0"/>
              <a:t>Thick client </a:t>
            </a:r>
          </a:p>
          <a:p>
            <a:pPr lvl="1" fontAlgn="auto">
              <a:spcAft>
                <a:spcPts val="0"/>
              </a:spcAft>
              <a:buFont typeface="Arial" pitchFamily="34" charset="0"/>
              <a:buChar char="–"/>
              <a:defRPr/>
            </a:pPr>
            <a:r>
              <a:rPr lang="en-US" dirty="0" smtClean="0"/>
              <a:t>Goes well with persistent images</a:t>
            </a:r>
          </a:p>
          <a:p>
            <a:pPr lvl="1" fontAlgn="auto">
              <a:spcAft>
                <a:spcPts val="0"/>
              </a:spcAft>
              <a:buFont typeface="Arial" pitchFamily="34" charset="0"/>
              <a:buChar char="–"/>
              <a:defRPr/>
            </a:pPr>
            <a:r>
              <a:rPr lang="en-US" dirty="0" smtClean="0"/>
              <a:t>User can work even if there is no network available</a:t>
            </a:r>
          </a:p>
          <a:p>
            <a:pPr lvl="1" fontAlgn="auto">
              <a:spcAft>
                <a:spcPts val="0"/>
              </a:spcAft>
              <a:buFont typeface="Arial" pitchFamily="34" charset="0"/>
              <a:buChar char="–"/>
              <a:defRPr/>
            </a:pPr>
            <a:r>
              <a:rPr lang="en-US" dirty="0" smtClean="0"/>
              <a:t>Less benefits, runs thin client software to create VDI</a:t>
            </a:r>
          </a:p>
          <a:p>
            <a:pPr fontAlgn="auto">
              <a:spcAft>
                <a:spcPts val="0"/>
              </a:spcAft>
              <a:buFont typeface="Arial" pitchFamily="34" charset="0"/>
              <a:buChar char="•"/>
              <a:defRPr/>
            </a:pPr>
            <a:r>
              <a:rPr lang="en-US" dirty="0" smtClean="0"/>
              <a:t>Thin client</a:t>
            </a:r>
          </a:p>
          <a:p>
            <a:pPr lvl="1" fontAlgn="auto">
              <a:spcAft>
                <a:spcPts val="0"/>
              </a:spcAft>
              <a:buFont typeface="Arial" pitchFamily="34" charset="0"/>
              <a:buChar char="–"/>
              <a:defRPr/>
            </a:pPr>
            <a:r>
              <a:rPr lang="en-US" dirty="0" smtClean="0"/>
              <a:t>Not much processing capability, goes well with non-persistent images</a:t>
            </a:r>
          </a:p>
          <a:p>
            <a:pPr lvl="1" fontAlgn="auto">
              <a:spcAft>
                <a:spcPts val="0"/>
              </a:spcAft>
              <a:buFont typeface="Arial" pitchFamily="34" charset="0"/>
              <a:buChar char="–"/>
              <a:defRPr/>
            </a:pPr>
            <a:r>
              <a:rPr lang="en-US" dirty="0" smtClean="0"/>
              <a:t>Requires access to network to get work done</a:t>
            </a:r>
          </a:p>
          <a:p>
            <a:pPr lvl="1" fontAlgn="auto">
              <a:spcAft>
                <a:spcPts val="0"/>
              </a:spcAft>
              <a:buFont typeface="Arial" pitchFamily="34" charset="0"/>
              <a:buChar char="–"/>
              <a:defRPr/>
            </a:pPr>
            <a:r>
              <a:rPr lang="en-US" dirty="0" smtClean="0"/>
              <a:t>Less expensive, centralized management</a:t>
            </a:r>
          </a:p>
          <a:p>
            <a:pPr fontAlgn="auto">
              <a:spcAft>
                <a:spcPts val="0"/>
              </a:spcAft>
              <a:buFont typeface="Arial" pitchFamily="34" charset="0"/>
              <a:buChar char="•"/>
              <a:defRPr/>
            </a:pPr>
            <a:r>
              <a:rPr lang="en-US" dirty="0" smtClean="0"/>
              <a:t>Zero client</a:t>
            </a:r>
          </a:p>
          <a:p>
            <a:pPr lvl="1" fontAlgn="auto">
              <a:spcAft>
                <a:spcPts val="0"/>
              </a:spcAft>
              <a:buFont typeface="Arial" pitchFamily="34" charset="0"/>
              <a:buChar char="–"/>
              <a:defRPr/>
            </a:pPr>
            <a:r>
              <a:rPr lang="en-US" dirty="0" smtClean="0"/>
              <a:t>Even less processing capability (essentially a monitor with keyboard, pointing device and a NIC)</a:t>
            </a:r>
          </a:p>
          <a:p>
            <a:pPr lvl="1" fontAlgn="auto">
              <a:spcAft>
                <a:spcPts val="0"/>
              </a:spcAft>
              <a:buFont typeface="Arial" pitchFamily="34" charset="0"/>
              <a:buChar char="–"/>
              <a:defRPr/>
            </a:pPr>
            <a:r>
              <a:rPr lang="en-US" dirty="0" smtClean="0"/>
              <a:t>Less expensive still, proprietary</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idx="4294967295"/>
          </p:nvPr>
        </p:nvSpPr>
        <p:spPr>
          <a:xfrm>
            <a:off x="0" y="228600"/>
            <a:ext cx="8610600" cy="715963"/>
          </a:xfrm>
        </p:spPr>
        <p:txBody>
          <a:bodyPr/>
          <a:lstStyle/>
          <a:p>
            <a:r>
              <a:rPr lang="en-US" altLang="zh-CN" smtClean="0">
                <a:ea typeface="宋体" charset="-122"/>
              </a:rPr>
              <a:t>VDI vs DaaS</a:t>
            </a:r>
          </a:p>
        </p:txBody>
      </p:sp>
      <p:sp>
        <p:nvSpPr>
          <p:cNvPr id="3" name="Content Placeholder 2"/>
          <p:cNvSpPr>
            <a:spLocks noGrp="1"/>
          </p:cNvSpPr>
          <p:nvPr>
            <p:ph idx="4294967295"/>
          </p:nvPr>
        </p:nvSpPr>
        <p:spPr>
          <a:xfrm>
            <a:off x="0" y="1143000"/>
            <a:ext cx="8610600" cy="4983163"/>
          </a:xfrm>
        </p:spPr>
        <p:txBody>
          <a:bodyPr rtlCol="0">
            <a:normAutofit fontScale="92500" lnSpcReduction="10000"/>
          </a:bodyPr>
          <a:lstStyle/>
          <a:p>
            <a:pPr fontAlgn="auto">
              <a:spcAft>
                <a:spcPts val="0"/>
              </a:spcAft>
              <a:buFont typeface="Arial" pitchFamily="34" charset="0"/>
              <a:buChar char="•"/>
              <a:defRPr/>
            </a:pPr>
            <a:r>
              <a:rPr lang="en-US" dirty="0" smtClean="0"/>
              <a:t>Same types of benefits</a:t>
            </a:r>
          </a:p>
          <a:p>
            <a:pPr lvl="1" fontAlgn="auto">
              <a:spcAft>
                <a:spcPts val="0"/>
              </a:spcAft>
              <a:buFont typeface="Arial" pitchFamily="34" charset="0"/>
              <a:buChar char="–"/>
              <a:defRPr/>
            </a:pPr>
            <a:r>
              <a:rPr lang="en-US" dirty="0" smtClean="0"/>
              <a:t>Simplified desktop management, less hardware, increased flexibility, data control</a:t>
            </a:r>
          </a:p>
          <a:p>
            <a:pPr lvl="1" fontAlgn="auto">
              <a:spcAft>
                <a:spcPts val="0"/>
              </a:spcAft>
              <a:buFont typeface="Arial" pitchFamily="34" charset="0"/>
              <a:buChar char="–"/>
              <a:defRPr/>
            </a:pPr>
            <a:r>
              <a:rPr lang="en-US" dirty="0" err="1" smtClean="0"/>
              <a:t>DaaS</a:t>
            </a:r>
            <a:r>
              <a:rPr lang="en-US" dirty="0" smtClean="0"/>
              <a:t> requires not just network access but Internet access to work</a:t>
            </a:r>
          </a:p>
          <a:p>
            <a:pPr lvl="2" fontAlgn="auto">
              <a:spcAft>
                <a:spcPts val="0"/>
              </a:spcAft>
              <a:buFont typeface="Arial" pitchFamily="34" charset="0"/>
              <a:buChar char="•"/>
              <a:defRPr/>
            </a:pPr>
            <a:r>
              <a:rPr lang="en-US" dirty="0" smtClean="0"/>
              <a:t>PROS - doesn’t require the backend servers and virtualization (managed by the provider– servers, resource provisioning, load balancing)</a:t>
            </a:r>
          </a:p>
          <a:p>
            <a:pPr lvl="2" fontAlgn="auto">
              <a:spcAft>
                <a:spcPts val="0"/>
              </a:spcAft>
              <a:buFont typeface="Arial" pitchFamily="34" charset="0"/>
              <a:buChar char="•"/>
              <a:defRPr/>
            </a:pPr>
            <a:r>
              <a:rPr lang="en-US" dirty="0" smtClean="0"/>
              <a:t>Good possible solution if you have no virtualization experience</a:t>
            </a:r>
          </a:p>
          <a:p>
            <a:pPr lvl="2" fontAlgn="auto">
              <a:spcAft>
                <a:spcPts val="0"/>
              </a:spcAft>
              <a:buFont typeface="Arial" pitchFamily="34" charset="0"/>
              <a:buChar char="•"/>
              <a:defRPr/>
            </a:pPr>
            <a:r>
              <a:rPr lang="en-US" dirty="0" smtClean="0"/>
              <a:t>CONS </a:t>
            </a:r>
            <a:r>
              <a:rPr lang="en-US" dirty="0"/>
              <a:t>-</a:t>
            </a:r>
            <a:r>
              <a:rPr lang="en-US" dirty="0" smtClean="0"/>
              <a:t> trust/security – lack of control, connectivity, reliability, who owns the data stored at the provider sites? (and where are those sites anyway?)</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2"/>
          <p:cNvPicPr>
            <a:picLocks noChangeAspect="1" noChangeArrowheads="1"/>
          </p:cNvPicPr>
          <p:nvPr/>
        </p:nvPicPr>
        <p:blipFill>
          <a:blip r:embed="rId3"/>
          <a:srcRect/>
          <a:stretch>
            <a:fillRect/>
          </a:stretch>
        </p:blipFill>
        <p:spPr bwMode="auto">
          <a:xfrm>
            <a:off x="-3175" y="0"/>
            <a:ext cx="9150350" cy="6858000"/>
          </a:xfrm>
          <a:prstGeom prst="rect">
            <a:avLst/>
          </a:prstGeom>
          <a:noFill/>
          <a:ln w="9525">
            <a:noFill/>
            <a:miter lim="800000"/>
            <a:headEnd/>
            <a:tailEnd/>
          </a:ln>
        </p:spPr>
      </p:pic>
      <p:sp>
        <p:nvSpPr>
          <p:cNvPr id="7" name="Slide Number Placeholder 6"/>
          <p:cNvSpPr>
            <a:spLocks noGrp="1"/>
          </p:cNvSpPr>
          <p:nvPr>
            <p:ph type="sldNum" sz="quarter" idx="16"/>
          </p:nvPr>
        </p:nvSpPr>
        <p:spPr/>
        <p:txBody>
          <a:bodyPr/>
          <a:lstStyle/>
          <a:p>
            <a:pPr>
              <a:defRPr/>
            </a:pPr>
            <a:fld id="{10BD7746-5698-49B9-A44C-C9071EA5A962}" type="slidenum">
              <a:rPr lang="en-US"/>
              <a:pPr>
                <a:defRPr/>
              </a:pPr>
              <a:t>17</a:t>
            </a:fld>
            <a:endParaRPr lang="en-US"/>
          </a:p>
        </p:txBody>
      </p:sp>
      <p:pic>
        <p:nvPicPr>
          <p:cNvPr id="75779" name="Picture 1"/>
          <p:cNvPicPr>
            <a:picLocks noChangeAspect="1"/>
          </p:cNvPicPr>
          <p:nvPr/>
        </p:nvPicPr>
        <p:blipFill>
          <a:blip r:embed="rId4"/>
          <a:srcRect/>
          <a:stretch>
            <a:fillRect/>
          </a:stretch>
        </p:blipFill>
        <p:spPr bwMode="auto">
          <a:xfrm>
            <a:off x="1370013" y="628650"/>
            <a:ext cx="6173787" cy="4019550"/>
          </a:xfrm>
          <a:prstGeom prst="rect">
            <a:avLst/>
          </a:prstGeom>
          <a:noFill/>
          <a:ln w="9525">
            <a:noFill/>
            <a:miter lim="800000"/>
            <a:headEnd/>
            <a:tailEnd/>
          </a:ln>
        </p:spPr>
      </p:pic>
      <p:sp>
        <p:nvSpPr>
          <p:cNvPr id="75780" name="TextBox 3"/>
          <p:cNvSpPr txBox="1">
            <a:spLocks noChangeArrowheads="1"/>
          </p:cNvSpPr>
          <p:nvPr/>
        </p:nvSpPr>
        <p:spPr bwMode="auto">
          <a:xfrm>
            <a:off x="854075" y="5257800"/>
            <a:ext cx="7086600" cy="523875"/>
          </a:xfrm>
          <a:prstGeom prst="rect">
            <a:avLst/>
          </a:prstGeom>
          <a:noFill/>
          <a:ln w="9525">
            <a:noFill/>
            <a:miter lim="800000"/>
            <a:headEnd/>
            <a:tailEnd/>
          </a:ln>
        </p:spPr>
        <p:txBody>
          <a:bodyPr>
            <a:spAutoFit/>
          </a:bodyPr>
          <a:lstStyle/>
          <a:p>
            <a:pPr algn="ctr"/>
            <a:r>
              <a:rPr lang="en-US" altLang="zh-CN" sz="2800" b="1">
                <a:solidFill>
                  <a:schemeClr val="tx2"/>
                </a:solidFill>
                <a:latin typeface="Calibri" pitchFamily="34" charset="0"/>
              </a:rPr>
              <a:t>Cloud Computing – An Overview</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idx="4294967295"/>
          </p:nvPr>
        </p:nvSpPr>
        <p:spPr>
          <a:xfrm>
            <a:off x="0" y="228600"/>
            <a:ext cx="8610600" cy="715963"/>
          </a:xfrm>
        </p:spPr>
        <p:txBody>
          <a:bodyPr/>
          <a:lstStyle/>
          <a:p>
            <a:r>
              <a:rPr lang="en-US" altLang="zh-CN" smtClean="0">
                <a:solidFill>
                  <a:schemeClr val="bg1"/>
                </a:solidFill>
                <a:ea typeface="宋体" charset="-122"/>
              </a:rPr>
              <a:t>Memo 2 Feedback</a:t>
            </a:r>
          </a:p>
        </p:txBody>
      </p:sp>
      <p:sp>
        <p:nvSpPr>
          <p:cNvPr id="4" name="Slide Number Placeholder 3"/>
          <p:cNvSpPr>
            <a:spLocks noGrp="1"/>
          </p:cNvSpPr>
          <p:nvPr>
            <p:ph type="sldNum" sz="quarter" idx="4294967295"/>
          </p:nvPr>
        </p:nvSpPr>
        <p:spPr>
          <a:xfrm>
            <a:off x="7010400" y="6356350"/>
            <a:ext cx="2133600" cy="365125"/>
          </a:xfrm>
        </p:spPr>
        <p:txBody>
          <a:bodyPr/>
          <a:lstStyle/>
          <a:p>
            <a:pPr>
              <a:defRPr/>
            </a:pPr>
            <a:fld id="{16E891D5-568B-4B8B-95F6-48C6922B2B79}" type="slidenum">
              <a:rPr lang="en-US"/>
              <a:pPr>
                <a:defRPr/>
              </a:pPr>
              <a:t>18</a:t>
            </a:fld>
            <a:endParaRPr lang="en-US"/>
          </a:p>
        </p:txBody>
      </p:sp>
      <p:pic>
        <p:nvPicPr>
          <p:cNvPr id="77827" name="Picture 2" descr="http://www.itsupportnewyork.com/images/mpls_solutions.gif"/>
          <p:cNvPicPr>
            <a:picLocks noChangeAspect="1" noChangeArrowheads="1"/>
          </p:cNvPicPr>
          <p:nvPr/>
        </p:nvPicPr>
        <p:blipFill>
          <a:blip r:embed="rId2"/>
          <a:srcRect/>
          <a:stretch>
            <a:fillRect/>
          </a:stretch>
        </p:blipFill>
        <p:spPr bwMode="auto">
          <a:xfrm>
            <a:off x="7278688" y="0"/>
            <a:ext cx="1865312" cy="2286000"/>
          </a:xfrm>
          <a:prstGeom prst="rect">
            <a:avLst/>
          </a:prstGeom>
          <a:noFill/>
          <a:ln w="9525">
            <a:noFill/>
            <a:miter lim="800000"/>
            <a:headEnd/>
            <a:tailEnd/>
          </a:ln>
        </p:spPr>
      </p:pic>
      <p:sp>
        <p:nvSpPr>
          <p:cNvPr id="77828" name="Content Placeholder 2"/>
          <p:cNvSpPr>
            <a:spLocks noGrp="1"/>
          </p:cNvSpPr>
          <p:nvPr>
            <p:ph idx="4294967295"/>
          </p:nvPr>
        </p:nvSpPr>
        <p:spPr>
          <a:xfrm>
            <a:off x="0" y="1371600"/>
            <a:ext cx="8839200" cy="5257800"/>
          </a:xfrm>
        </p:spPr>
        <p:txBody>
          <a:bodyPr/>
          <a:lstStyle/>
          <a:p>
            <a:r>
              <a:rPr lang="en-US" altLang="zh-CN" smtClean="0">
                <a:ea typeface="宋体" charset="-122"/>
              </a:rPr>
              <a:t>Lots of options here</a:t>
            </a:r>
          </a:p>
          <a:p>
            <a:r>
              <a:rPr lang="en-US" altLang="zh-CN" smtClean="0">
                <a:ea typeface="宋体" charset="-122"/>
              </a:rPr>
              <a:t>I would (after careful traffic analysis) probably recommend something like:</a:t>
            </a:r>
          </a:p>
          <a:p>
            <a:pPr lvl="1"/>
            <a:r>
              <a:rPr lang="en-US" altLang="zh-CN" smtClean="0">
                <a:ea typeface="宋体" charset="-122"/>
              </a:rPr>
              <a:t>HQ and Regions plugged into an MPLS Cloud with a vendor like AT&amp;T or Century Link</a:t>
            </a:r>
          </a:p>
          <a:p>
            <a:pPr lvl="1"/>
            <a:r>
              <a:rPr lang="en-US" altLang="zh-CN" smtClean="0">
                <a:ea typeface="宋体" charset="-122"/>
              </a:rPr>
              <a:t>Connect Stores to Regions with business class cable and site to site VPN</a:t>
            </a:r>
          </a:p>
          <a:p>
            <a:pPr lvl="1"/>
            <a:r>
              <a:rPr lang="en-US" altLang="zh-CN" smtClean="0">
                <a:ea typeface="宋体" charset="-122"/>
              </a:rPr>
              <a:t>I would off load the ecommerce site to a hosting vendor (no real expertise at TRU) running from a duplicated inventory db</a:t>
            </a:r>
          </a:p>
          <a:p>
            <a:pPr lvl="1"/>
            <a:endParaRPr lang="en-US" altLang="zh-CN" smtClean="0">
              <a:ea typeface="宋体" charset="-122"/>
            </a:endParaRP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2"/>
          <p:cNvPicPr>
            <a:picLocks noChangeAspect="1" noChangeArrowheads="1"/>
          </p:cNvPicPr>
          <p:nvPr/>
        </p:nvPicPr>
        <p:blipFill>
          <a:blip r:embed="rId3"/>
          <a:srcRect/>
          <a:stretch>
            <a:fillRect/>
          </a:stretch>
        </p:blipFill>
        <p:spPr bwMode="auto">
          <a:xfrm>
            <a:off x="-3175" y="0"/>
            <a:ext cx="9150350" cy="6858000"/>
          </a:xfrm>
          <a:prstGeom prst="rect">
            <a:avLst/>
          </a:prstGeom>
          <a:noFill/>
          <a:ln w="9525">
            <a:noFill/>
            <a:miter lim="800000"/>
            <a:headEnd/>
            <a:tailEnd/>
          </a:ln>
        </p:spPr>
      </p:pic>
      <p:sp>
        <p:nvSpPr>
          <p:cNvPr id="4" name="Text Placeholder 3"/>
          <p:cNvSpPr>
            <a:spLocks noGrp="1"/>
          </p:cNvSpPr>
          <p:nvPr>
            <p:ph type="body" sz="quarter" idx="13"/>
          </p:nvPr>
        </p:nvSpPr>
        <p:spPr>
          <a:xfrm>
            <a:off x="381000" y="457200"/>
            <a:ext cx="8382000" cy="4648200"/>
          </a:xfrm>
        </p:spPr>
        <p:txBody>
          <a:bodyPr rtlCol="0"/>
          <a:lstStyle/>
          <a:p>
            <a:pPr fontAlgn="auto">
              <a:spcAft>
                <a:spcPts val="0"/>
              </a:spcAft>
              <a:buFont typeface="Arial" pitchFamily="34" charset="0"/>
              <a:buNone/>
              <a:defRPr/>
            </a:pPr>
            <a:r>
              <a:rPr lang="en-US" dirty="0">
                <a:solidFill>
                  <a:srgbClr val="FF0000"/>
                </a:solidFill>
              </a:rPr>
              <a:t>Evolution</a:t>
            </a:r>
            <a:r>
              <a:rPr lang="en-US" dirty="0" smtClean="0"/>
              <a:t> of computing paradigms</a:t>
            </a:r>
            <a:endParaRPr lang="en-US" dirty="0"/>
          </a:p>
        </p:txBody>
      </p:sp>
      <p:sp>
        <p:nvSpPr>
          <p:cNvPr id="3" name="Slide Number Placeholder 2"/>
          <p:cNvSpPr>
            <a:spLocks noGrp="1"/>
          </p:cNvSpPr>
          <p:nvPr>
            <p:ph type="sldNum" sz="quarter" idx="16"/>
          </p:nvPr>
        </p:nvSpPr>
        <p:spPr/>
        <p:txBody>
          <a:bodyPr/>
          <a:lstStyle/>
          <a:p>
            <a:pPr>
              <a:defRPr/>
            </a:pPr>
            <a:fld id="{FD6C2848-7493-4C07-9E3D-036547543D88}" type="slidenum">
              <a:rPr lang="en-US"/>
              <a:pPr>
                <a:defRPr/>
              </a:pPr>
              <a:t>19</a:t>
            </a:fld>
            <a:endParaRPr lang="en-US"/>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ctrTitle"/>
          </p:nvPr>
        </p:nvSpPr>
        <p:spPr>
          <a:xfrm>
            <a:off x="4343400" y="304800"/>
            <a:ext cx="4606925" cy="1936750"/>
          </a:xfrm>
        </p:spPr>
        <p:txBody>
          <a:bodyPr/>
          <a:lstStyle/>
          <a:p>
            <a:r>
              <a:rPr lang="en-US" altLang="zh-CN" sz="4400" smtClean="0">
                <a:ea typeface="宋体" charset="-122"/>
              </a:rPr>
              <a:t>Virtualization:</a:t>
            </a:r>
            <a:r>
              <a:rPr lang="en-US" altLang="zh-CN" sz="2800" smtClean="0">
                <a:ea typeface="宋体" charset="-122"/>
              </a:rPr>
              <a:t> </a:t>
            </a:r>
            <a:br>
              <a:rPr lang="en-US" altLang="zh-CN" sz="2800" smtClean="0">
                <a:ea typeface="宋体" charset="-122"/>
              </a:rPr>
            </a:br>
            <a:r>
              <a:rPr lang="en-US" altLang="zh-CN" sz="2800" smtClean="0">
                <a:ea typeface="宋体" charset="-122"/>
              </a:rPr>
              <a:t>The Foundation for a Greener Datacenter</a:t>
            </a:r>
          </a:p>
        </p:txBody>
      </p:sp>
      <p:sp>
        <p:nvSpPr>
          <p:cNvPr id="50178" name="TextBox 2"/>
          <p:cNvSpPr txBox="1">
            <a:spLocks noChangeArrowheads="1"/>
          </p:cNvSpPr>
          <p:nvPr/>
        </p:nvSpPr>
        <p:spPr bwMode="auto">
          <a:xfrm>
            <a:off x="4876800" y="5181600"/>
            <a:ext cx="3810000" cy="369888"/>
          </a:xfrm>
          <a:prstGeom prst="rect">
            <a:avLst/>
          </a:prstGeom>
          <a:noFill/>
          <a:ln w="9525">
            <a:noFill/>
            <a:miter lim="800000"/>
            <a:headEnd/>
            <a:tailEnd/>
          </a:ln>
        </p:spPr>
        <p:txBody>
          <a:bodyPr>
            <a:spAutoFit/>
          </a:bodyPr>
          <a:lstStyle/>
          <a:p>
            <a:r>
              <a:rPr lang="en-US" altLang="zh-CN">
                <a:latin typeface="Calibri" pitchFamily="34" charset="0"/>
              </a:rPr>
              <a:t>Today: 70 million virtual desktops</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381000" y="457200"/>
            <a:ext cx="8382000" cy="2362200"/>
          </a:xfrm>
        </p:spPr>
        <p:txBody>
          <a:bodyPr/>
          <a:lstStyle/>
          <a:p>
            <a:r>
              <a:rPr lang="en-US" altLang="zh-CN" smtClean="0">
                <a:solidFill>
                  <a:srgbClr val="FF0000"/>
                </a:solidFill>
                <a:ea typeface="宋体" charset="-122"/>
              </a:rPr>
              <a:t>Evolution</a:t>
            </a:r>
            <a:r>
              <a:rPr lang="en-US" altLang="zh-CN" smtClean="0">
                <a:ea typeface="宋体" charset="-122"/>
              </a:rPr>
              <a:t> of computing paradigms</a:t>
            </a:r>
          </a:p>
          <a:p>
            <a:endParaRPr lang="en-US" altLang="zh-CN" smtClean="0">
              <a:ea typeface="宋体" charset="-122"/>
            </a:endParaRPr>
          </a:p>
          <a:p>
            <a:endParaRPr lang="en-US" altLang="zh-CN" smtClean="0">
              <a:ea typeface="宋体" charset="-122"/>
            </a:endParaRPr>
          </a:p>
        </p:txBody>
      </p:sp>
      <p:sp>
        <p:nvSpPr>
          <p:cNvPr id="3" name="Slide Number Placeholder 2"/>
          <p:cNvSpPr>
            <a:spLocks noGrp="1"/>
          </p:cNvSpPr>
          <p:nvPr>
            <p:ph type="sldNum" sz="quarter" idx="16"/>
          </p:nvPr>
        </p:nvSpPr>
        <p:spPr/>
        <p:txBody>
          <a:bodyPr/>
          <a:lstStyle/>
          <a:p>
            <a:pPr>
              <a:defRPr/>
            </a:pPr>
            <a:fld id="{E5642D00-0C65-43F6-A1FA-755F4AEAEAA3}" type="slidenum">
              <a:rPr lang="en-US"/>
              <a:pPr>
                <a:defRPr/>
              </a:pPr>
              <a:t>20</a:t>
            </a:fld>
            <a:endParaRPr lang="en-US"/>
          </a:p>
        </p:txBody>
      </p:sp>
      <p:pic>
        <p:nvPicPr>
          <p:cNvPr id="80899" name="Picture 4"/>
          <p:cNvPicPr>
            <a:picLocks noChangeAspect="1"/>
          </p:cNvPicPr>
          <p:nvPr/>
        </p:nvPicPr>
        <p:blipFill>
          <a:blip r:embed="rId3"/>
          <a:srcRect/>
          <a:stretch>
            <a:fillRect/>
          </a:stretch>
        </p:blipFill>
        <p:spPr bwMode="auto">
          <a:xfrm>
            <a:off x="0" y="1066800"/>
            <a:ext cx="9144000" cy="53467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Picture 2"/>
          <p:cNvPicPr>
            <a:picLocks noChangeAspect="1" noChangeArrowheads="1"/>
          </p:cNvPicPr>
          <p:nvPr/>
        </p:nvPicPr>
        <p:blipFill>
          <a:blip r:embed="rId3"/>
          <a:srcRect/>
          <a:stretch>
            <a:fillRect/>
          </a:stretch>
        </p:blipFill>
        <p:spPr bwMode="auto">
          <a:xfrm>
            <a:off x="-3175" y="0"/>
            <a:ext cx="9150350" cy="6858000"/>
          </a:xfrm>
          <a:prstGeom prst="rect">
            <a:avLst/>
          </a:prstGeom>
          <a:noFill/>
          <a:ln w="9525">
            <a:noFill/>
            <a:miter lim="800000"/>
            <a:headEnd/>
            <a:tailEnd/>
          </a:ln>
        </p:spPr>
      </p:pic>
      <p:sp>
        <p:nvSpPr>
          <p:cNvPr id="2" name="Text Placeholder 1"/>
          <p:cNvSpPr>
            <a:spLocks noGrp="1"/>
          </p:cNvSpPr>
          <p:nvPr>
            <p:ph type="body" sz="quarter" idx="13"/>
          </p:nvPr>
        </p:nvSpPr>
        <p:spPr/>
        <p:txBody>
          <a:bodyPr rtlCol="0"/>
          <a:lstStyle/>
          <a:p>
            <a:pPr fontAlgn="auto">
              <a:spcAft>
                <a:spcPts val="0"/>
              </a:spcAft>
              <a:buFont typeface="Arial" pitchFamily="34" charset="0"/>
              <a:buNone/>
              <a:defRPr/>
            </a:pPr>
            <a:r>
              <a:rPr lang="en-US" b="1" dirty="0" smtClean="0">
                <a:solidFill>
                  <a:schemeClr val="accent2"/>
                </a:solidFill>
              </a:rPr>
              <a:t>1960s </a:t>
            </a:r>
          </a:p>
          <a:p>
            <a:pPr fontAlgn="auto">
              <a:spcAft>
                <a:spcPts val="0"/>
              </a:spcAft>
              <a:buFont typeface="Arial" pitchFamily="34" charset="0"/>
              <a:buNone/>
              <a:defRPr/>
            </a:pPr>
            <a:r>
              <a:rPr lang="en-US" b="1" dirty="0" smtClean="0">
                <a:solidFill>
                  <a:schemeClr val="accent2"/>
                </a:solidFill>
              </a:rPr>
              <a:t>Mainframes </a:t>
            </a:r>
            <a:r>
              <a:rPr lang="en-US" dirty="0" smtClean="0"/>
              <a:t>ruled the earth.</a:t>
            </a:r>
            <a:endParaRPr lang="en-US" dirty="0"/>
          </a:p>
        </p:txBody>
      </p:sp>
      <p:sp>
        <p:nvSpPr>
          <p:cNvPr id="3" name="TextBox 2"/>
          <p:cNvSpPr txBox="1"/>
          <p:nvPr/>
        </p:nvSpPr>
        <p:spPr>
          <a:xfrm>
            <a:off x="609600" y="381014"/>
            <a:ext cx="3276600" cy="1508105"/>
          </a:xfrm>
          <a:prstGeom prst="rect">
            <a:avLst/>
          </a:prstGeom>
          <a:noFill/>
        </p:spPr>
        <p:txBody>
          <a:bodyPr>
            <a:spAutoFit/>
          </a:bodyPr>
          <a:lstStyle/>
          <a:p>
            <a:pPr algn="ctr" fontAlgn="auto">
              <a:spcBef>
                <a:spcPts val="0"/>
              </a:spcBef>
              <a:spcAft>
                <a:spcPts val="0"/>
              </a:spcAft>
              <a:defRPr/>
            </a:pPr>
            <a:r>
              <a:rPr lang="en-US" sz="4400" b="1" dirty="0">
                <a:solidFill>
                  <a:schemeClr val="accent2"/>
                </a:solidFill>
                <a:latin typeface="+mj-lt"/>
                <a:ea typeface="+mn-ea"/>
              </a:rPr>
              <a:t>+</a:t>
            </a:r>
          </a:p>
          <a:p>
            <a:pPr algn="ctr" fontAlgn="auto">
              <a:spcBef>
                <a:spcPts val="0"/>
              </a:spcBef>
              <a:spcAft>
                <a:spcPts val="0"/>
              </a:spcAft>
              <a:defRPr/>
            </a:pPr>
            <a:r>
              <a:rPr lang="en-US" sz="2400" dirty="0">
                <a:gradFill>
                  <a:gsLst>
                    <a:gs pos="70000">
                      <a:schemeClr val="tx1"/>
                    </a:gs>
                    <a:gs pos="100000">
                      <a:schemeClr val="tx1"/>
                    </a:gs>
                  </a:gsLst>
                  <a:lin ang="16200000" scaled="0"/>
                </a:gradFill>
                <a:latin typeface="+mn-lt"/>
                <a:ea typeface="+mn-ea"/>
              </a:rPr>
              <a:t>Highly Centralized Very Powerful</a:t>
            </a:r>
          </a:p>
        </p:txBody>
      </p:sp>
      <p:sp>
        <p:nvSpPr>
          <p:cNvPr id="4" name="TextBox 3"/>
          <p:cNvSpPr txBox="1"/>
          <p:nvPr/>
        </p:nvSpPr>
        <p:spPr>
          <a:xfrm>
            <a:off x="5257800" y="396897"/>
            <a:ext cx="3581400" cy="1138773"/>
          </a:xfrm>
          <a:prstGeom prst="rect">
            <a:avLst/>
          </a:prstGeom>
          <a:noFill/>
        </p:spPr>
        <p:txBody>
          <a:bodyPr>
            <a:spAutoFit/>
          </a:bodyPr>
          <a:lstStyle/>
          <a:p>
            <a:pPr algn="ctr" fontAlgn="auto">
              <a:spcBef>
                <a:spcPts val="0"/>
              </a:spcBef>
              <a:spcAft>
                <a:spcPts val="0"/>
              </a:spcAft>
              <a:defRPr/>
            </a:pPr>
            <a:r>
              <a:rPr lang="en-US" sz="4400" b="1" dirty="0">
                <a:solidFill>
                  <a:schemeClr val="accent2"/>
                </a:solidFill>
                <a:latin typeface="+mj-lt"/>
                <a:ea typeface="+mn-ea"/>
              </a:rPr>
              <a:t>–</a:t>
            </a:r>
          </a:p>
          <a:p>
            <a:pPr algn="ctr" fontAlgn="auto">
              <a:spcBef>
                <a:spcPts val="0"/>
              </a:spcBef>
              <a:spcAft>
                <a:spcPts val="0"/>
              </a:spcAft>
              <a:defRPr/>
            </a:pPr>
            <a:r>
              <a:rPr lang="en-US" sz="2400" dirty="0">
                <a:gradFill>
                  <a:gsLst>
                    <a:gs pos="70000">
                      <a:schemeClr val="tx1"/>
                    </a:gs>
                    <a:gs pos="100000">
                      <a:schemeClr val="tx1"/>
                    </a:gs>
                  </a:gsLst>
                  <a:lin ang="16200000" scaled="0"/>
                </a:gradFill>
                <a:latin typeface="+mn-lt"/>
                <a:ea typeface="+mn-ea"/>
              </a:rPr>
              <a:t>Programmer Productivity</a:t>
            </a:r>
          </a:p>
        </p:txBody>
      </p:sp>
      <p:sp>
        <p:nvSpPr>
          <p:cNvPr id="6" name="TextBox 5"/>
          <p:cNvSpPr txBox="1"/>
          <p:nvPr/>
        </p:nvSpPr>
        <p:spPr>
          <a:xfrm>
            <a:off x="457200" y="4800623"/>
            <a:ext cx="3581400" cy="1569660"/>
          </a:xfrm>
          <a:prstGeom prst="rect">
            <a:avLst/>
          </a:prstGeom>
          <a:noFill/>
        </p:spPr>
        <p:txBody>
          <a:bodyPr>
            <a:spAutoFit/>
          </a:bodyPr>
          <a:lstStyle/>
          <a:p>
            <a:pPr algn="ctr" fontAlgn="auto">
              <a:spcBef>
                <a:spcPts val="0"/>
              </a:spcBef>
              <a:spcAft>
                <a:spcPts val="0"/>
              </a:spcAft>
              <a:defRPr/>
            </a:pPr>
            <a:r>
              <a:rPr lang="en-US" sz="2400" b="1" dirty="0">
                <a:solidFill>
                  <a:schemeClr val="accent2"/>
                </a:solidFill>
                <a:latin typeface="+mj-lt"/>
                <a:ea typeface="+mn-ea"/>
              </a:rPr>
              <a:t>framework</a:t>
            </a:r>
          </a:p>
          <a:p>
            <a:pPr algn="ctr" fontAlgn="auto">
              <a:spcBef>
                <a:spcPts val="0"/>
              </a:spcBef>
              <a:spcAft>
                <a:spcPts val="0"/>
              </a:spcAft>
              <a:defRPr/>
            </a:pPr>
            <a:r>
              <a:rPr lang="en-US" sz="2400" dirty="0">
                <a:gradFill>
                  <a:gsLst>
                    <a:gs pos="70000">
                      <a:schemeClr val="tx1"/>
                    </a:gs>
                    <a:gs pos="100000">
                      <a:schemeClr val="tx1"/>
                    </a:gs>
                  </a:gsLst>
                  <a:lin ang="16200000" scaled="0"/>
                </a:gradFill>
                <a:latin typeface="+mn-lt"/>
                <a:ea typeface="+mn-ea"/>
              </a:rPr>
              <a:t>Low level &amp; Sequential (Assembly, COBOL, </a:t>
            </a:r>
            <a:r>
              <a:rPr lang="en-US" sz="2400" dirty="0" err="1">
                <a:gradFill>
                  <a:gsLst>
                    <a:gs pos="70000">
                      <a:schemeClr val="tx1"/>
                    </a:gs>
                    <a:gs pos="100000">
                      <a:schemeClr val="tx1"/>
                    </a:gs>
                  </a:gsLst>
                  <a:lin ang="16200000" scaled="0"/>
                </a:gradFill>
                <a:latin typeface="+mn-lt"/>
                <a:ea typeface="+mn-ea"/>
              </a:rPr>
              <a:t>ForTran</a:t>
            </a:r>
            <a:r>
              <a:rPr lang="en-US" sz="2400" dirty="0">
                <a:gradFill>
                  <a:gsLst>
                    <a:gs pos="70000">
                      <a:schemeClr val="tx1"/>
                    </a:gs>
                    <a:gs pos="100000">
                      <a:schemeClr val="tx1"/>
                    </a:gs>
                  </a:gsLst>
                  <a:lin ang="16200000" scaled="0"/>
                </a:gradFill>
                <a:latin typeface="+mn-lt"/>
                <a:ea typeface="+mn-ea"/>
              </a:rPr>
              <a:t>)</a:t>
            </a:r>
          </a:p>
        </p:txBody>
      </p:sp>
      <p:sp>
        <p:nvSpPr>
          <p:cNvPr id="7" name="Slide Number Placeholder 6"/>
          <p:cNvSpPr>
            <a:spLocks noGrp="1"/>
          </p:cNvSpPr>
          <p:nvPr>
            <p:ph type="sldNum" sz="quarter" idx="16"/>
          </p:nvPr>
        </p:nvSpPr>
        <p:spPr/>
        <p:txBody>
          <a:bodyPr/>
          <a:lstStyle/>
          <a:p>
            <a:pPr>
              <a:defRPr/>
            </a:pPr>
            <a:fld id="{40633883-07FB-4F36-B9DE-E4C49BA08A3F}" type="slidenum">
              <a:rPr lang="en-US"/>
              <a:pPr>
                <a:defRPr/>
              </a:pPr>
              <a:t>21</a:t>
            </a:fld>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0"/>
                                  </p:iterate>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defTabSz="914363" fontAlgn="auto">
              <a:spcAft>
                <a:spcPts val="0"/>
              </a:spcAft>
              <a:defRPr/>
            </a:pPr>
            <a:r>
              <a:rPr b="1" dirty="0" smtClean="0">
                <a:solidFill>
                  <a:schemeClr val="accent2"/>
                </a:solidFill>
              </a:rPr>
              <a:t>Mainframes +/-</a:t>
            </a:r>
            <a:endParaRPr b="1" dirty="0">
              <a:solidFill>
                <a:schemeClr val="accent2"/>
              </a:solidFill>
            </a:endParaRPr>
          </a:p>
        </p:txBody>
      </p:sp>
      <p:sp>
        <p:nvSpPr>
          <p:cNvPr id="7" name="Text Placeholder 6"/>
          <p:cNvSpPr>
            <a:spLocks noGrp="1"/>
          </p:cNvSpPr>
          <p:nvPr>
            <p:ph type="body" idx="1"/>
          </p:nvPr>
        </p:nvSpPr>
        <p:spPr>
          <a:xfrm>
            <a:off x="381000" y="990600"/>
            <a:ext cx="4115872" cy="346249"/>
          </a:xfrm>
        </p:spPr>
        <p:txBody>
          <a:bodyPr/>
          <a:lstStyle/>
          <a:p>
            <a:pPr defTabSz="914363" fontAlgn="auto">
              <a:spcAft>
                <a:spcPts val="0"/>
              </a:spcAft>
              <a:defRPr/>
            </a:pPr>
            <a:r>
              <a:rPr lang="en-US" dirty="0" smtClean="0"/>
              <a:t>Advantages</a:t>
            </a:r>
            <a:endParaRPr lang="en-US" dirty="0"/>
          </a:p>
        </p:txBody>
      </p:sp>
      <p:sp>
        <p:nvSpPr>
          <p:cNvPr id="5" name="Content Placeholder 4"/>
          <p:cNvSpPr>
            <a:spLocks noGrp="1"/>
          </p:cNvSpPr>
          <p:nvPr>
            <p:ph sz="half" idx="2"/>
          </p:nvPr>
        </p:nvSpPr>
        <p:spPr>
          <a:xfrm>
            <a:off x="381001" y="1600200"/>
            <a:ext cx="4114800" cy="4876800"/>
          </a:xfrm>
        </p:spPr>
        <p:txBody>
          <a:bodyPr>
            <a:normAutofit/>
          </a:bodyPr>
          <a:lstStyle/>
          <a:p>
            <a:pPr defTabSz="914363" fontAlgn="auto">
              <a:spcAft>
                <a:spcPts val="0"/>
              </a:spcAft>
              <a:defRPr/>
            </a:pPr>
            <a:r>
              <a:rPr lang="en-US" dirty="0"/>
              <a:t> </a:t>
            </a:r>
            <a:r>
              <a:rPr lang="en-US" dirty="0" smtClean="0"/>
              <a:t>Very </a:t>
            </a:r>
            <a:r>
              <a:rPr lang="en-US" dirty="0"/>
              <a:t>large in both size and scientific computing </a:t>
            </a:r>
            <a:r>
              <a:rPr lang="en-US" dirty="0" smtClean="0"/>
              <a:t>capability</a:t>
            </a:r>
          </a:p>
          <a:p>
            <a:pPr defTabSz="914363" fontAlgn="auto">
              <a:spcAft>
                <a:spcPts val="0"/>
              </a:spcAft>
              <a:defRPr/>
            </a:pPr>
            <a:r>
              <a:rPr lang="en-US" dirty="0"/>
              <a:t>designed to handle mission critical </a:t>
            </a:r>
            <a:r>
              <a:rPr lang="en-US" dirty="0" smtClean="0"/>
              <a:t>data</a:t>
            </a:r>
          </a:p>
          <a:p>
            <a:pPr defTabSz="914363" fontAlgn="auto">
              <a:spcAft>
                <a:spcPts val="0"/>
              </a:spcAft>
              <a:defRPr/>
            </a:pPr>
            <a:r>
              <a:rPr lang="en-US" dirty="0"/>
              <a:t>built-in security </a:t>
            </a:r>
            <a:r>
              <a:rPr lang="en-US" dirty="0" smtClean="0"/>
              <a:t>features</a:t>
            </a:r>
          </a:p>
          <a:p>
            <a:pPr defTabSz="914363" fontAlgn="auto">
              <a:spcAft>
                <a:spcPts val="0"/>
              </a:spcAft>
              <a:defRPr/>
            </a:pPr>
            <a:r>
              <a:rPr lang="en-US" dirty="0"/>
              <a:t>handle high level data </a:t>
            </a:r>
            <a:r>
              <a:rPr lang="en-US" dirty="0" smtClean="0"/>
              <a:t>transactions</a:t>
            </a:r>
          </a:p>
          <a:p>
            <a:pPr defTabSz="914363" fontAlgn="auto">
              <a:spcAft>
                <a:spcPts val="0"/>
              </a:spcAft>
              <a:defRPr/>
            </a:pPr>
            <a:r>
              <a:rPr lang="en-US" dirty="0"/>
              <a:t>24x7x365 </a:t>
            </a:r>
            <a:r>
              <a:rPr lang="en-US" dirty="0" smtClean="0"/>
              <a:t>ability</a:t>
            </a:r>
          </a:p>
          <a:p>
            <a:pPr defTabSz="914363" fontAlgn="auto">
              <a:spcAft>
                <a:spcPts val="0"/>
              </a:spcAft>
              <a:defRPr/>
            </a:pPr>
            <a:r>
              <a:rPr lang="en-US" dirty="0"/>
              <a:t>Long lasting </a:t>
            </a:r>
            <a:r>
              <a:rPr lang="en-US" dirty="0" smtClean="0"/>
              <a:t>performance</a:t>
            </a:r>
          </a:p>
          <a:p>
            <a:pPr defTabSz="914363" fontAlgn="auto">
              <a:spcAft>
                <a:spcPts val="0"/>
              </a:spcAft>
              <a:defRPr/>
            </a:pPr>
            <a:r>
              <a:rPr lang="en-US" dirty="0" smtClean="0"/>
              <a:t>Banks loved them!</a:t>
            </a:r>
            <a:endParaRPr lang="en-US" dirty="0"/>
          </a:p>
        </p:txBody>
      </p:sp>
      <p:sp>
        <p:nvSpPr>
          <p:cNvPr id="8" name="Text Placeholder 7"/>
          <p:cNvSpPr>
            <a:spLocks noGrp="1"/>
          </p:cNvSpPr>
          <p:nvPr>
            <p:ph type="body" sz="quarter" idx="3"/>
          </p:nvPr>
        </p:nvSpPr>
        <p:spPr>
          <a:xfrm>
            <a:off x="4572000" y="914400"/>
            <a:ext cx="4115872" cy="346249"/>
          </a:xfrm>
        </p:spPr>
        <p:txBody>
          <a:bodyPr/>
          <a:lstStyle/>
          <a:p>
            <a:pPr defTabSz="914363" fontAlgn="auto">
              <a:spcAft>
                <a:spcPts val="0"/>
              </a:spcAft>
              <a:defRPr/>
            </a:pPr>
            <a:r>
              <a:rPr lang="en-US" dirty="0" smtClean="0"/>
              <a:t>Disadvantages</a:t>
            </a:r>
            <a:endParaRPr lang="en-US" dirty="0"/>
          </a:p>
        </p:txBody>
      </p:sp>
      <p:sp>
        <p:nvSpPr>
          <p:cNvPr id="6" name="Content Placeholder 5"/>
          <p:cNvSpPr>
            <a:spLocks noGrp="1"/>
          </p:cNvSpPr>
          <p:nvPr>
            <p:ph sz="quarter" idx="4"/>
          </p:nvPr>
        </p:nvSpPr>
        <p:spPr>
          <a:xfrm>
            <a:off x="4637501" y="1524001"/>
            <a:ext cx="4115872" cy="4724400"/>
          </a:xfrm>
        </p:spPr>
        <p:txBody>
          <a:bodyPr>
            <a:normAutofit/>
          </a:bodyPr>
          <a:lstStyle/>
          <a:p>
            <a:pPr defTabSz="914363" fontAlgn="auto">
              <a:spcAft>
                <a:spcPts val="0"/>
              </a:spcAft>
              <a:defRPr/>
            </a:pPr>
            <a:r>
              <a:rPr lang="en-US" dirty="0" smtClean="0"/>
              <a:t>Installations were more complicated to set up</a:t>
            </a:r>
          </a:p>
          <a:p>
            <a:pPr defTabSz="914363" fontAlgn="auto">
              <a:spcAft>
                <a:spcPts val="0"/>
              </a:spcAft>
              <a:defRPr/>
            </a:pPr>
            <a:r>
              <a:rPr lang="en-US" dirty="0" smtClean="0"/>
              <a:t>Costly</a:t>
            </a:r>
          </a:p>
          <a:p>
            <a:pPr defTabSz="914363" fontAlgn="auto">
              <a:spcAft>
                <a:spcPts val="0"/>
              </a:spcAft>
              <a:defRPr/>
            </a:pPr>
            <a:r>
              <a:rPr lang="en-US" dirty="0" smtClean="0"/>
              <a:t>Special operating systems/software </a:t>
            </a:r>
          </a:p>
          <a:p>
            <a:pPr defTabSz="914363" fontAlgn="auto">
              <a:spcAft>
                <a:spcPts val="0"/>
              </a:spcAft>
              <a:defRPr/>
            </a:pPr>
            <a:r>
              <a:rPr lang="en-US" dirty="0" smtClean="0"/>
              <a:t>Power usage, heat</a:t>
            </a:r>
          </a:p>
          <a:p>
            <a:pPr defTabSz="914363" fontAlgn="auto">
              <a:spcAft>
                <a:spcPts val="0"/>
              </a:spcAft>
              <a:defRPr/>
            </a:pPr>
            <a:r>
              <a:rPr lang="en-US" dirty="0" smtClean="0"/>
              <a:t>high-end skilled workers needed </a:t>
            </a:r>
          </a:p>
          <a:p>
            <a:pPr marL="0" indent="0" defTabSz="914363" fontAlgn="auto">
              <a:spcAft>
                <a:spcPts val="0"/>
              </a:spcAft>
              <a:buFontTx/>
              <a:buNone/>
              <a:defRPr/>
            </a:pPr>
            <a:endParaRPr lang="en-US" dirty="0" smtClean="0"/>
          </a:p>
          <a:p>
            <a:pPr marL="0" indent="0" defTabSz="914363" fontAlgn="auto">
              <a:spcAft>
                <a:spcPts val="0"/>
              </a:spcAft>
              <a:buFontTx/>
              <a:buNone/>
              <a:defRPr/>
            </a:pPr>
            <a:endParaRPr lang="en-US" dirty="0" smtClean="0"/>
          </a:p>
          <a:p>
            <a:pPr defTabSz="914363" fontAlgn="auto">
              <a:spcAft>
                <a:spcPts val="0"/>
              </a:spcAft>
              <a:defRPr/>
            </a:pPr>
            <a:r>
              <a:rPr lang="en-US" dirty="0" smtClean="0"/>
              <a:t>Banks still love them!</a:t>
            </a:r>
            <a:endParaRPr lang="en-US" dirty="0"/>
          </a:p>
        </p:txBody>
      </p:sp>
      <p:sp>
        <p:nvSpPr>
          <p:cNvPr id="84998" name="Slide Number Placeholder 1"/>
          <p:cNvSpPr>
            <a:spLocks noGrp="1"/>
          </p:cNvSpPr>
          <p:nvPr>
            <p:ph type="sldNum" sz="quarter" idx="4294967295"/>
          </p:nvPr>
        </p:nvSpPr>
        <p:spPr bwMode="auto">
          <a:xfrm>
            <a:off x="7010400" y="6356350"/>
            <a:ext cx="2133600" cy="365125"/>
          </a:xfrm>
          <a:prstGeom prst="rect">
            <a:avLst/>
          </a:prstGeom>
          <a:noFill/>
          <a:ln>
            <a:miter lim="800000"/>
            <a:headEnd/>
            <a:tailEnd/>
          </a:ln>
        </p:spPr>
        <p:txBody>
          <a:bodyPr/>
          <a:lstStyle/>
          <a:p>
            <a:fld id="{E72A781A-296A-4D0C-956E-923D108B7E5F}" type="slidenum">
              <a:rPr lang="en-US" altLang="zh-CN">
                <a:latin typeface="Segoe UI" pitchFamily="34" charset="0"/>
              </a:rPr>
              <a:pPr/>
              <a:t>22</a:t>
            </a:fld>
            <a:endParaRPr lang="en-US" altLang="zh-CN">
              <a:latin typeface="Segoe U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0" end="0"/>
                                            </p:txEl>
                                          </p:spTgt>
                                        </p:tgtEl>
                                        <p:attrNameLst>
                                          <p:attrName>style.visibility</p:attrName>
                                        </p:attrNameLst>
                                      </p:cBhvr>
                                      <p:to>
                                        <p:strVal val="visible"/>
                                      </p:to>
                                    </p:set>
                                    <p:animEffect transition="in" filter="fade">
                                      <p:cBhvr>
                                        <p:cTn id="47" dur="500"/>
                                        <p:tgtEl>
                                          <p:spTgt spid="8">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1" end="1"/>
                                            </p:txEl>
                                          </p:spTgt>
                                        </p:tgtEl>
                                        <p:attrNameLst>
                                          <p:attrName>style.visibility</p:attrName>
                                        </p:attrNameLst>
                                      </p:cBhvr>
                                      <p:to>
                                        <p:strVal val="visible"/>
                                      </p:to>
                                    </p:set>
                                    <p:animEffect transition="in" filter="fade">
                                      <p:cBhvr>
                                        <p:cTn id="57" dur="500"/>
                                        <p:tgtEl>
                                          <p:spTgt spid="6">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
                                            <p:txEl>
                                              <p:pRg st="2" end="2"/>
                                            </p:txEl>
                                          </p:spTgt>
                                        </p:tgtEl>
                                        <p:attrNameLst>
                                          <p:attrName>style.visibility</p:attrName>
                                        </p:attrNameLst>
                                      </p:cBhvr>
                                      <p:to>
                                        <p:strVal val="visible"/>
                                      </p:to>
                                    </p:set>
                                    <p:animEffect transition="in" filter="fade">
                                      <p:cBhvr>
                                        <p:cTn id="62" dur="500"/>
                                        <p:tgtEl>
                                          <p:spTgt spid="6">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xEl>
                                              <p:pRg st="3" end="3"/>
                                            </p:txEl>
                                          </p:spTgt>
                                        </p:tgtEl>
                                        <p:attrNameLst>
                                          <p:attrName>style.visibility</p:attrName>
                                        </p:attrNameLst>
                                      </p:cBhvr>
                                      <p:to>
                                        <p:strVal val="visible"/>
                                      </p:to>
                                    </p:set>
                                    <p:animEffect transition="in" filter="fade">
                                      <p:cBhvr>
                                        <p:cTn id="67" dur="500"/>
                                        <p:tgtEl>
                                          <p:spTgt spid="6">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
                                            <p:txEl>
                                              <p:pRg st="4" end="4"/>
                                            </p:txEl>
                                          </p:spTgt>
                                        </p:tgtEl>
                                        <p:attrNameLst>
                                          <p:attrName>style.visibility</p:attrName>
                                        </p:attrNameLst>
                                      </p:cBhvr>
                                      <p:to>
                                        <p:strVal val="visible"/>
                                      </p:to>
                                    </p:set>
                                    <p:animEffect transition="in" filter="fade">
                                      <p:cBhvr>
                                        <p:cTn id="72" dur="500"/>
                                        <p:tgtEl>
                                          <p:spTgt spid="6">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
                                            <p:txEl>
                                              <p:pRg st="7" end="7"/>
                                            </p:txEl>
                                          </p:spTgt>
                                        </p:tgtEl>
                                        <p:attrNameLst>
                                          <p:attrName>style.visibility</p:attrName>
                                        </p:attrNameLst>
                                      </p:cBhvr>
                                      <p:to>
                                        <p:strVal val="visible"/>
                                      </p:to>
                                    </p:set>
                                    <p:animEffect transition="in" filter="fade">
                                      <p:cBhvr>
                                        <p:cTn id="7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2"/>
          <p:cNvPicPr>
            <a:picLocks noChangeAspect="1" noChangeArrowheads="1"/>
          </p:cNvPicPr>
          <p:nvPr/>
        </p:nvPicPr>
        <p:blipFill>
          <a:blip r:embed="rId3"/>
          <a:srcRect/>
          <a:stretch>
            <a:fillRect/>
          </a:stretch>
        </p:blipFill>
        <p:spPr bwMode="auto">
          <a:xfrm>
            <a:off x="-3175" y="0"/>
            <a:ext cx="9150350" cy="6858000"/>
          </a:xfrm>
          <a:prstGeom prst="rect">
            <a:avLst/>
          </a:prstGeom>
          <a:noFill/>
          <a:ln w="9525">
            <a:noFill/>
            <a:miter lim="800000"/>
            <a:headEnd/>
            <a:tailEnd/>
          </a:ln>
        </p:spPr>
      </p:pic>
      <p:sp>
        <p:nvSpPr>
          <p:cNvPr id="2" name="Text Placeholder 1"/>
          <p:cNvSpPr>
            <a:spLocks noGrp="1"/>
          </p:cNvSpPr>
          <p:nvPr>
            <p:ph type="body" sz="quarter" idx="13"/>
          </p:nvPr>
        </p:nvSpPr>
        <p:spPr/>
        <p:txBody>
          <a:bodyPr/>
          <a:lstStyle/>
          <a:p>
            <a:r>
              <a:rPr lang="en-US" altLang="zh-CN" b="1" smtClean="0">
                <a:solidFill>
                  <a:schemeClr val="accent2"/>
                </a:solidFill>
                <a:ea typeface="宋体" charset="-122"/>
              </a:rPr>
              <a:t>1970s </a:t>
            </a:r>
          </a:p>
          <a:p>
            <a:r>
              <a:rPr lang="en-US" altLang="zh-CN" smtClean="0">
                <a:ea typeface="宋体" charset="-122"/>
              </a:rPr>
              <a:t>The rise of the </a:t>
            </a:r>
            <a:r>
              <a:rPr lang="en-US" altLang="zh-CN" b="1" smtClean="0">
                <a:solidFill>
                  <a:schemeClr val="accent2"/>
                </a:solidFill>
                <a:ea typeface="宋体" charset="-122"/>
              </a:rPr>
              <a:t>Minis</a:t>
            </a:r>
            <a:endParaRPr lang="en-US" altLang="zh-CN" smtClean="0">
              <a:ea typeface="宋体" charset="-122"/>
            </a:endParaRPr>
          </a:p>
        </p:txBody>
      </p:sp>
      <p:sp>
        <p:nvSpPr>
          <p:cNvPr id="3" name="TextBox 2"/>
          <p:cNvSpPr txBox="1"/>
          <p:nvPr/>
        </p:nvSpPr>
        <p:spPr>
          <a:xfrm>
            <a:off x="457200" y="381004"/>
            <a:ext cx="3581400" cy="1138773"/>
          </a:xfrm>
          <a:prstGeom prst="rect">
            <a:avLst/>
          </a:prstGeom>
          <a:noFill/>
        </p:spPr>
        <p:txBody>
          <a:bodyPr>
            <a:spAutoFit/>
          </a:bodyPr>
          <a:lstStyle/>
          <a:p>
            <a:pPr algn="ctr" fontAlgn="auto">
              <a:spcBef>
                <a:spcPts val="0"/>
              </a:spcBef>
              <a:spcAft>
                <a:spcPts val="0"/>
              </a:spcAft>
              <a:defRPr/>
            </a:pPr>
            <a:r>
              <a:rPr lang="en-US" sz="4400" b="1" dirty="0">
                <a:solidFill>
                  <a:schemeClr val="accent2"/>
                </a:solidFill>
                <a:latin typeface="+mj-lt"/>
                <a:ea typeface="+mn-ea"/>
              </a:rPr>
              <a:t>+</a:t>
            </a:r>
          </a:p>
          <a:p>
            <a:pPr algn="ctr" fontAlgn="auto">
              <a:spcBef>
                <a:spcPts val="0"/>
              </a:spcBef>
              <a:spcAft>
                <a:spcPts val="0"/>
              </a:spcAft>
              <a:defRPr/>
            </a:pPr>
            <a:r>
              <a:rPr lang="en-US" sz="2400" dirty="0">
                <a:gradFill>
                  <a:gsLst>
                    <a:gs pos="70000">
                      <a:schemeClr val="tx1"/>
                    </a:gs>
                    <a:gs pos="100000">
                      <a:schemeClr val="tx1"/>
                    </a:gs>
                  </a:gsLst>
                  <a:lin ang="16200000" scaled="0"/>
                </a:gradFill>
                <a:latin typeface="+mn-lt"/>
                <a:ea typeface="+mn-ea"/>
              </a:rPr>
              <a:t>Programmer Productivity</a:t>
            </a:r>
          </a:p>
        </p:txBody>
      </p:sp>
      <p:sp>
        <p:nvSpPr>
          <p:cNvPr id="4" name="TextBox 3"/>
          <p:cNvSpPr txBox="1"/>
          <p:nvPr/>
        </p:nvSpPr>
        <p:spPr>
          <a:xfrm>
            <a:off x="5257800" y="396912"/>
            <a:ext cx="3581400" cy="1508105"/>
          </a:xfrm>
          <a:prstGeom prst="rect">
            <a:avLst/>
          </a:prstGeom>
          <a:noFill/>
        </p:spPr>
        <p:txBody>
          <a:bodyPr>
            <a:spAutoFit/>
          </a:bodyPr>
          <a:lstStyle/>
          <a:p>
            <a:pPr algn="ctr" fontAlgn="auto">
              <a:spcBef>
                <a:spcPts val="0"/>
              </a:spcBef>
              <a:spcAft>
                <a:spcPts val="0"/>
              </a:spcAft>
              <a:defRPr/>
            </a:pPr>
            <a:r>
              <a:rPr lang="en-US" sz="4400" b="1" dirty="0">
                <a:solidFill>
                  <a:schemeClr val="accent2"/>
                </a:solidFill>
                <a:latin typeface="+mj-lt"/>
                <a:ea typeface="+mn-ea"/>
              </a:rPr>
              <a:t>–</a:t>
            </a:r>
          </a:p>
          <a:p>
            <a:pPr algn="ctr" fontAlgn="auto">
              <a:spcBef>
                <a:spcPts val="0"/>
              </a:spcBef>
              <a:spcAft>
                <a:spcPts val="0"/>
              </a:spcAft>
              <a:defRPr/>
            </a:pPr>
            <a:r>
              <a:rPr lang="en-US" sz="2400" dirty="0">
                <a:gradFill>
                  <a:gsLst>
                    <a:gs pos="70000">
                      <a:schemeClr val="tx1"/>
                    </a:gs>
                    <a:gs pos="100000">
                      <a:schemeClr val="tx1"/>
                    </a:gs>
                  </a:gsLst>
                  <a:lin ang="16200000" scaled="0"/>
                </a:gradFill>
                <a:latin typeface="+mn-lt"/>
                <a:ea typeface="+mn-ea"/>
              </a:rPr>
              <a:t>Less Powerful</a:t>
            </a:r>
            <a:br>
              <a:rPr lang="en-US" sz="2400" dirty="0">
                <a:gradFill>
                  <a:gsLst>
                    <a:gs pos="70000">
                      <a:schemeClr val="tx1"/>
                    </a:gs>
                    <a:gs pos="100000">
                      <a:schemeClr val="tx1"/>
                    </a:gs>
                  </a:gsLst>
                  <a:lin ang="16200000" scaled="0"/>
                </a:gradFill>
                <a:latin typeface="+mn-lt"/>
                <a:ea typeface="+mn-ea"/>
              </a:rPr>
            </a:br>
            <a:r>
              <a:rPr lang="en-US" sz="2400" dirty="0">
                <a:gradFill>
                  <a:gsLst>
                    <a:gs pos="70000">
                      <a:schemeClr val="tx1"/>
                    </a:gs>
                    <a:gs pos="100000">
                      <a:schemeClr val="tx1"/>
                    </a:gs>
                  </a:gsLst>
                  <a:lin ang="16200000" scaled="0"/>
                </a:gradFill>
                <a:latin typeface="+mn-lt"/>
                <a:ea typeface="+mn-ea"/>
              </a:rPr>
              <a:t>More Administration</a:t>
            </a:r>
          </a:p>
        </p:txBody>
      </p:sp>
      <p:sp>
        <p:nvSpPr>
          <p:cNvPr id="6" name="TextBox 5"/>
          <p:cNvSpPr txBox="1"/>
          <p:nvPr/>
        </p:nvSpPr>
        <p:spPr>
          <a:xfrm>
            <a:off x="457200" y="4824358"/>
            <a:ext cx="3581400" cy="1200329"/>
          </a:xfrm>
          <a:prstGeom prst="rect">
            <a:avLst/>
          </a:prstGeom>
          <a:noFill/>
        </p:spPr>
        <p:txBody>
          <a:bodyPr>
            <a:spAutoFit/>
          </a:bodyPr>
          <a:lstStyle/>
          <a:p>
            <a:pPr algn="ctr" fontAlgn="auto">
              <a:spcBef>
                <a:spcPts val="0"/>
              </a:spcBef>
              <a:spcAft>
                <a:spcPts val="0"/>
              </a:spcAft>
              <a:defRPr/>
            </a:pPr>
            <a:r>
              <a:rPr lang="en-US" sz="2400" b="1" dirty="0">
                <a:solidFill>
                  <a:schemeClr val="accent2"/>
                </a:solidFill>
                <a:latin typeface="+mj-lt"/>
                <a:ea typeface="+mn-ea"/>
              </a:rPr>
              <a:t>framework</a:t>
            </a:r>
          </a:p>
          <a:p>
            <a:pPr algn="ctr" fontAlgn="auto">
              <a:spcBef>
                <a:spcPts val="0"/>
              </a:spcBef>
              <a:spcAft>
                <a:spcPts val="0"/>
              </a:spcAft>
              <a:defRPr/>
            </a:pPr>
            <a:r>
              <a:rPr lang="en-US" sz="2400" dirty="0">
                <a:gradFill>
                  <a:gsLst>
                    <a:gs pos="70000">
                      <a:schemeClr val="tx1"/>
                    </a:gs>
                    <a:gs pos="100000">
                      <a:schemeClr val="tx1"/>
                    </a:gs>
                  </a:gsLst>
                  <a:lin ang="16200000" scaled="0"/>
                </a:gradFill>
                <a:latin typeface="+mn-lt"/>
                <a:ea typeface="+mn-ea"/>
              </a:rPr>
              <a:t>Structured </a:t>
            </a:r>
            <a:br>
              <a:rPr lang="en-US" sz="2400" dirty="0">
                <a:gradFill>
                  <a:gsLst>
                    <a:gs pos="70000">
                      <a:schemeClr val="tx1"/>
                    </a:gs>
                    <a:gs pos="100000">
                      <a:schemeClr val="tx1"/>
                    </a:gs>
                  </a:gsLst>
                  <a:lin ang="16200000" scaled="0"/>
                </a:gradFill>
                <a:latin typeface="+mn-lt"/>
                <a:ea typeface="+mn-ea"/>
              </a:rPr>
            </a:br>
            <a:r>
              <a:rPr lang="en-US" sz="2400" dirty="0">
                <a:gradFill>
                  <a:gsLst>
                    <a:gs pos="70000">
                      <a:schemeClr val="tx1"/>
                    </a:gs>
                    <a:gs pos="100000">
                      <a:schemeClr val="tx1"/>
                    </a:gs>
                  </a:gsLst>
                  <a:lin ang="16200000" scaled="0"/>
                </a:gradFill>
                <a:latin typeface="+mn-lt"/>
                <a:ea typeface="+mn-ea"/>
              </a:rPr>
              <a:t>(Pascal, C)</a:t>
            </a:r>
          </a:p>
        </p:txBody>
      </p:sp>
      <p:sp>
        <p:nvSpPr>
          <p:cNvPr id="7" name="Slide Number Placeholder 6"/>
          <p:cNvSpPr>
            <a:spLocks noGrp="1"/>
          </p:cNvSpPr>
          <p:nvPr>
            <p:ph type="sldNum" sz="quarter" idx="16"/>
          </p:nvPr>
        </p:nvSpPr>
        <p:spPr/>
        <p:txBody>
          <a:bodyPr/>
          <a:lstStyle/>
          <a:p>
            <a:pPr>
              <a:defRPr/>
            </a:pPr>
            <a:fld id="{6D8A32F3-38D0-40B8-A640-F6C4BB1F7405}" type="slidenum">
              <a:rPr lang="en-US"/>
              <a:pPr>
                <a:defRPr/>
              </a:pPr>
              <a:t>23</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defTabSz="914363" fontAlgn="auto">
              <a:spcAft>
                <a:spcPts val="0"/>
              </a:spcAft>
              <a:defRPr/>
            </a:pPr>
            <a:r>
              <a:rPr b="1" dirty="0" smtClean="0">
                <a:solidFill>
                  <a:schemeClr val="accent2"/>
                </a:solidFill>
              </a:rPr>
              <a:t>Minis +/-</a:t>
            </a:r>
            <a:endParaRPr b="1" dirty="0">
              <a:solidFill>
                <a:schemeClr val="accent2"/>
              </a:solidFill>
            </a:endParaRPr>
          </a:p>
        </p:txBody>
      </p:sp>
      <p:sp>
        <p:nvSpPr>
          <p:cNvPr id="7" name="Text Placeholder 6"/>
          <p:cNvSpPr>
            <a:spLocks noGrp="1"/>
          </p:cNvSpPr>
          <p:nvPr>
            <p:ph type="body" idx="1"/>
          </p:nvPr>
        </p:nvSpPr>
        <p:spPr>
          <a:xfrm>
            <a:off x="381000" y="990600"/>
            <a:ext cx="4115872" cy="346249"/>
          </a:xfrm>
        </p:spPr>
        <p:txBody>
          <a:bodyPr/>
          <a:lstStyle/>
          <a:p>
            <a:pPr defTabSz="914363" fontAlgn="auto">
              <a:spcAft>
                <a:spcPts val="0"/>
              </a:spcAft>
              <a:defRPr/>
            </a:pPr>
            <a:r>
              <a:rPr lang="en-US" dirty="0" smtClean="0"/>
              <a:t>Advantages</a:t>
            </a:r>
            <a:endParaRPr lang="en-US" dirty="0"/>
          </a:p>
        </p:txBody>
      </p:sp>
      <p:sp>
        <p:nvSpPr>
          <p:cNvPr id="5" name="Content Placeholder 4"/>
          <p:cNvSpPr>
            <a:spLocks noGrp="1"/>
          </p:cNvSpPr>
          <p:nvPr>
            <p:ph sz="half" idx="2"/>
          </p:nvPr>
        </p:nvSpPr>
        <p:spPr>
          <a:xfrm>
            <a:off x="381001" y="1600200"/>
            <a:ext cx="4114800" cy="4876800"/>
          </a:xfrm>
        </p:spPr>
        <p:txBody>
          <a:bodyPr>
            <a:normAutofit/>
          </a:bodyPr>
          <a:lstStyle/>
          <a:p>
            <a:pPr defTabSz="914363" fontAlgn="auto">
              <a:spcAft>
                <a:spcPts val="0"/>
              </a:spcAft>
              <a:defRPr/>
            </a:pPr>
            <a:r>
              <a:rPr lang="en-US" dirty="0" smtClean="0"/>
              <a:t>sold </a:t>
            </a:r>
            <a:r>
              <a:rPr lang="en-US" dirty="0"/>
              <a:t>for much less than </a:t>
            </a:r>
            <a:r>
              <a:rPr lang="en-US" dirty="0" smtClean="0"/>
              <a:t>mainframe</a:t>
            </a:r>
          </a:p>
          <a:p>
            <a:pPr defTabSz="914363" fontAlgn="auto">
              <a:spcAft>
                <a:spcPts val="0"/>
              </a:spcAft>
              <a:defRPr/>
            </a:pPr>
            <a:r>
              <a:rPr lang="en-US" dirty="0"/>
              <a:t>capable of running programs in a higher level </a:t>
            </a:r>
            <a:r>
              <a:rPr lang="en-US" dirty="0" smtClean="0"/>
              <a:t>language</a:t>
            </a:r>
          </a:p>
          <a:p>
            <a:pPr defTabSz="914363" fontAlgn="auto">
              <a:spcAft>
                <a:spcPts val="0"/>
              </a:spcAft>
              <a:defRPr/>
            </a:pPr>
            <a:r>
              <a:rPr lang="en-US" dirty="0"/>
              <a:t>designed for </a:t>
            </a:r>
            <a:r>
              <a:rPr lang="en-US" dirty="0" smtClean="0"/>
              <a:t>control</a:t>
            </a:r>
          </a:p>
          <a:p>
            <a:pPr defTabSz="914363" fontAlgn="auto">
              <a:spcAft>
                <a:spcPts val="0"/>
              </a:spcAft>
              <a:defRPr/>
            </a:pPr>
            <a:r>
              <a:rPr lang="en-US" dirty="0" smtClean="0"/>
              <a:t>Designed for </a:t>
            </a:r>
            <a:r>
              <a:rPr lang="en-US" dirty="0"/>
              <a:t>human </a:t>
            </a:r>
            <a:r>
              <a:rPr lang="en-US" dirty="0" smtClean="0"/>
              <a:t>interaction &amp; communication rather than calculations</a:t>
            </a:r>
          </a:p>
          <a:p>
            <a:pPr defTabSz="914363" fontAlgn="auto">
              <a:spcAft>
                <a:spcPts val="0"/>
              </a:spcAft>
              <a:defRPr/>
            </a:pPr>
            <a:r>
              <a:rPr lang="en-US" dirty="0"/>
              <a:t>high processing power and capacity</a:t>
            </a:r>
            <a:endParaRPr lang="en-US" dirty="0" smtClean="0"/>
          </a:p>
          <a:p>
            <a:pPr defTabSz="914363" fontAlgn="auto">
              <a:spcAft>
                <a:spcPts val="0"/>
              </a:spcAft>
              <a:defRPr/>
            </a:pPr>
            <a:r>
              <a:rPr lang="en-US" dirty="0" smtClean="0"/>
              <a:t>Used in </a:t>
            </a:r>
            <a:r>
              <a:rPr lang="en-US" dirty="0"/>
              <a:t>manufacturing process control, telephone switching </a:t>
            </a:r>
            <a:r>
              <a:rPr lang="en-US" dirty="0" err="1" smtClean="0"/>
              <a:t>etc</a:t>
            </a:r>
            <a:endParaRPr lang="en-US" dirty="0" smtClean="0"/>
          </a:p>
        </p:txBody>
      </p:sp>
      <p:sp>
        <p:nvSpPr>
          <p:cNvPr id="8" name="Text Placeholder 7"/>
          <p:cNvSpPr>
            <a:spLocks noGrp="1"/>
          </p:cNvSpPr>
          <p:nvPr>
            <p:ph type="body" sz="quarter" idx="3"/>
          </p:nvPr>
        </p:nvSpPr>
        <p:spPr>
          <a:xfrm>
            <a:off x="4572000" y="914400"/>
            <a:ext cx="4115872" cy="346249"/>
          </a:xfrm>
        </p:spPr>
        <p:txBody>
          <a:bodyPr/>
          <a:lstStyle/>
          <a:p>
            <a:pPr defTabSz="914363" fontAlgn="auto">
              <a:spcAft>
                <a:spcPts val="0"/>
              </a:spcAft>
              <a:defRPr/>
            </a:pPr>
            <a:r>
              <a:rPr lang="en-US" dirty="0" smtClean="0"/>
              <a:t>Disadvantages</a:t>
            </a:r>
            <a:endParaRPr lang="en-US" dirty="0"/>
          </a:p>
        </p:txBody>
      </p:sp>
      <p:sp>
        <p:nvSpPr>
          <p:cNvPr id="6" name="Content Placeholder 5"/>
          <p:cNvSpPr>
            <a:spLocks noGrp="1"/>
          </p:cNvSpPr>
          <p:nvPr>
            <p:ph sz="quarter" idx="4"/>
          </p:nvPr>
        </p:nvSpPr>
        <p:spPr>
          <a:xfrm>
            <a:off x="4637501" y="1524001"/>
            <a:ext cx="4115872" cy="4724400"/>
          </a:xfrm>
        </p:spPr>
        <p:txBody>
          <a:bodyPr>
            <a:normAutofit/>
          </a:bodyPr>
          <a:lstStyle/>
          <a:p>
            <a:pPr defTabSz="914363" fontAlgn="auto">
              <a:spcAft>
                <a:spcPts val="0"/>
              </a:spcAft>
              <a:defRPr/>
            </a:pPr>
            <a:r>
              <a:rPr lang="en-US" dirty="0"/>
              <a:t>Inflexible</a:t>
            </a:r>
          </a:p>
          <a:p>
            <a:pPr defTabSz="914363" fontAlgn="auto">
              <a:spcAft>
                <a:spcPts val="0"/>
              </a:spcAft>
              <a:defRPr/>
            </a:pPr>
            <a:r>
              <a:rPr lang="en-US" dirty="0"/>
              <a:t>Less powerful</a:t>
            </a:r>
          </a:p>
          <a:p>
            <a:pPr defTabSz="914363" fontAlgn="auto">
              <a:spcAft>
                <a:spcPts val="0"/>
              </a:spcAft>
              <a:defRPr/>
            </a:pPr>
            <a:r>
              <a:rPr lang="en-US" dirty="0"/>
              <a:t>Market introduced lower cost of microprocessor-based hardware</a:t>
            </a:r>
          </a:p>
          <a:p>
            <a:pPr defTabSz="914363" fontAlgn="auto">
              <a:spcAft>
                <a:spcPts val="0"/>
              </a:spcAft>
              <a:defRPr/>
            </a:pPr>
            <a:r>
              <a:rPr lang="en-US" dirty="0"/>
              <a:t>the emergence of inexpensive and easily </a:t>
            </a:r>
            <a:r>
              <a:rPr lang="en-US" dirty="0" smtClean="0"/>
              <a:t>deployable PCs and</a:t>
            </a:r>
            <a:r>
              <a:rPr lang="en-US" dirty="0"/>
              <a:t> local area network systems</a:t>
            </a:r>
          </a:p>
        </p:txBody>
      </p:sp>
      <p:sp>
        <p:nvSpPr>
          <p:cNvPr id="88070" name="Slide Number Placeholder 1"/>
          <p:cNvSpPr>
            <a:spLocks noGrp="1"/>
          </p:cNvSpPr>
          <p:nvPr>
            <p:ph type="sldNum" sz="quarter" idx="4294967295"/>
          </p:nvPr>
        </p:nvSpPr>
        <p:spPr bwMode="auto">
          <a:xfrm>
            <a:off x="7010400" y="6356350"/>
            <a:ext cx="2133600" cy="365125"/>
          </a:xfrm>
          <a:prstGeom prst="rect">
            <a:avLst/>
          </a:prstGeom>
          <a:noFill/>
          <a:ln>
            <a:miter lim="800000"/>
            <a:headEnd/>
            <a:tailEnd/>
          </a:ln>
        </p:spPr>
        <p:txBody>
          <a:bodyPr/>
          <a:lstStyle/>
          <a:p>
            <a:fld id="{EDCCF868-A945-4DE6-9CDC-D2742414142E}" type="slidenum">
              <a:rPr lang="en-US" altLang="zh-CN">
                <a:latin typeface="Segoe UI" pitchFamily="34" charset="0"/>
              </a:rPr>
              <a:pPr/>
              <a:t>24</a:t>
            </a:fld>
            <a:endParaRPr lang="en-US" altLang="zh-CN">
              <a:latin typeface="Segoe U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500"/>
                                        <p:tgtEl>
                                          <p:spTgt spid="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fade">
                                      <p:cBhvr>
                                        <p:cTn id="47" dur="500"/>
                                        <p:tgtEl>
                                          <p:spTgt spid="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1" end="1"/>
                                            </p:txEl>
                                          </p:spTgt>
                                        </p:tgtEl>
                                        <p:attrNameLst>
                                          <p:attrName>style.visibility</p:attrName>
                                        </p:attrNameLst>
                                      </p:cBhvr>
                                      <p:to>
                                        <p:strVal val="visible"/>
                                      </p:to>
                                    </p:set>
                                    <p:animEffect transition="in" filter="fade">
                                      <p:cBhvr>
                                        <p:cTn id="52" dur="500"/>
                                        <p:tgtEl>
                                          <p:spTgt spid="6">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2" end="2"/>
                                            </p:txEl>
                                          </p:spTgt>
                                        </p:tgtEl>
                                        <p:attrNameLst>
                                          <p:attrName>style.visibility</p:attrName>
                                        </p:attrNameLst>
                                      </p:cBhvr>
                                      <p:to>
                                        <p:strVal val="visible"/>
                                      </p:to>
                                    </p:set>
                                    <p:animEffect transition="in" filter="fade">
                                      <p:cBhvr>
                                        <p:cTn id="57" dur="500"/>
                                        <p:tgtEl>
                                          <p:spTgt spid="6">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
                                            <p:txEl>
                                              <p:pRg st="3" end="3"/>
                                            </p:txEl>
                                          </p:spTgt>
                                        </p:tgtEl>
                                        <p:attrNameLst>
                                          <p:attrName>style.visibility</p:attrName>
                                        </p:attrNameLst>
                                      </p:cBhvr>
                                      <p:to>
                                        <p:strVal val="visible"/>
                                      </p:to>
                                    </p:set>
                                    <p:animEffect transition="in" filter="fade">
                                      <p:cBhvr>
                                        <p:cTn id="6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Picture 2"/>
          <p:cNvPicPr>
            <a:picLocks noChangeAspect="1" noChangeArrowheads="1"/>
          </p:cNvPicPr>
          <p:nvPr/>
        </p:nvPicPr>
        <p:blipFill>
          <a:blip r:embed="rId3"/>
          <a:srcRect/>
          <a:stretch>
            <a:fillRect/>
          </a:stretch>
        </p:blipFill>
        <p:spPr bwMode="auto">
          <a:xfrm>
            <a:off x="-3175" y="0"/>
            <a:ext cx="9150350" cy="6858000"/>
          </a:xfrm>
          <a:prstGeom prst="rect">
            <a:avLst/>
          </a:prstGeom>
          <a:noFill/>
          <a:ln w="9525">
            <a:noFill/>
            <a:miter lim="800000"/>
            <a:headEnd/>
            <a:tailEnd/>
          </a:ln>
        </p:spPr>
      </p:pic>
      <p:sp>
        <p:nvSpPr>
          <p:cNvPr id="2" name="Text Placeholder 1"/>
          <p:cNvSpPr>
            <a:spLocks noGrp="1"/>
          </p:cNvSpPr>
          <p:nvPr>
            <p:ph type="body" sz="quarter" idx="13"/>
          </p:nvPr>
        </p:nvSpPr>
        <p:spPr/>
        <p:txBody>
          <a:bodyPr/>
          <a:lstStyle/>
          <a:p>
            <a:r>
              <a:rPr lang="en-US" altLang="zh-CN" b="1" smtClean="0">
                <a:solidFill>
                  <a:schemeClr val="accent2"/>
                </a:solidFill>
                <a:ea typeface="宋体" charset="-122"/>
              </a:rPr>
              <a:t>1980s </a:t>
            </a:r>
          </a:p>
          <a:p>
            <a:r>
              <a:rPr lang="en-US" altLang="zh-CN" smtClean="0">
                <a:ea typeface="宋体" charset="-122"/>
              </a:rPr>
              <a:t>Proliferation of the </a:t>
            </a:r>
            <a:r>
              <a:rPr lang="en-US" altLang="zh-CN" b="1" smtClean="0">
                <a:solidFill>
                  <a:schemeClr val="accent2"/>
                </a:solidFill>
                <a:ea typeface="宋体" charset="-122"/>
              </a:rPr>
              <a:t>PCs</a:t>
            </a:r>
            <a:endParaRPr lang="en-US" altLang="zh-CN" smtClean="0">
              <a:ea typeface="宋体" charset="-122"/>
            </a:endParaRPr>
          </a:p>
        </p:txBody>
      </p:sp>
      <p:sp>
        <p:nvSpPr>
          <p:cNvPr id="3" name="TextBox 2"/>
          <p:cNvSpPr txBox="1"/>
          <p:nvPr/>
        </p:nvSpPr>
        <p:spPr>
          <a:xfrm>
            <a:off x="457200" y="381016"/>
            <a:ext cx="3581400" cy="1508105"/>
          </a:xfrm>
          <a:prstGeom prst="rect">
            <a:avLst/>
          </a:prstGeom>
          <a:noFill/>
        </p:spPr>
        <p:txBody>
          <a:bodyPr>
            <a:spAutoFit/>
          </a:bodyPr>
          <a:lstStyle/>
          <a:p>
            <a:pPr algn="ctr" fontAlgn="auto">
              <a:spcBef>
                <a:spcPts val="0"/>
              </a:spcBef>
              <a:spcAft>
                <a:spcPts val="0"/>
              </a:spcAft>
              <a:defRPr/>
            </a:pPr>
            <a:r>
              <a:rPr lang="en-US" sz="4400" b="1" dirty="0">
                <a:solidFill>
                  <a:schemeClr val="accent2"/>
                </a:solidFill>
                <a:latin typeface="+mj-lt"/>
                <a:ea typeface="+mn-ea"/>
              </a:rPr>
              <a:t>+</a:t>
            </a:r>
          </a:p>
          <a:p>
            <a:pPr algn="ctr" fontAlgn="auto">
              <a:spcBef>
                <a:spcPts val="0"/>
              </a:spcBef>
              <a:spcAft>
                <a:spcPts val="0"/>
              </a:spcAft>
              <a:defRPr/>
            </a:pPr>
            <a:r>
              <a:rPr lang="en-US" sz="2400" dirty="0">
                <a:gradFill>
                  <a:gsLst>
                    <a:gs pos="70000">
                      <a:schemeClr val="tx1"/>
                    </a:gs>
                    <a:gs pos="100000">
                      <a:schemeClr val="tx1"/>
                    </a:gs>
                  </a:gsLst>
                  <a:lin ang="16200000" scaled="0"/>
                </a:gradFill>
                <a:latin typeface="+mn-lt"/>
                <a:ea typeface="+mn-ea"/>
              </a:rPr>
              <a:t>Programmer Productivity Surge in Demand</a:t>
            </a:r>
          </a:p>
        </p:txBody>
      </p:sp>
      <p:sp>
        <p:nvSpPr>
          <p:cNvPr id="4" name="TextBox 3"/>
          <p:cNvSpPr txBox="1"/>
          <p:nvPr/>
        </p:nvSpPr>
        <p:spPr>
          <a:xfrm>
            <a:off x="5257800" y="396912"/>
            <a:ext cx="3581400" cy="1508105"/>
          </a:xfrm>
          <a:prstGeom prst="rect">
            <a:avLst/>
          </a:prstGeom>
          <a:noFill/>
        </p:spPr>
        <p:txBody>
          <a:bodyPr>
            <a:spAutoFit/>
          </a:bodyPr>
          <a:lstStyle/>
          <a:p>
            <a:pPr algn="ctr" fontAlgn="auto">
              <a:spcBef>
                <a:spcPts val="0"/>
              </a:spcBef>
              <a:spcAft>
                <a:spcPts val="0"/>
              </a:spcAft>
              <a:defRPr/>
            </a:pPr>
            <a:r>
              <a:rPr lang="en-US" sz="4400" b="1" dirty="0">
                <a:solidFill>
                  <a:schemeClr val="accent2"/>
                </a:solidFill>
                <a:latin typeface="+mj-lt"/>
                <a:ea typeface="+mn-ea"/>
              </a:rPr>
              <a:t>–</a:t>
            </a:r>
            <a:br>
              <a:rPr lang="en-US" sz="4400" b="1" dirty="0">
                <a:solidFill>
                  <a:schemeClr val="accent2"/>
                </a:solidFill>
                <a:latin typeface="+mj-lt"/>
                <a:ea typeface="+mn-ea"/>
              </a:rPr>
            </a:br>
            <a:r>
              <a:rPr lang="en-US" sz="2400" dirty="0">
                <a:gradFill>
                  <a:gsLst>
                    <a:gs pos="70000">
                      <a:schemeClr val="tx1"/>
                    </a:gs>
                    <a:gs pos="100000">
                      <a:schemeClr val="tx1"/>
                    </a:gs>
                  </a:gsLst>
                  <a:lin ang="16200000" scaled="0"/>
                </a:gradFill>
                <a:latin typeface="+mn-lt"/>
                <a:ea typeface="+mn-ea"/>
              </a:rPr>
              <a:t>Even Less Power</a:t>
            </a:r>
            <a:br>
              <a:rPr lang="en-US" sz="2400" dirty="0">
                <a:gradFill>
                  <a:gsLst>
                    <a:gs pos="70000">
                      <a:schemeClr val="tx1"/>
                    </a:gs>
                    <a:gs pos="100000">
                      <a:schemeClr val="tx1"/>
                    </a:gs>
                  </a:gsLst>
                  <a:lin ang="16200000" scaled="0"/>
                </a:gradFill>
                <a:latin typeface="+mn-lt"/>
                <a:ea typeface="+mn-ea"/>
              </a:rPr>
            </a:br>
            <a:r>
              <a:rPr lang="en-US" sz="2400" dirty="0">
                <a:gradFill>
                  <a:gsLst>
                    <a:gs pos="70000">
                      <a:schemeClr val="tx1"/>
                    </a:gs>
                    <a:gs pos="100000">
                      <a:schemeClr val="tx1"/>
                    </a:gs>
                  </a:gsLst>
                  <a:lin ang="16200000" scaled="0"/>
                </a:gradFill>
                <a:latin typeface="+mn-lt"/>
                <a:ea typeface="+mn-ea"/>
              </a:rPr>
              <a:t> Increased Administration</a:t>
            </a:r>
          </a:p>
        </p:txBody>
      </p:sp>
      <p:sp>
        <p:nvSpPr>
          <p:cNvPr id="5" name="TextBox 4"/>
          <p:cNvSpPr txBox="1"/>
          <p:nvPr/>
        </p:nvSpPr>
        <p:spPr>
          <a:xfrm>
            <a:off x="5181600" y="4800624"/>
            <a:ext cx="3810000" cy="1200329"/>
          </a:xfrm>
          <a:prstGeom prst="rect">
            <a:avLst/>
          </a:prstGeom>
          <a:noFill/>
        </p:spPr>
        <p:txBody>
          <a:bodyPr>
            <a:spAutoFit/>
          </a:bodyPr>
          <a:lstStyle/>
          <a:p>
            <a:pPr algn="ctr" fontAlgn="auto">
              <a:spcBef>
                <a:spcPts val="0"/>
              </a:spcBef>
              <a:spcAft>
                <a:spcPts val="0"/>
              </a:spcAft>
              <a:defRPr/>
            </a:pPr>
            <a:r>
              <a:rPr lang="en-US" sz="2400" b="1" dirty="0">
                <a:solidFill>
                  <a:schemeClr val="accent2"/>
                </a:solidFill>
                <a:latin typeface="+mj-lt"/>
                <a:ea typeface="+mn-ea"/>
              </a:rPr>
              <a:t>protocol</a:t>
            </a:r>
          </a:p>
          <a:p>
            <a:pPr algn="ctr" fontAlgn="auto">
              <a:spcBef>
                <a:spcPts val="0"/>
              </a:spcBef>
              <a:spcAft>
                <a:spcPts val="0"/>
              </a:spcAft>
              <a:defRPr/>
            </a:pPr>
            <a:r>
              <a:rPr lang="en-US" sz="2400" dirty="0">
                <a:gradFill>
                  <a:gsLst>
                    <a:gs pos="70000">
                      <a:schemeClr val="tx1"/>
                    </a:gs>
                    <a:gs pos="100000">
                      <a:schemeClr val="tx1"/>
                    </a:gs>
                  </a:gsLst>
                  <a:lin ang="16200000" scaled="0"/>
                </a:gradFill>
                <a:latin typeface="+mn-lt"/>
                <a:ea typeface="+mn-ea"/>
              </a:rPr>
              <a:t>Network </a:t>
            </a:r>
            <a:r>
              <a:rPr lang="en-US" sz="2400" dirty="0">
                <a:gradFill>
                  <a:gsLst>
                    <a:gs pos="70000">
                      <a:schemeClr val="tx1"/>
                    </a:gs>
                    <a:gs pos="100000">
                      <a:schemeClr val="tx1"/>
                    </a:gs>
                  </a:gsLst>
                  <a:lin ang="16200000" scaled="0"/>
                </a:gradFill>
                <a:latin typeface="+mn-lt"/>
                <a:ea typeface="+mn-ea"/>
              </a:rPr>
              <a:t>(</a:t>
            </a:r>
            <a:r>
              <a:rPr lang="en-US" sz="2400" dirty="0">
                <a:gradFill>
                  <a:gsLst>
                    <a:gs pos="70000">
                      <a:schemeClr val="tx1"/>
                    </a:gs>
                    <a:gs pos="100000">
                      <a:schemeClr val="tx1"/>
                    </a:gs>
                  </a:gsLst>
                  <a:lin ang="16200000" scaled="0"/>
                </a:gradFill>
                <a:latin typeface="+mn-lt"/>
                <a:ea typeface="+mn-ea"/>
              </a:rPr>
              <a:t>Socket) programming</a:t>
            </a:r>
          </a:p>
        </p:txBody>
      </p:sp>
      <p:sp>
        <p:nvSpPr>
          <p:cNvPr id="6" name="TextBox 5"/>
          <p:cNvSpPr txBox="1"/>
          <p:nvPr/>
        </p:nvSpPr>
        <p:spPr>
          <a:xfrm>
            <a:off x="609600" y="4800623"/>
            <a:ext cx="3581400" cy="1569660"/>
          </a:xfrm>
          <a:prstGeom prst="rect">
            <a:avLst/>
          </a:prstGeom>
          <a:noFill/>
        </p:spPr>
        <p:txBody>
          <a:bodyPr>
            <a:spAutoFit/>
          </a:bodyPr>
          <a:lstStyle/>
          <a:p>
            <a:pPr algn="ctr" fontAlgn="auto">
              <a:spcBef>
                <a:spcPts val="0"/>
              </a:spcBef>
              <a:spcAft>
                <a:spcPts val="0"/>
              </a:spcAft>
              <a:defRPr/>
            </a:pPr>
            <a:r>
              <a:rPr lang="en-US" sz="2400" b="1" dirty="0">
                <a:solidFill>
                  <a:schemeClr val="accent2"/>
                </a:solidFill>
                <a:latin typeface="+mj-lt"/>
                <a:ea typeface="+mn-ea"/>
              </a:rPr>
              <a:t>framework</a:t>
            </a:r>
          </a:p>
          <a:p>
            <a:pPr algn="ctr" fontAlgn="auto">
              <a:spcBef>
                <a:spcPts val="0"/>
              </a:spcBef>
              <a:spcAft>
                <a:spcPts val="0"/>
              </a:spcAft>
              <a:defRPr/>
            </a:pPr>
            <a:r>
              <a:rPr lang="en-US" sz="2400" dirty="0">
                <a:gradFill>
                  <a:gsLst>
                    <a:gs pos="70000">
                      <a:schemeClr val="tx1"/>
                    </a:gs>
                    <a:gs pos="100000">
                      <a:schemeClr val="tx1"/>
                    </a:gs>
                  </a:gsLst>
                  <a:lin ang="16200000" scaled="0"/>
                </a:gradFill>
                <a:latin typeface="+mn-lt"/>
                <a:ea typeface="+mn-ea"/>
              </a:rPr>
              <a:t>Object Oriented Programming </a:t>
            </a:r>
            <a:br>
              <a:rPr lang="en-US" sz="2400" dirty="0">
                <a:gradFill>
                  <a:gsLst>
                    <a:gs pos="70000">
                      <a:schemeClr val="tx1"/>
                    </a:gs>
                    <a:gs pos="100000">
                      <a:schemeClr val="tx1"/>
                    </a:gs>
                  </a:gsLst>
                  <a:lin ang="16200000" scaled="0"/>
                </a:gradFill>
                <a:latin typeface="+mn-lt"/>
                <a:ea typeface="+mn-ea"/>
              </a:rPr>
            </a:br>
            <a:r>
              <a:rPr lang="en-US" sz="2400" dirty="0">
                <a:gradFill>
                  <a:gsLst>
                    <a:gs pos="70000">
                      <a:schemeClr val="tx1"/>
                    </a:gs>
                    <a:gs pos="100000">
                      <a:schemeClr val="tx1"/>
                    </a:gs>
                  </a:gsLst>
                  <a:lin ang="16200000" scaled="0"/>
                </a:gradFill>
                <a:latin typeface="+mn-lt"/>
                <a:ea typeface="+mn-ea"/>
              </a:rPr>
              <a:t>(C++)</a:t>
            </a:r>
          </a:p>
        </p:txBody>
      </p:sp>
      <p:sp>
        <p:nvSpPr>
          <p:cNvPr id="7" name="Slide Number Placeholder 6"/>
          <p:cNvSpPr>
            <a:spLocks noGrp="1"/>
          </p:cNvSpPr>
          <p:nvPr>
            <p:ph type="sldNum" sz="quarter" idx="16"/>
          </p:nvPr>
        </p:nvSpPr>
        <p:spPr/>
        <p:txBody>
          <a:bodyPr/>
          <a:lstStyle/>
          <a:p>
            <a:pPr>
              <a:defRPr/>
            </a:pPr>
            <a:fld id="{D7419F43-0741-4299-9CB6-F08E2145AFC7}" type="slidenum">
              <a:rPr lang="en-US"/>
              <a:pPr>
                <a:defRPr/>
              </a:pPr>
              <a:t>25</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defTabSz="914363" fontAlgn="auto">
              <a:spcAft>
                <a:spcPts val="0"/>
              </a:spcAft>
              <a:defRPr/>
            </a:pPr>
            <a:r>
              <a:rPr b="1" dirty="0" smtClean="0">
                <a:solidFill>
                  <a:schemeClr val="accent2"/>
                </a:solidFill>
              </a:rPr>
              <a:t>PCs +/-</a:t>
            </a:r>
            <a:endParaRPr b="1" dirty="0">
              <a:solidFill>
                <a:schemeClr val="accent2"/>
              </a:solidFill>
            </a:endParaRPr>
          </a:p>
        </p:txBody>
      </p:sp>
      <p:sp>
        <p:nvSpPr>
          <p:cNvPr id="7" name="Text Placeholder 6"/>
          <p:cNvSpPr>
            <a:spLocks noGrp="1"/>
          </p:cNvSpPr>
          <p:nvPr>
            <p:ph type="body" idx="1"/>
          </p:nvPr>
        </p:nvSpPr>
        <p:spPr>
          <a:xfrm>
            <a:off x="381000" y="990600"/>
            <a:ext cx="4115872" cy="346249"/>
          </a:xfrm>
        </p:spPr>
        <p:txBody>
          <a:bodyPr/>
          <a:lstStyle/>
          <a:p>
            <a:pPr defTabSz="914363" fontAlgn="auto">
              <a:spcAft>
                <a:spcPts val="0"/>
              </a:spcAft>
              <a:defRPr/>
            </a:pPr>
            <a:r>
              <a:rPr lang="en-US" dirty="0" smtClean="0"/>
              <a:t>Advantages</a:t>
            </a:r>
            <a:endParaRPr lang="en-US" dirty="0"/>
          </a:p>
        </p:txBody>
      </p:sp>
      <p:sp>
        <p:nvSpPr>
          <p:cNvPr id="5" name="Content Placeholder 4"/>
          <p:cNvSpPr>
            <a:spLocks noGrp="1"/>
          </p:cNvSpPr>
          <p:nvPr>
            <p:ph sz="half" idx="2"/>
          </p:nvPr>
        </p:nvSpPr>
        <p:spPr>
          <a:xfrm>
            <a:off x="381001" y="1600200"/>
            <a:ext cx="4114800" cy="4876800"/>
          </a:xfrm>
        </p:spPr>
        <p:txBody>
          <a:bodyPr>
            <a:normAutofit/>
          </a:bodyPr>
          <a:lstStyle/>
          <a:p>
            <a:pPr defTabSz="914363" fontAlgn="auto">
              <a:spcAft>
                <a:spcPts val="0"/>
              </a:spcAft>
              <a:defRPr/>
            </a:pPr>
            <a:r>
              <a:rPr lang="en-US" dirty="0" smtClean="0"/>
              <a:t>inexpensive and sold </a:t>
            </a:r>
            <a:r>
              <a:rPr lang="en-US" dirty="0"/>
              <a:t>for much less than </a:t>
            </a:r>
            <a:r>
              <a:rPr lang="en-US" dirty="0" smtClean="0"/>
              <a:t>minis</a:t>
            </a:r>
          </a:p>
          <a:p>
            <a:pPr defTabSz="914363" fontAlgn="auto">
              <a:spcAft>
                <a:spcPts val="0"/>
              </a:spcAft>
              <a:defRPr/>
            </a:pPr>
            <a:r>
              <a:rPr lang="en-US" dirty="0"/>
              <a:t>s</a:t>
            </a:r>
            <a:r>
              <a:rPr lang="en-US" dirty="0" smtClean="0"/>
              <a:t>mall</a:t>
            </a:r>
          </a:p>
          <a:p>
            <a:pPr defTabSz="914363" fontAlgn="auto">
              <a:spcAft>
                <a:spcPts val="0"/>
              </a:spcAft>
              <a:defRPr/>
            </a:pPr>
            <a:r>
              <a:rPr lang="en-US" dirty="0"/>
              <a:t>e</a:t>
            </a:r>
            <a:r>
              <a:rPr lang="en-US" dirty="0" smtClean="0"/>
              <a:t>asier to operate</a:t>
            </a:r>
          </a:p>
          <a:p>
            <a:pPr defTabSz="914363" fontAlgn="auto">
              <a:spcAft>
                <a:spcPts val="0"/>
              </a:spcAft>
              <a:defRPr/>
            </a:pPr>
            <a:r>
              <a:rPr lang="en-US" dirty="0"/>
              <a:t>easily customized to fit individual </a:t>
            </a:r>
            <a:r>
              <a:rPr lang="en-US" dirty="0" smtClean="0"/>
              <a:t>needs</a:t>
            </a:r>
          </a:p>
          <a:p>
            <a:pPr defTabSz="914363" fontAlgn="auto">
              <a:spcAft>
                <a:spcPts val="0"/>
              </a:spcAft>
              <a:defRPr/>
            </a:pPr>
            <a:endParaRPr lang="en-US" dirty="0" smtClean="0"/>
          </a:p>
        </p:txBody>
      </p:sp>
      <p:sp>
        <p:nvSpPr>
          <p:cNvPr id="8" name="Text Placeholder 7"/>
          <p:cNvSpPr>
            <a:spLocks noGrp="1"/>
          </p:cNvSpPr>
          <p:nvPr>
            <p:ph type="body" sz="quarter" idx="3"/>
          </p:nvPr>
        </p:nvSpPr>
        <p:spPr>
          <a:xfrm>
            <a:off x="4572000" y="914400"/>
            <a:ext cx="4115872" cy="346249"/>
          </a:xfrm>
        </p:spPr>
        <p:txBody>
          <a:bodyPr/>
          <a:lstStyle/>
          <a:p>
            <a:pPr defTabSz="914363" fontAlgn="auto">
              <a:spcAft>
                <a:spcPts val="0"/>
              </a:spcAft>
              <a:defRPr/>
            </a:pPr>
            <a:r>
              <a:rPr lang="en-US" dirty="0" smtClean="0"/>
              <a:t>Disadvantages</a:t>
            </a:r>
            <a:endParaRPr lang="en-US" dirty="0"/>
          </a:p>
        </p:txBody>
      </p:sp>
      <p:sp>
        <p:nvSpPr>
          <p:cNvPr id="6" name="Content Placeholder 5"/>
          <p:cNvSpPr>
            <a:spLocks noGrp="1"/>
          </p:cNvSpPr>
          <p:nvPr>
            <p:ph sz="quarter" idx="4"/>
          </p:nvPr>
        </p:nvSpPr>
        <p:spPr>
          <a:xfrm>
            <a:off x="4637501" y="1524001"/>
            <a:ext cx="4115872" cy="4724400"/>
          </a:xfrm>
        </p:spPr>
        <p:txBody>
          <a:bodyPr>
            <a:normAutofit/>
          </a:bodyPr>
          <a:lstStyle/>
          <a:p>
            <a:pPr defTabSz="914363" fontAlgn="auto">
              <a:spcAft>
                <a:spcPts val="0"/>
              </a:spcAft>
              <a:defRPr/>
            </a:pPr>
            <a:r>
              <a:rPr lang="en-US" dirty="0"/>
              <a:t>PCs cannot be used by many users </a:t>
            </a:r>
            <a:r>
              <a:rPr lang="en-US" dirty="0" smtClean="0"/>
              <a:t>simultaneously</a:t>
            </a:r>
          </a:p>
          <a:p>
            <a:pPr defTabSz="914363" fontAlgn="auto">
              <a:spcAft>
                <a:spcPts val="0"/>
              </a:spcAft>
              <a:defRPr/>
            </a:pPr>
            <a:r>
              <a:rPr lang="en-US" dirty="0" smtClean="0"/>
              <a:t>PC’s (were) </a:t>
            </a:r>
            <a:r>
              <a:rPr lang="en-US" dirty="0"/>
              <a:t> </a:t>
            </a:r>
            <a:r>
              <a:rPr lang="en-US" dirty="0" smtClean="0"/>
              <a:t>limited </a:t>
            </a:r>
            <a:r>
              <a:rPr lang="en-US" dirty="0"/>
              <a:t>to only one </a:t>
            </a:r>
            <a:r>
              <a:rPr lang="en-US" dirty="0" smtClean="0"/>
              <a:t>processor  </a:t>
            </a:r>
          </a:p>
          <a:p>
            <a:pPr defTabSz="914363" fontAlgn="auto">
              <a:spcAft>
                <a:spcPts val="0"/>
              </a:spcAft>
              <a:defRPr/>
            </a:pPr>
            <a:r>
              <a:rPr lang="en-US" dirty="0" smtClean="0"/>
              <a:t>Less powerful than mainframes (at that time) so heavy computing (financial and scientific) could not be done</a:t>
            </a:r>
            <a:endParaRPr lang="en-US" dirty="0"/>
          </a:p>
          <a:p>
            <a:pPr defTabSz="914363" fontAlgn="auto">
              <a:spcAft>
                <a:spcPts val="0"/>
              </a:spcAft>
              <a:defRPr/>
            </a:pPr>
            <a:r>
              <a:rPr lang="en-US" dirty="0" smtClean="0"/>
              <a:t>not as sturdy as mainframes and thus shorter lifespans</a:t>
            </a:r>
            <a:endParaRPr lang="en-US" dirty="0"/>
          </a:p>
        </p:txBody>
      </p:sp>
      <p:sp>
        <p:nvSpPr>
          <p:cNvPr id="91142" name="Slide Number Placeholder 1"/>
          <p:cNvSpPr>
            <a:spLocks noGrp="1"/>
          </p:cNvSpPr>
          <p:nvPr>
            <p:ph type="sldNum" sz="quarter" idx="4294967295"/>
          </p:nvPr>
        </p:nvSpPr>
        <p:spPr bwMode="auto">
          <a:xfrm>
            <a:off x="7010400" y="6356350"/>
            <a:ext cx="2133600" cy="365125"/>
          </a:xfrm>
          <a:prstGeom prst="rect">
            <a:avLst/>
          </a:prstGeom>
          <a:noFill/>
          <a:ln>
            <a:miter lim="800000"/>
            <a:headEnd/>
            <a:tailEnd/>
          </a:ln>
        </p:spPr>
        <p:txBody>
          <a:bodyPr/>
          <a:lstStyle/>
          <a:p>
            <a:fld id="{51D8D01E-B405-4A2B-A8D6-9D7793925DED}" type="slidenum">
              <a:rPr lang="en-US" altLang="zh-CN">
                <a:latin typeface="Segoe UI" pitchFamily="34" charset="0"/>
              </a:rPr>
              <a:pPr/>
              <a:t>26</a:t>
            </a:fld>
            <a:endParaRPr lang="en-US" altLang="zh-CN">
              <a:latin typeface="Segoe U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animEffect transition="in" filter="fade">
                                      <p:cBhvr>
                                        <p:cTn id="37" dur="500"/>
                                        <p:tgtEl>
                                          <p:spTgt spid="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1" end="1"/>
                                            </p:txEl>
                                          </p:spTgt>
                                        </p:tgtEl>
                                        <p:attrNameLst>
                                          <p:attrName>style.visibility</p:attrName>
                                        </p:attrNameLst>
                                      </p:cBhvr>
                                      <p:to>
                                        <p:strVal val="visible"/>
                                      </p:to>
                                    </p:set>
                                    <p:animEffect transition="in" filter="fade">
                                      <p:cBhvr>
                                        <p:cTn id="42" dur="500"/>
                                        <p:tgtEl>
                                          <p:spTgt spid="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fade">
                                      <p:cBhvr>
                                        <p:cTn id="47" dur="500"/>
                                        <p:tgtEl>
                                          <p:spTgt spid="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3" end="3"/>
                                            </p:txEl>
                                          </p:spTgt>
                                        </p:tgtEl>
                                        <p:attrNameLst>
                                          <p:attrName>style.visibility</p:attrName>
                                        </p:attrNameLst>
                                      </p:cBhvr>
                                      <p:to>
                                        <p:strVal val="visible"/>
                                      </p:to>
                                    </p:set>
                                    <p:animEffect transition="in" filter="fade">
                                      <p:cBhvr>
                                        <p:cTn id="5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2"/>
          <p:cNvPicPr>
            <a:picLocks noChangeAspect="1" noChangeArrowheads="1"/>
          </p:cNvPicPr>
          <p:nvPr/>
        </p:nvPicPr>
        <p:blipFill>
          <a:blip r:embed="rId3"/>
          <a:srcRect/>
          <a:stretch>
            <a:fillRect/>
          </a:stretch>
        </p:blipFill>
        <p:spPr bwMode="auto">
          <a:xfrm>
            <a:off x="-3175" y="0"/>
            <a:ext cx="9150350" cy="6858000"/>
          </a:xfrm>
          <a:prstGeom prst="rect">
            <a:avLst/>
          </a:prstGeom>
          <a:noFill/>
          <a:ln w="9525">
            <a:noFill/>
            <a:miter lim="800000"/>
            <a:headEnd/>
            <a:tailEnd/>
          </a:ln>
        </p:spPr>
      </p:pic>
      <p:sp>
        <p:nvSpPr>
          <p:cNvPr id="2" name="Text Placeholder 1"/>
          <p:cNvSpPr>
            <a:spLocks noGrp="1"/>
          </p:cNvSpPr>
          <p:nvPr>
            <p:ph type="body" sz="quarter" idx="13"/>
          </p:nvPr>
        </p:nvSpPr>
        <p:spPr/>
        <p:txBody>
          <a:bodyPr/>
          <a:lstStyle/>
          <a:p>
            <a:r>
              <a:rPr lang="en-US" altLang="zh-CN" b="1" smtClean="0">
                <a:solidFill>
                  <a:schemeClr val="accent2"/>
                </a:solidFill>
                <a:ea typeface="宋体" charset="-122"/>
              </a:rPr>
              <a:t>1990s </a:t>
            </a:r>
          </a:p>
          <a:p>
            <a:r>
              <a:rPr lang="en-US" altLang="zh-CN" b="1" smtClean="0">
                <a:solidFill>
                  <a:schemeClr val="accent2"/>
                </a:solidFill>
                <a:ea typeface="宋体" charset="-122"/>
              </a:rPr>
              <a:t>Network </a:t>
            </a:r>
            <a:r>
              <a:rPr lang="en-US" altLang="zh-CN" smtClean="0">
                <a:ea typeface="宋体" charset="-122"/>
              </a:rPr>
              <a:t>the </a:t>
            </a:r>
            <a:r>
              <a:rPr lang="en-US" altLang="zh-CN" b="1" smtClean="0">
                <a:solidFill>
                  <a:schemeClr val="accent2"/>
                </a:solidFill>
                <a:ea typeface="宋体" charset="-122"/>
              </a:rPr>
              <a:t>Servers</a:t>
            </a:r>
            <a:endParaRPr lang="en-US" altLang="zh-CN" smtClean="0">
              <a:ea typeface="宋体" charset="-122"/>
            </a:endParaRPr>
          </a:p>
        </p:txBody>
      </p:sp>
      <p:sp>
        <p:nvSpPr>
          <p:cNvPr id="3" name="TextBox 2"/>
          <p:cNvSpPr txBox="1"/>
          <p:nvPr/>
        </p:nvSpPr>
        <p:spPr>
          <a:xfrm>
            <a:off x="609600" y="381016"/>
            <a:ext cx="3276600" cy="1508105"/>
          </a:xfrm>
          <a:prstGeom prst="rect">
            <a:avLst/>
          </a:prstGeom>
          <a:noFill/>
        </p:spPr>
        <p:txBody>
          <a:bodyPr>
            <a:spAutoFit/>
          </a:bodyPr>
          <a:lstStyle/>
          <a:p>
            <a:pPr algn="ctr" fontAlgn="auto">
              <a:spcBef>
                <a:spcPts val="0"/>
              </a:spcBef>
              <a:spcAft>
                <a:spcPts val="0"/>
              </a:spcAft>
              <a:defRPr/>
            </a:pPr>
            <a:r>
              <a:rPr lang="en-US" sz="4400" b="1" dirty="0">
                <a:solidFill>
                  <a:schemeClr val="accent2"/>
                </a:solidFill>
                <a:latin typeface="+mj-lt"/>
                <a:ea typeface="+mn-ea"/>
              </a:rPr>
              <a:t>+</a:t>
            </a:r>
          </a:p>
          <a:p>
            <a:pPr algn="ctr" fontAlgn="auto">
              <a:spcBef>
                <a:spcPts val="0"/>
              </a:spcBef>
              <a:spcAft>
                <a:spcPts val="0"/>
              </a:spcAft>
              <a:defRPr/>
            </a:pPr>
            <a:r>
              <a:rPr lang="en-US" sz="2400" dirty="0">
                <a:gradFill>
                  <a:gsLst>
                    <a:gs pos="70000">
                      <a:schemeClr val="tx1"/>
                    </a:gs>
                    <a:gs pos="100000">
                      <a:schemeClr val="tx1"/>
                    </a:gs>
                  </a:gsLst>
                  <a:lin ang="16200000" scaled="0"/>
                </a:gradFill>
                <a:latin typeface="+mn-lt"/>
                <a:ea typeface="+mn-ea"/>
              </a:rPr>
              <a:t>More Centralized </a:t>
            </a:r>
            <a:br>
              <a:rPr lang="en-US" sz="2400" dirty="0">
                <a:gradFill>
                  <a:gsLst>
                    <a:gs pos="70000">
                      <a:schemeClr val="tx1"/>
                    </a:gs>
                    <a:gs pos="100000">
                      <a:schemeClr val="tx1"/>
                    </a:gs>
                  </a:gsLst>
                  <a:lin ang="16200000" scaled="0"/>
                </a:gradFill>
                <a:latin typeface="+mn-lt"/>
                <a:ea typeface="+mn-ea"/>
              </a:rPr>
            </a:br>
            <a:r>
              <a:rPr lang="en-US" sz="2400" dirty="0">
                <a:gradFill>
                  <a:gsLst>
                    <a:gs pos="70000">
                      <a:schemeClr val="tx1"/>
                    </a:gs>
                    <a:gs pos="100000">
                      <a:schemeClr val="tx1"/>
                    </a:gs>
                  </a:gsLst>
                  <a:lin ang="16200000" scaled="0"/>
                </a:gradFill>
                <a:latin typeface="+mn-lt"/>
                <a:ea typeface="+mn-ea"/>
              </a:rPr>
              <a:t>More Powerful</a:t>
            </a:r>
          </a:p>
        </p:txBody>
      </p:sp>
      <p:sp>
        <p:nvSpPr>
          <p:cNvPr id="4" name="TextBox 3"/>
          <p:cNvSpPr txBox="1"/>
          <p:nvPr/>
        </p:nvSpPr>
        <p:spPr>
          <a:xfrm>
            <a:off x="5257800" y="396897"/>
            <a:ext cx="3581400" cy="1138773"/>
          </a:xfrm>
          <a:prstGeom prst="rect">
            <a:avLst/>
          </a:prstGeom>
          <a:noFill/>
        </p:spPr>
        <p:txBody>
          <a:bodyPr>
            <a:spAutoFit/>
          </a:bodyPr>
          <a:lstStyle/>
          <a:p>
            <a:pPr algn="ctr" fontAlgn="auto">
              <a:spcBef>
                <a:spcPts val="0"/>
              </a:spcBef>
              <a:spcAft>
                <a:spcPts val="0"/>
              </a:spcAft>
              <a:defRPr/>
            </a:pPr>
            <a:r>
              <a:rPr lang="en-US" sz="4400" b="1" dirty="0">
                <a:solidFill>
                  <a:schemeClr val="accent2"/>
                </a:solidFill>
                <a:latin typeface="+mj-lt"/>
                <a:ea typeface="+mn-ea"/>
              </a:rPr>
              <a:t>–</a:t>
            </a:r>
          </a:p>
          <a:p>
            <a:pPr algn="ctr" fontAlgn="auto">
              <a:spcBef>
                <a:spcPts val="0"/>
              </a:spcBef>
              <a:spcAft>
                <a:spcPts val="0"/>
              </a:spcAft>
              <a:defRPr/>
            </a:pPr>
            <a:r>
              <a:rPr lang="en-US" sz="2400" dirty="0">
                <a:gradFill>
                  <a:gsLst>
                    <a:gs pos="70000">
                      <a:schemeClr val="tx1"/>
                    </a:gs>
                    <a:gs pos="100000">
                      <a:schemeClr val="tx1"/>
                    </a:gs>
                  </a:gsLst>
                  <a:lin ang="16200000" scaled="0"/>
                </a:gradFill>
                <a:latin typeface="+mn-lt"/>
                <a:ea typeface="+mn-ea"/>
              </a:rPr>
              <a:t>Administration Explosion</a:t>
            </a:r>
          </a:p>
        </p:txBody>
      </p:sp>
      <p:sp>
        <p:nvSpPr>
          <p:cNvPr id="5" name="TextBox 4"/>
          <p:cNvSpPr txBox="1"/>
          <p:nvPr/>
        </p:nvSpPr>
        <p:spPr>
          <a:xfrm>
            <a:off x="5181600" y="4800600"/>
            <a:ext cx="3810000" cy="1569660"/>
          </a:xfrm>
          <a:prstGeom prst="rect">
            <a:avLst/>
          </a:prstGeom>
          <a:noFill/>
        </p:spPr>
        <p:txBody>
          <a:bodyPr>
            <a:spAutoFit/>
          </a:bodyPr>
          <a:lstStyle/>
          <a:p>
            <a:pPr algn="ctr" fontAlgn="auto">
              <a:spcBef>
                <a:spcPts val="0"/>
              </a:spcBef>
              <a:spcAft>
                <a:spcPts val="0"/>
              </a:spcAft>
              <a:defRPr/>
            </a:pPr>
            <a:r>
              <a:rPr lang="en-US" sz="2400" b="1" dirty="0">
                <a:solidFill>
                  <a:schemeClr val="accent2"/>
                </a:solidFill>
                <a:latin typeface="+mj-lt"/>
                <a:ea typeface="+mn-ea"/>
              </a:rPr>
              <a:t>protocol</a:t>
            </a:r>
          </a:p>
          <a:p>
            <a:pPr algn="ctr" fontAlgn="auto">
              <a:spcBef>
                <a:spcPts val="0"/>
              </a:spcBef>
              <a:spcAft>
                <a:spcPts val="0"/>
              </a:spcAft>
              <a:defRPr/>
            </a:pPr>
            <a:r>
              <a:rPr lang="en-US" sz="2400" dirty="0">
                <a:gradFill>
                  <a:gsLst>
                    <a:gs pos="70000">
                      <a:schemeClr val="tx1"/>
                    </a:gs>
                    <a:gs pos="100000">
                      <a:schemeClr val="tx1"/>
                    </a:gs>
                  </a:gsLst>
                  <a:lin ang="16200000" scaled="0"/>
                </a:gradFill>
                <a:latin typeface="+mn-lt"/>
                <a:ea typeface="+mn-ea"/>
              </a:rPr>
              <a:t>Homogeneous Client-Server, RPC Based</a:t>
            </a:r>
            <a:br>
              <a:rPr lang="en-US" sz="2400" dirty="0">
                <a:gradFill>
                  <a:gsLst>
                    <a:gs pos="70000">
                      <a:schemeClr val="tx1"/>
                    </a:gs>
                    <a:gs pos="100000">
                      <a:schemeClr val="tx1"/>
                    </a:gs>
                  </a:gsLst>
                  <a:lin ang="16200000" scaled="0"/>
                </a:gradFill>
                <a:latin typeface="+mn-lt"/>
                <a:ea typeface="+mn-ea"/>
              </a:rPr>
            </a:br>
            <a:r>
              <a:rPr lang="en-US" sz="2400" dirty="0">
                <a:gradFill>
                  <a:gsLst>
                    <a:gs pos="70000">
                      <a:schemeClr val="tx1"/>
                    </a:gs>
                    <a:gs pos="100000">
                      <a:schemeClr val="tx1"/>
                    </a:gs>
                  </a:gsLst>
                  <a:lin ang="16200000" scaled="0"/>
                </a:gradFill>
                <a:latin typeface="+mn-lt"/>
                <a:ea typeface="+mn-ea"/>
              </a:rPr>
              <a:t>(DCOM, CORBA, RMI)</a:t>
            </a:r>
          </a:p>
        </p:txBody>
      </p:sp>
      <p:sp>
        <p:nvSpPr>
          <p:cNvPr id="6" name="TextBox 5"/>
          <p:cNvSpPr txBox="1"/>
          <p:nvPr/>
        </p:nvSpPr>
        <p:spPr>
          <a:xfrm>
            <a:off x="457200" y="4800623"/>
            <a:ext cx="3581400" cy="1569660"/>
          </a:xfrm>
          <a:prstGeom prst="rect">
            <a:avLst/>
          </a:prstGeom>
          <a:noFill/>
        </p:spPr>
        <p:txBody>
          <a:bodyPr>
            <a:spAutoFit/>
          </a:bodyPr>
          <a:lstStyle/>
          <a:p>
            <a:pPr algn="ctr" fontAlgn="auto">
              <a:spcBef>
                <a:spcPts val="0"/>
              </a:spcBef>
              <a:spcAft>
                <a:spcPts val="0"/>
              </a:spcAft>
              <a:defRPr/>
            </a:pPr>
            <a:r>
              <a:rPr lang="en-US" sz="2400" b="1" dirty="0">
                <a:solidFill>
                  <a:schemeClr val="accent2"/>
                </a:solidFill>
                <a:latin typeface="+mj-lt"/>
                <a:ea typeface="+mn-ea"/>
              </a:rPr>
              <a:t>framework</a:t>
            </a:r>
          </a:p>
          <a:p>
            <a:pPr algn="ctr" fontAlgn="auto">
              <a:spcBef>
                <a:spcPts val="0"/>
              </a:spcBef>
              <a:spcAft>
                <a:spcPts val="0"/>
              </a:spcAft>
              <a:defRPr/>
            </a:pPr>
            <a:r>
              <a:rPr lang="en-US" sz="2400" dirty="0">
                <a:gradFill>
                  <a:gsLst>
                    <a:gs pos="70000">
                      <a:schemeClr val="tx1"/>
                    </a:gs>
                    <a:gs pos="100000">
                      <a:schemeClr val="tx1"/>
                    </a:gs>
                  </a:gsLst>
                  <a:lin ang="16200000" scaled="0"/>
                </a:gradFill>
                <a:latin typeface="+mn-lt"/>
                <a:ea typeface="+mn-ea"/>
              </a:rPr>
              <a:t>Component Oriented Programming</a:t>
            </a:r>
            <a:br>
              <a:rPr lang="en-US" sz="2400" dirty="0">
                <a:gradFill>
                  <a:gsLst>
                    <a:gs pos="70000">
                      <a:schemeClr val="tx1"/>
                    </a:gs>
                    <a:gs pos="100000">
                      <a:schemeClr val="tx1"/>
                    </a:gs>
                  </a:gsLst>
                  <a:lin ang="16200000" scaled="0"/>
                </a:gradFill>
                <a:latin typeface="+mn-lt"/>
                <a:ea typeface="+mn-ea"/>
              </a:rPr>
            </a:br>
            <a:r>
              <a:rPr lang="en-US" sz="2400" dirty="0">
                <a:gradFill>
                  <a:gsLst>
                    <a:gs pos="70000">
                      <a:schemeClr val="tx1"/>
                    </a:gs>
                    <a:gs pos="100000">
                      <a:schemeClr val="tx1"/>
                    </a:gs>
                  </a:gsLst>
                  <a:lin ang="16200000" scaled="0"/>
                </a:gradFill>
                <a:latin typeface="+mn-lt"/>
                <a:ea typeface="+mn-ea"/>
              </a:rPr>
              <a:t>(COM)</a:t>
            </a:r>
          </a:p>
        </p:txBody>
      </p:sp>
      <p:sp>
        <p:nvSpPr>
          <p:cNvPr id="7" name="Slide Number Placeholder 6"/>
          <p:cNvSpPr>
            <a:spLocks noGrp="1"/>
          </p:cNvSpPr>
          <p:nvPr>
            <p:ph type="sldNum" sz="quarter" idx="16"/>
          </p:nvPr>
        </p:nvSpPr>
        <p:spPr/>
        <p:txBody>
          <a:bodyPr/>
          <a:lstStyle/>
          <a:p>
            <a:pPr>
              <a:defRPr/>
            </a:pPr>
            <a:fld id="{C559DD52-707A-48A4-ABC2-BA48323AD69A}" type="slidenum">
              <a:rPr lang="en-US"/>
              <a:pPr>
                <a:defRPr/>
              </a:pPr>
              <a:t>27</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defTabSz="914363" fontAlgn="auto">
              <a:spcAft>
                <a:spcPts val="0"/>
              </a:spcAft>
              <a:defRPr/>
            </a:pPr>
            <a:r>
              <a:rPr b="1" dirty="0" smtClean="0">
                <a:solidFill>
                  <a:schemeClr val="accent2"/>
                </a:solidFill>
              </a:rPr>
              <a:t>Networks +/-</a:t>
            </a:r>
            <a:endParaRPr b="1" dirty="0">
              <a:solidFill>
                <a:schemeClr val="accent2"/>
              </a:solidFill>
            </a:endParaRPr>
          </a:p>
        </p:txBody>
      </p:sp>
      <p:sp>
        <p:nvSpPr>
          <p:cNvPr id="7" name="Text Placeholder 6"/>
          <p:cNvSpPr>
            <a:spLocks noGrp="1"/>
          </p:cNvSpPr>
          <p:nvPr>
            <p:ph type="body" idx="1"/>
          </p:nvPr>
        </p:nvSpPr>
        <p:spPr>
          <a:xfrm>
            <a:off x="381000" y="990600"/>
            <a:ext cx="4115872" cy="346249"/>
          </a:xfrm>
        </p:spPr>
        <p:txBody>
          <a:bodyPr/>
          <a:lstStyle/>
          <a:p>
            <a:pPr defTabSz="914363" fontAlgn="auto">
              <a:spcAft>
                <a:spcPts val="0"/>
              </a:spcAft>
              <a:defRPr/>
            </a:pPr>
            <a:r>
              <a:rPr lang="en-US" dirty="0" smtClean="0"/>
              <a:t>Advantages</a:t>
            </a:r>
            <a:endParaRPr lang="en-US" dirty="0"/>
          </a:p>
        </p:txBody>
      </p:sp>
      <p:sp>
        <p:nvSpPr>
          <p:cNvPr id="5" name="Content Placeholder 4"/>
          <p:cNvSpPr>
            <a:spLocks noGrp="1"/>
          </p:cNvSpPr>
          <p:nvPr>
            <p:ph sz="half" idx="2"/>
          </p:nvPr>
        </p:nvSpPr>
        <p:spPr>
          <a:xfrm>
            <a:off x="381001" y="1600200"/>
            <a:ext cx="4114800" cy="4876800"/>
          </a:xfrm>
        </p:spPr>
        <p:txBody>
          <a:bodyPr>
            <a:normAutofit/>
          </a:bodyPr>
          <a:lstStyle/>
          <a:p>
            <a:pPr defTabSz="914363" fontAlgn="auto">
              <a:spcAft>
                <a:spcPts val="0"/>
              </a:spcAft>
              <a:defRPr/>
            </a:pPr>
            <a:r>
              <a:rPr lang="en-US" dirty="0"/>
              <a:t>lower </a:t>
            </a:r>
            <a:r>
              <a:rPr lang="en-US" dirty="0" smtClean="0"/>
              <a:t>costs</a:t>
            </a:r>
          </a:p>
          <a:p>
            <a:pPr defTabSz="914363" fontAlgn="auto">
              <a:spcAft>
                <a:spcPts val="0"/>
              </a:spcAft>
              <a:defRPr/>
            </a:pPr>
            <a:r>
              <a:rPr lang="en-US" dirty="0"/>
              <a:t>c</a:t>
            </a:r>
            <a:r>
              <a:rPr lang="en-US" dirty="0" smtClean="0"/>
              <a:t>entralized</a:t>
            </a:r>
          </a:p>
          <a:p>
            <a:pPr defTabSz="914363" fontAlgn="auto">
              <a:spcAft>
                <a:spcPts val="0"/>
              </a:spcAft>
              <a:defRPr/>
            </a:pPr>
            <a:r>
              <a:rPr lang="en-US" dirty="0"/>
              <a:t>f</a:t>
            </a:r>
            <a:r>
              <a:rPr lang="en-US" dirty="0" smtClean="0"/>
              <a:t>ile sharing</a:t>
            </a:r>
          </a:p>
          <a:p>
            <a:pPr defTabSz="914363" fontAlgn="auto">
              <a:spcAft>
                <a:spcPts val="0"/>
              </a:spcAft>
              <a:defRPr/>
            </a:pPr>
            <a:r>
              <a:rPr lang="en-US" dirty="0"/>
              <a:t>d</a:t>
            </a:r>
            <a:r>
              <a:rPr lang="en-US" dirty="0" smtClean="0"/>
              <a:t>evice and resources </a:t>
            </a:r>
            <a:r>
              <a:rPr lang="en-US" dirty="0"/>
              <a:t>can be </a:t>
            </a:r>
            <a:r>
              <a:rPr lang="en-US" dirty="0" smtClean="0"/>
              <a:t>shared</a:t>
            </a:r>
          </a:p>
          <a:p>
            <a:pPr defTabSz="914363" fontAlgn="auto">
              <a:spcAft>
                <a:spcPts val="0"/>
              </a:spcAft>
              <a:defRPr/>
            </a:pPr>
            <a:r>
              <a:rPr lang="en-US" dirty="0"/>
              <a:t>i</a:t>
            </a:r>
            <a:r>
              <a:rPr lang="en-US" dirty="0" smtClean="0"/>
              <a:t>ncreased </a:t>
            </a:r>
            <a:r>
              <a:rPr lang="en-US" dirty="0"/>
              <a:t>c</a:t>
            </a:r>
            <a:r>
              <a:rPr lang="en-US" dirty="0" smtClean="0"/>
              <a:t>ommunication capabilities</a:t>
            </a:r>
          </a:p>
          <a:p>
            <a:pPr defTabSz="914363" fontAlgn="auto">
              <a:spcAft>
                <a:spcPts val="0"/>
              </a:spcAft>
              <a:defRPr/>
            </a:pPr>
            <a:r>
              <a:rPr lang="en-US" dirty="0"/>
              <a:t>a</a:t>
            </a:r>
            <a:r>
              <a:rPr lang="en-US" dirty="0" smtClean="0"/>
              <a:t>void file </a:t>
            </a:r>
            <a:r>
              <a:rPr lang="en-US" dirty="0"/>
              <a:t>d</a:t>
            </a:r>
            <a:r>
              <a:rPr lang="en-US" dirty="0" smtClean="0"/>
              <a:t>uplication </a:t>
            </a:r>
            <a:r>
              <a:rPr lang="en-US" dirty="0"/>
              <a:t>and </a:t>
            </a:r>
            <a:r>
              <a:rPr lang="en-US" dirty="0" smtClean="0"/>
              <a:t>corruption</a:t>
            </a:r>
          </a:p>
          <a:p>
            <a:pPr defTabSz="914363" fontAlgn="auto">
              <a:spcAft>
                <a:spcPts val="0"/>
              </a:spcAft>
              <a:defRPr/>
            </a:pPr>
            <a:r>
              <a:rPr lang="en-US" dirty="0"/>
              <a:t>d</a:t>
            </a:r>
            <a:r>
              <a:rPr lang="en-US" dirty="0" smtClean="0"/>
              <a:t>istributed data processing</a:t>
            </a:r>
          </a:p>
          <a:p>
            <a:pPr defTabSz="914363" fontAlgn="auto">
              <a:spcAft>
                <a:spcPts val="0"/>
              </a:spcAft>
              <a:defRPr/>
            </a:pPr>
            <a:r>
              <a:rPr lang="en-US" dirty="0"/>
              <a:t>i</a:t>
            </a:r>
            <a:r>
              <a:rPr lang="en-US" dirty="0" smtClean="0"/>
              <a:t>ncreased storage capacity</a:t>
            </a:r>
          </a:p>
          <a:p>
            <a:pPr defTabSz="914363" fontAlgn="auto">
              <a:spcAft>
                <a:spcPts val="0"/>
              </a:spcAft>
              <a:defRPr/>
            </a:pPr>
            <a:endParaRPr lang="en-US" dirty="0" smtClean="0"/>
          </a:p>
        </p:txBody>
      </p:sp>
      <p:sp>
        <p:nvSpPr>
          <p:cNvPr id="8" name="Text Placeholder 7"/>
          <p:cNvSpPr>
            <a:spLocks noGrp="1"/>
          </p:cNvSpPr>
          <p:nvPr>
            <p:ph type="body" sz="quarter" idx="3"/>
          </p:nvPr>
        </p:nvSpPr>
        <p:spPr>
          <a:xfrm>
            <a:off x="4572000" y="914400"/>
            <a:ext cx="4115872" cy="346249"/>
          </a:xfrm>
        </p:spPr>
        <p:txBody>
          <a:bodyPr/>
          <a:lstStyle/>
          <a:p>
            <a:pPr defTabSz="914363" fontAlgn="auto">
              <a:spcAft>
                <a:spcPts val="0"/>
              </a:spcAft>
              <a:defRPr/>
            </a:pPr>
            <a:r>
              <a:rPr lang="en-US" dirty="0" smtClean="0"/>
              <a:t>Disadvantages</a:t>
            </a:r>
            <a:endParaRPr lang="en-US" dirty="0"/>
          </a:p>
        </p:txBody>
      </p:sp>
      <p:sp>
        <p:nvSpPr>
          <p:cNvPr id="6" name="Content Placeholder 5"/>
          <p:cNvSpPr>
            <a:spLocks noGrp="1"/>
          </p:cNvSpPr>
          <p:nvPr>
            <p:ph sz="quarter" idx="4"/>
          </p:nvPr>
        </p:nvSpPr>
        <p:spPr>
          <a:xfrm>
            <a:off x="4637501" y="1524001"/>
            <a:ext cx="4115872" cy="4724400"/>
          </a:xfrm>
        </p:spPr>
        <p:txBody>
          <a:bodyPr>
            <a:normAutofit/>
          </a:bodyPr>
          <a:lstStyle/>
          <a:p>
            <a:pPr defTabSz="914363" fontAlgn="auto">
              <a:spcAft>
                <a:spcPts val="0"/>
              </a:spcAft>
              <a:defRPr/>
            </a:pPr>
            <a:r>
              <a:rPr lang="en-US" dirty="0" smtClean="0"/>
              <a:t>security and vulnerability</a:t>
            </a:r>
          </a:p>
          <a:p>
            <a:pPr defTabSz="914363" fontAlgn="auto">
              <a:spcAft>
                <a:spcPts val="0"/>
              </a:spcAft>
              <a:defRPr/>
            </a:pPr>
            <a:r>
              <a:rPr lang="en-US" dirty="0" smtClean="0"/>
              <a:t>dependency on file server</a:t>
            </a:r>
          </a:p>
          <a:p>
            <a:pPr defTabSz="914363" fontAlgn="auto">
              <a:spcAft>
                <a:spcPts val="0"/>
              </a:spcAft>
              <a:defRPr/>
            </a:pPr>
            <a:r>
              <a:rPr lang="en-US" dirty="0" smtClean="0"/>
              <a:t>expensive set up</a:t>
            </a:r>
          </a:p>
          <a:p>
            <a:pPr defTabSz="914363" fontAlgn="auto">
              <a:spcAft>
                <a:spcPts val="0"/>
              </a:spcAft>
              <a:defRPr/>
            </a:pPr>
            <a:r>
              <a:rPr lang="en-US" dirty="0"/>
              <a:t>e</a:t>
            </a:r>
            <a:r>
              <a:rPr lang="en-US" dirty="0" smtClean="0"/>
              <a:t>asy spread of viruses</a:t>
            </a:r>
          </a:p>
          <a:p>
            <a:pPr defTabSz="914363" fontAlgn="auto">
              <a:spcAft>
                <a:spcPts val="0"/>
              </a:spcAft>
              <a:defRPr/>
            </a:pPr>
            <a:r>
              <a:rPr lang="en-US" dirty="0"/>
              <a:t>c</a:t>
            </a:r>
            <a:r>
              <a:rPr lang="en-US" dirty="0" smtClean="0"/>
              <a:t>omplex management requiring training</a:t>
            </a:r>
          </a:p>
        </p:txBody>
      </p:sp>
      <p:sp>
        <p:nvSpPr>
          <p:cNvPr id="94214" name="Slide Number Placeholder 1"/>
          <p:cNvSpPr>
            <a:spLocks noGrp="1"/>
          </p:cNvSpPr>
          <p:nvPr>
            <p:ph type="sldNum" sz="quarter" idx="4294967295"/>
          </p:nvPr>
        </p:nvSpPr>
        <p:spPr bwMode="auto">
          <a:xfrm>
            <a:off x="7010400" y="6356350"/>
            <a:ext cx="2133600" cy="365125"/>
          </a:xfrm>
          <a:prstGeom prst="rect">
            <a:avLst/>
          </a:prstGeom>
          <a:noFill/>
          <a:ln>
            <a:miter lim="800000"/>
            <a:headEnd/>
            <a:tailEnd/>
          </a:ln>
        </p:spPr>
        <p:txBody>
          <a:bodyPr/>
          <a:lstStyle/>
          <a:p>
            <a:fld id="{933F9203-CF5C-41C8-BABB-53BD7B54E51A}" type="slidenum">
              <a:rPr lang="en-US" altLang="zh-CN">
                <a:latin typeface="Segoe UI" pitchFamily="34" charset="0"/>
              </a:rPr>
              <a:pPr/>
              <a:t>28</a:t>
            </a:fld>
            <a:endParaRPr lang="en-US" altLang="zh-CN">
              <a:latin typeface="Segoe U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fade">
                                      <p:cBhvr>
                                        <p:cTn id="47" dur="500"/>
                                        <p:tgtEl>
                                          <p:spTgt spid="5">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animEffect transition="in" filter="fade">
                                      <p:cBhvr>
                                        <p:cTn id="57" dur="500"/>
                                        <p:tgtEl>
                                          <p:spTgt spid="6">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
                                            <p:txEl>
                                              <p:pRg st="1" end="1"/>
                                            </p:txEl>
                                          </p:spTgt>
                                        </p:tgtEl>
                                        <p:attrNameLst>
                                          <p:attrName>style.visibility</p:attrName>
                                        </p:attrNameLst>
                                      </p:cBhvr>
                                      <p:to>
                                        <p:strVal val="visible"/>
                                      </p:to>
                                    </p:set>
                                    <p:animEffect transition="in" filter="fade">
                                      <p:cBhvr>
                                        <p:cTn id="62" dur="500"/>
                                        <p:tgtEl>
                                          <p:spTgt spid="6">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xEl>
                                              <p:pRg st="2" end="2"/>
                                            </p:txEl>
                                          </p:spTgt>
                                        </p:tgtEl>
                                        <p:attrNameLst>
                                          <p:attrName>style.visibility</p:attrName>
                                        </p:attrNameLst>
                                      </p:cBhvr>
                                      <p:to>
                                        <p:strVal val="visible"/>
                                      </p:to>
                                    </p:set>
                                    <p:animEffect transition="in" filter="fade">
                                      <p:cBhvr>
                                        <p:cTn id="67" dur="500"/>
                                        <p:tgtEl>
                                          <p:spTgt spid="6">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
                                            <p:txEl>
                                              <p:pRg st="3" end="3"/>
                                            </p:txEl>
                                          </p:spTgt>
                                        </p:tgtEl>
                                        <p:attrNameLst>
                                          <p:attrName>style.visibility</p:attrName>
                                        </p:attrNameLst>
                                      </p:cBhvr>
                                      <p:to>
                                        <p:strVal val="visible"/>
                                      </p:to>
                                    </p:set>
                                    <p:animEffect transition="in" filter="fade">
                                      <p:cBhvr>
                                        <p:cTn id="72" dur="500"/>
                                        <p:tgtEl>
                                          <p:spTgt spid="6">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
                                            <p:txEl>
                                              <p:pRg st="4" end="4"/>
                                            </p:txEl>
                                          </p:spTgt>
                                        </p:tgtEl>
                                        <p:attrNameLst>
                                          <p:attrName>style.visibility</p:attrName>
                                        </p:attrNameLst>
                                      </p:cBhvr>
                                      <p:to>
                                        <p:strVal val="visible"/>
                                      </p:to>
                                    </p:set>
                                    <p:animEffect transition="in" filter="fade">
                                      <p:cBhvr>
                                        <p:cTn id="7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Picture 2"/>
          <p:cNvPicPr>
            <a:picLocks noChangeAspect="1" noChangeArrowheads="1"/>
          </p:cNvPicPr>
          <p:nvPr/>
        </p:nvPicPr>
        <p:blipFill>
          <a:blip r:embed="rId3"/>
          <a:srcRect/>
          <a:stretch>
            <a:fillRect/>
          </a:stretch>
        </p:blipFill>
        <p:spPr bwMode="auto">
          <a:xfrm>
            <a:off x="-3175" y="0"/>
            <a:ext cx="9150350" cy="6858000"/>
          </a:xfrm>
          <a:prstGeom prst="rect">
            <a:avLst/>
          </a:prstGeom>
          <a:noFill/>
          <a:ln w="9525">
            <a:noFill/>
            <a:miter lim="800000"/>
            <a:headEnd/>
            <a:tailEnd/>
          </a:ln>
        </p:spPr>
      </p:pic>
      <p:sp>
        <p:nvSpPr>
          <p:cNvPr id="2" name="Text Placeholder 1"/>
          <p:cNvSpPr>
            <a:spLocks noGrp="1"/>
          </p:cNvSpPr>
          <p:nvPr>
            <p:ph type="body" sz="quarter" idx="13"/>
          </p:nvPr>
        </p:nvSpPr>
        <p:spPr/>
        <p:txBody>
          <a:bodyPr rtlCol="0"/>
          <a:lstStyle/>
          <a:p>
            <a:pPr fontAlgn="auto">
              <a:spcAft>
                <a:spcPts val="0"/>
              </a:spcAft>
              <a:buFont typeface="Arial" pitchFamily="34" charset="0"/>
              <a:buNone/>
              <a:defRPr/>
            </a:pPr>
            <a:r>
              <a:rPr lang="en-US" b="1" dirty="0" smtClean="0">
                <a:solidFill>
                  <a:schemeClr val="accent2"/>
                </a:solidFill>
              </a:rPr>
              <a:t>2000s</a:t>
            </a:r>
          </a:p>
          <a:p>
            <a:pPr fontAlgn="auto">
              <a:spcAft>
                <a:spcPts val="0"/>
              </a:spcAft>
              <a:buFont typeface="Arial" pitchFamily="34" charset="0"/>
              <a:buNone/>
              <a:defRPr/>
            </a:pPr>
            <a:r>
              <a:rPr lang="en-US" dirty="0" smtClean="0"/>
              <a:t>The </a:t>
            </a:r>
            <a:r>
              <a:rPr lang="en-US" b="1" dirty="0" smtClean="0">
                <a:solidFill>
                  <a:schemeClr val="accent2"/>
                </a:solidFill>
              </a:rPr>
              <a:t>Internet </a:t>
            </a:r>
            <a:r>
              <a:rPr lang="en-US" dirty="0" smtClean="0"/>
              <a:t>comes of age</a:t>
            </a:r>
            <a:endParaRPr lang="en-US" dirty="0"/>
          </a:p>
        </p:txBody>
      </p:sp>
      <p:sp>
        <p:nvSpPr>
          <p:cNvPr id="3" name="TextBox 2"/>
          <p:cNvSpPr txBox="1"/>
          <p:nvPr/>
        </p:nvSpPr>
        <p:spPr>
          <a:xfrm>
            <a:off x="457200" y="381017"/>
            <a:ext cx="3581400" cy="1877437"/>
          </a:xfrm>
          <a:prstGeom prst="rect">
            <a:avLst/>
          </a:prstGeom>
          <a:noFill/>
        </p:spPr>
        <p:txBody>
          <a:bodyPr>
            <a:spAutoFit/>
          </a:bodyPr>
          <a:lstStyle/>
          <a:p>
            <a:pPr algn="ctr" fontAlgn="auto">
              <a:spcBef>
                <a:spcPts val="0"/>
              </a:spcBef>
              <a:spcAft>
                <a:spcPts val="0"/>
              </a:spcAft>
              <a:defRPr/>
            </a:pPr>
            <a:r>
              <a:rPr lang="en-US" sz="4400" b="1" dirty="0">
                <a:solidFill>
                  <a:schemeClr val="accent2"/>
                </a:solidFill>
                <a:latin typeface="+mj-lt"/>
                <a:ea typeface="+mn-ea"/>
              </a:rPr>
              <a:t>+</a:t>
            </a:r>
          </a:p>
          <a:p>
            <a:pPr algn="ctr" fontAlgn="auto">
              <a:spcBef>
                <a:spcPts val="0"/>
              </a:spcBef>
              <a:spcAft>
                <a:spcPts val="0"/>
              </a:spcAft>
              <a:defRPr/>
            </a:pPr>
            <a:r>
              <a:rPr lang="en-US" sz="2400" dirty="0">
                <a:gradFill>
                  <a:gsLst>
                    <a:gs pos="70000">
                      <a:schemeClr val="tx1"/>
                    </a:gs>
                    <a:gs pos="100000">
                      <a:schemeClr val="tx1"/>
                    </a:gs>
                  </a:gsLst>
                  <a:lin ang="16200000" scaled="0"/>
                </a:gradFill>
                <a:latin typeface="+mn-lt"/>
                <a:ea typeface="+mn-ea"/>
              </a:rPr>
              <a:t>Centralized Applications</a:t>
            </a:r>
            <a:br>
              <a:rPr lang="en-US" sz="2400" dirty="0">
                <a:gradFill>
                  <a:gsLst>
                    <a:gs pos="70000">
                      <a:schemeClr val="tx1"/>
                    </a:gs>
                    <a:gs pos="100000">
                      <a:schemeClr val="tx1"/>
                    </a:gs>
                  </a:gsLst>
                  <a:lin ang="16200000" scaled="0"/>
                </a:gradFill>
                <a:latin typeface="+mn-lt"/>
                <a:ea typeface="+mn-ea"/>
              </a:rPr>
            </a:br>
            <a:r>
              <a:rPr lang="en-US" sz="2400" dirty="0">
                <a:gradFill>
                  <a:gsLst>
                    <a:gs pos="70000">
                      <a:schemeClr val="tx1"/>
                    </a:gs>
                    <a:gs pos="100000">
                      <a:schemeClr val="tx1"/>
                    </a:gs>
                  </a:gsLst>
                  <a:lin ang="16200000" scaled="0"/>
                </a:gradFill>
                <a:latin typeface="+mn-lt"/>
                <a:ea typeface="+mn-ea"/>
              </a:rPr>
              <a:t>Lower Administration</a:t>
            </a:r>
          </a:p>
          <a:p>
            <a:pPr algn="ctr" fontAlgn="auto">
              <a:spcBef>
                <a:spcPts val="0"/>
              </a:spcBef>
              <a:spcAft>
                <a:spcPts val="0"/>
              </a:spcAft>
              <a:defRPr/>
            </a:pPr>
            <a:r>
              <a:rPr lang="en-US" sz="2400" dirty="0">
                <a:gradFill>
                  <a:gsLst>
                    <a:gs pos="70000">
                      <a:schemeClr val="tx1"/>
                    </a:gs>
                    <a:gs pos="100000">
                      <a:schemeClr val="tx1"/>
                    </a:gs>
                  </a:gsLst>
                  <a:lin ang="16200000" scaled="0"/>
                </a:gradFill>
                <a:latin typeface="+mn-lt"/>
                <a:ea typeface="+mn-ea"/>
              </a:rPr>
              <a:t> Rise of Mobile platform</a:t>
            </a:r>
          </a:p>
        </p:txBody>
      </p:sp>
      <p:sp>
        <p:nvSpPr>
          <p:cNvPr id="4" name="TextBox 3"/>
          <p:cNvSpPr txBox="1"/>
          <p:nvPr/>
        </p:nvSpPr>
        <p:spPr>
          <a:xfrm>
            <a:off x="5257800" y="396912"/>
            <a:ext cx="3581400" cy="1508105"/>
          </a:xfrm>
          <a:prstGeom prst="rect">
            <a:avLst/>
          </a:prstGeom>
          <a:noFill/>
        </p:spPr>
        <p:txBody>
          <a:bodyPr>
            <a:spAutoFit/>
          </a:bodyPr>
          <a:lstStyle/>
          <a:p>
            <a:pPr algn="ctr" fontAlgn="auto">
              <a:spcBef>
                <a:spcPts val="0"/>
              </a:spcBef>
              <a:spcAft>
                <a:spcPts val="0"/>
              </a:spcAft>
              <a:defRPr/>
            </a:pPr>
            <a:r>
              <a:rPr lang="en-US" sz="4400" b="1" dirty="0">
                <a:solidFill>
                  <a:schemeClr val="accent2"/>
                </a:solidFill>
                <a:latin typeface="+mj-lt"/>
                <a:ea typeface="+mn-ea"/>
              </a:rPr>
              <a:t>–</a:t>
            </a:r>
          </a:p>
          <a:p>
            <a:pPr algn="ctr" fontAlgn="auto">
              <a:spcBef>
                <a:spcPts val="0"/>
              </a:spcBef>
              <a:spcAft>
                <a:spcPts val="0"/>
              </a:spcAft>
              <a:defRPr/>
            </a:pPr>
            <a:r>
              <a:rPr lang="en-US" sz="2400" dirty="0">
                <a:gradFill>
                  <a:gsLst>
                    <a:gs pos="70000">
                      <a:schemeClr val="tx1"/>
                    </a:gs>
                    <a:gs pos="100000">
                      <a:schemeClr val="tx1"/>
                    </a:gs>
                  </a:gsLst>
                  <a:lin ang="16200000" scaled="0"/>
                </a:gradFill>
                <a:latin typeface="+mn-lt"/>
                <a:ea typeface="+mn-ea"/>
              </a:rPr>
              <a:t>Lack of Customization</a:t>
            </a:r>
            <a:br>
              <a:rPr lang="en-US" sz="2400" dirty="0">
                <a:gradFill>
                  <a:gsLst>
                    <a:gs pos="70000">
                      <a:schemeClr val="tx1"/>
                    </a:gs>
                    <a:gs pos="100000">
                      <a:schemeClr val="tx1"/>
                    </a:gs>
                  </a:gsLst>
                  <a:lin ang="16200000" scaled="0"/>
                </a:gradFill>
                <a:latin typeface="+mn-lt"/>
                <a:ea typeface="+mn-ea"/>
              </a:rPr>
            </a:br>
            <a:r>
              <a:rPr lang="en-US" sz="2400" dirty="0">
                <a:gradFill>
                  <a:gsLst>
                    <a:gs pos="70000">
                      <a:schemeClr val="tx1"/>
                    </a:gs>
                    <a:gs pos="100000">
                      <a:schemeClr val="tx1"/>
                    </a:gs>
                  </a:gsLst>
                  <a:lin ang="16200000" scaled="0"/>
                </a:gradFill>
                <a:latin typeface="+mn-lt"/>
                <a:ea typeface="+mn-ea"/>
              </a:rPr>
              <a:t>Lack of Multi-Tenancy</a:t>
            </a:r>
          </a:p>
        </p:txBody>
      </p:sp>
      <p:sp>
        <p:nvSpPr>
          <p:cNvPr id="5" name="TextBox 4"/>
          <p:cNvSpPr txBox="1"/>
          <p:nvPr/>
        </p:nvSpPr>
        <p:spPr>
          <a:xfrm>
            <a:off x="5181600" y="4800624"/>
            <a:ext cx="3810000" cy="1938992"/>
          </a:xfrm>
          <a:prstGeom prst="rect">
            <a:avLst/>
          </a:prstGeom>
          <a:noFill/>
        </p:spPr>
        <p:txBody>
          <a:bodyPr>
            <a:spAutoFit/>
          </a:bodyPr>
          <a:lstStyle/>
          <a:p>
            <a:pPr algn="ctr" fontAlgn="auto">
              <a:spcBef>
                <a:spcPts val="0"/>
              </a:spcBef>
              <a:spcAft>
                <a:spcPts val="0"/>
              </a:spcAft>
              <a:defRPr/>
            </a:pPr>
            <a:r>
              <a:rPr lang="en-US" sz="2400" b="1" dirty="0">
                <a:solidFill>
                  <a:schemeClr val="accent2"/>
                </a:solidFill>
                <a:latin typeface="+mj-lt"/>
                <a:ea typeface="+mn-ea"/>
              </a:rPr>
              <a:t>protocol</a:t>
            </a:r>
          </a:p>
          <a:p>
            <a:pPr algn="ctr" fontAlgn="auto">
              <a:spcBef>
                <a:spcPts val="0"/>
              </a:spcBef>
              <a:spcAft>
                <a:spcPts val="0"/>
              </a:spcAft>
              <a:defRPr/>
            </a:pPr>
            <a:r>
              <a:rPr lang="en-US" sz="2400" dirty="0">
                <a:gradFill>
                  <a:gsLst>
                    <a:gs pos="70000">
                      <a:schemeClr val="tx1"/>
                    </a:gs>
                    <a:gs pos="100000">
                      <a:schemeClr val="tx1"/>
                    </a:gs>
                  </a:gsLst>
                  <a:lin ang="16200000" scaled="0"/>
                </a:gradFill>
                <a:latin typeface="+mn-lt"/>
                <a:ea typeface="+mn-ea"/>
              </a:rPr>
              <a:t>Heterogeneous 3/n-Tier, Message Passing based Web Computing</a:t>
            </a:r>
            <a:br>
              <a:rPr lang="en-US" sz="2400" dirty="0">
                <a:gradFill>
                  <a:gsLst>
                    <a:gs pos="70000">
                      <a:schemeClr val="tx1"/>
                    </a:gs>
                    <a:gs pos="100000">
                      <a:schemeClr val="tx1"/>
                    </a:gs>
                  </a:gsLst>
                  <a:lin ang="16200000" scaled="0"/>
                </a:gradFill>
                <a:latin typeface="+mn-lt"/>
                <a:ea typeface="+mn-ea"/>
              </a:rPr>
            </a:br>
            <a:r>
              <a:rPr lang="en-US" sz="2400" dirty="0">
                <a:gradFill>
                  <a:gsLst>
                    <a:gs pos="70000">
                      <a:schemeClr val="tx1"/>
                    </a:gs>
                    <a:gs pos="100000">
                      <a:schemeClr val="tx1"/>
                    </a:gs>
                  </a:gsLst>
                  <a:lin ang="16200000" scaled="0"/>
                </a:gradFill>
                <a:latin typeface="+mn-lt"/>
                <a:ea typeface="+mn-ea"/>
              </a:rPr>
              <a:t>(Web Services, </a:t>
            </a:r>
            <a:r>
              <a:rPr lang="en-US" sz="2400" dirty="0" err="1">
                <a:gradFill>
                  <a:gsLst>
                    <a:gs pos="70000">
                      <a:schemeClr val="tx1"/>
                    </a:gs>
                    <a:gs pos="100000">
                      <a:schemeClr val="tx1"/>
                    </a:gs>
                  </a:gsLst>
                  <a:lin ang="16200000" scaled="0"/>
                </a:gradFill>
                <a:latin typeface="+mn-lt"/>
                <a:ea typeface="+mn-ea"/>
              </a:rPr>
              <a:t>SaaS</a:t>
            </a:r>
            <a:r>
              <a:rPr lang="en-US" sz="2400" dirty="0">
                <a:gradFill>
                  <a:gsLst>
                    <a:gs pos="70000">
                      <a:schemeClr val="tx1"/>
                    </a:gs>
                    <a:gs pos="100000">
                      <a:schemeClr val="tx1"/>
                    </a:gs>
                  </a:gsLst>
                  <a:lin ang="16200000" scaled="0"/>
                </a:gradFill>
                <a:latin typeface="+mn-lt"/>
                <a:ea typeface="+mn-ea"/>
              </a:rPr>
              <a:t>)</a:t>
            </a:r>
          </a:p>
        </p:txBody>
      </p:sp>
      <p:sp>
        <p:nvSpPr>
          <p:cNvPr id="6" name="TextBox 5"/>
          <p:cNvSpPr txBox="1"/>
          <p:nvPr/>
        </p:nvSpPr>
        <p:spPr>
          <a:xfrm>
            <a:off x="457200" y="4800623"/>
            <a:ext cx="3581400" cy="1569660"/>
          </a:xfrm>
          <a:prstGeom prst="rect">
            <a:avLst/>
          </a:prstGeom>
          <a:noFill/>
        </p:spPr>
        <p:txBody>
          <a:bodyPr>
            <a:spAutoFit/>
          </a:bodyPr>
          <a:lstStyle/>
          <a:p>
            <a:pPr algn="ctr" fontAlgn="auto">
              <a:spcBef>
                <a:spcPts val="0"/>
              </a:spcBef>
              <a:spcAft>
                <a:spcPts val="0"/>
              </a:spcAft>
              <a:defRPr/>
            </a:pPr>
            <a:r>
              <a:rPr lang="en-US" sz="2400" b="1" dirty="0">
                <a:solidFill>
                  <a:schemeClr val="accent2"/>
                </a:solidFill>
                <a:latin typeface="+mj-lt"/>
                <a:ea typeface="+mn-ea"/>
              </a:rPr>
              <a:t>framework</a:t>
            </a:r>
          </a:p>
          <a:p>
            <a:pPr algn="ctr" fontAlgn="auto">
              <a:spcBef>
                <a:spcPts val="0"/>
              </a:spcBef>
              <a:spcAft>
                <a:spcPts val="0"/>
              </a:spcAft>
              <a:defRPr/>
            </a:pPr>
            <a:r>
              <a:rPr lang="en-US" sz="2400" dirty="0">
                <a:gradFill>
                  <a:gsLst>
                    <a:gs pos="70000">
                      <a:schemeClr val="tx1"/>
                    </a:gs>
                    <a:gs pos="100000">
                      <a:schemeClr val="tx1"/>
                    </a:gs>
                  </a:gsLst>
                  <a:lin ang="16200000" scaled="0"/>
                </a:gradFill>
                <a:latin typeface="+mn-lt"/>
                <a:ea typeface="+mn-ea"/>
              </a:rPr>
              <a:t>Component Oriented Programming</a:t>
            </a:r>
            <a:br>
              <a:rPr lang="en-US" sz="2400" dirty="0">
                <a:gradFill>
                  <a:gsLst>
                    <a:gs pos="70000">
                      <a:schemeClr val="tx1"/>
                    </a:gs>
                    <a:gs pos="100000">
                      <a:schemeClr val="tx1"/>
                    </a:gs>
                  </a:gsLst>
                  <a:lin ang="16200000" scaled="0"/>
                </a:gradFill>
                <a:latin typeface="+mn-lt"/>
                <a:ea typeface="+mn-ea"/>
              </a:rPr>
            </a:br>
            <a:r>
              <a:rPr lang="en-US" sz="2400" dirty="0">
                <a:gradFill>
                  <a:gsLst>
                    <a:gs pos="70000">
                      <a:schemeClr val="tx1"/>
                    </a:gs>
                    <a:gs pos="100000">
                      <a:schemeClr val="tx1"/>
                    </a:gs>
                  </a:gsLst>
                  <a:lin ang="16200000" scaled="0"/>
                </a:gradFill>
                <a:latin typeface="+mn-lt"/>
                <a:ea typeface="+mn-ea"/>
              </a:rPr>
              <a:t>(.NET)</a:t>
            </a:r>
          </a:p>
        </p:txBody>
      </p:sp>
      <p:sp>
        <p:nvSpPr>
          <p:cNvPr id="7" name="Slide Number Placeholder 6"/>
          <p:cNvSpPr>
            <a:spLocks noGrp="1"/>
          </p:cNvSpPr>
          <p:nvPr>
            <p:ph type="sldNum" sz="quarter" idx="16"/>
          </p:nvPr>
        </p:nvSpPr>
        <p:spPr/>
        <p:txBody>
          <a:bodyPr/>
          <a:lstStyle/>
          <a:p>
            <a:pPr>
              <a:defRPr/>
            </a:pPr>
            <a:fld id="{2F614936-1533-4C25-BDF6-8512FBB54892}" type="slidenum">
              <a:rPr lang="en-US"/>
              <a:pPr>
                <a:defRPr/>
              </a:pPr>
              <a:t>29</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idx="4294967295"/>
          </p:nvPr>
        </p:nvSpPr>
        <p:spPr>
          <a:xfrm>
            <a:off x="0" y="152400"/>
            <a:ext cx="3895725" cy="403225"/>
          </a:xfrm>
        </p:spPr>
        <p:txBody>
          <a:bodyPr rtlCol="0">
            <a:normAutofit fontScale="90000"/>
          </a:bodyPr>
          <a:lstStyle/>
          <a:p>
            <a:pPr fontAlgn="auto">
              <a:spcAft>
                <a:spcPts val="0"/>
              </a:spcAft>
              <a:defRPr/>
            </a:pPr>
            <a:r>
              <a:rPr lang="en-US" dirty="0" smtClean="0"/>
              <a:t>Market Perspective</a:t>
            </a:r>
          </a:p>
        </p:txBody>
      </p:sp>
      <p:sp>
        <p:nvSpPr>
          <p:cNvPr id="1028" name="Rectangle 3"/>
          <p:cNvSpPr>
            <a:spLocks noGrp="1" noChangeArrowheads="1"/>
          </p:cNvSpPr>
          <p:nvPr>
            <p:ph type="body" idx="4294967295"/>
          </p:nvPr>
        </p:nvSpPr>
        <p:spPr>
          <a:xfrm>
            <a:off x="4756150" y="1066800"/>
            <a:ext cx="4387850" cy="4929188"/>
          </a:xfrm>
        </p:spPr>
        <p:txBody>
          <a:bodyPr rtlCol="0">
            <a:normAutofit lnSpcReduction="10000"/>
          </a:bodyPr>
          <a:lstStyle/>
          <a:p>
            <a:pPr lvl="1" fontAlgn="auto">
              <a:lnSpc>
                <a:spcPct val="90000"/>
              </a:lnSpc>
              <a:spcAft>
                <a:spcPts val="0"/>
              </a:spcAft>
              <a:buFont typeface="Arial" pitchFamily="34" charset="0"/>
              <a:buChar char="–"/>
              <a:defRPr/>
            </a:pPr>
            <a:r>
              <a:rPr lang="en-US" sz="2400" dirty="0" smtClean="0"/>
              <a:t>Datacenters becoming exponentially more dense</a:t>
            </a:r>
          </a:p>
          <a:p>
            <a:pPr lvl="1" fontAlgn="auto">
              <a:lnSpc>
                <a:spcPct val="90000"/>
              </a:lnSpc>
              <a:spcAft>
                <a:spcPts val="0"/>
              </a:spcAft>
              <a:buFont typeface="Arial" pitchFamily="34" charset="0"/>
              <a:buChar char="–"/>
              <a:defRPr/>
            </a:pPr>
            <a:r>
              <a:rPr lang="en-US" sz="2400" dirty="0" smtClean="0"/>
              <a:t>Datacenter refresh driven by power/cooling/space</a:t>
            </a:r>
          </a:p>
          <a:p>
            <a:pPr lvl="1" fontAlgn="auto">
              <a:lnSpc>
                <a:spcPct val="90000"/>
              </a:lnSpc>
              <a:spcAft>
                <a:spcPts val="0"/>
              </a:spcAft>
              <a:buFont typeface="Arial" pitchFamily="34" charset="0"/>
              <a:buChar char="–"/>
              <a:defRPr/>
            </a:pPr>
            <a:r>
              <a:rPr lang="en-US" sz="2400" dirty="0" smtClean="0"/>
              <a:t>Energy cost is consuming more budget and is harder to ignore</a:t>
            </a:r>
          </a:p>
          <a:p>
            <a:pPr lvl="1" fontAlgn="auto">
              <a:lnSpc>
                <a:spcPct val="90000"/>
              </a:lnSpc>
              <a:spcAft>
                <a:spcPts val="0"/>
              </a:spcAft>
              <a:buFont typeface="Arial" pitchFamily="34" charset="0"/>
              <a:buChar char="–"/>
              <a:defRPr/>
            </a:pPr>
            <a:r>
              <a:rPr lang="en-US" sz="2400" dirty="0" smtClean="0"/>
              <a:t>The divide between IT and facilities is narrowing</a:t>
            </a:r>
          </a:p>
          <a:p>
            <a:pPr lvl="1" fontAlgn="auto">
              <a:lnSpc>
                <a:spcPct val="90000"/>
              </a:lnSpc>
              <a:spcAft>
                <a:spcPts val="0"/>
              </a:spcAft>
              <a:buFont typeface="Arial" pitchFamily="34" charset="0"/>
              <a:buChar char="–"/>
              <a:defRPr/>
            </a:pPr>
            <a:r>
              <a:rPr lang="en-US" sz="2400" dirty="0" smtClean="0"/>
              <a:t>Environmental impact, </a:t>
            </a:r>
            <a:r>
              <a:rPr lang="en-US" sz="2400" dirty="0" err="1" smtClean="0"/>
              <a:t>govt</a:t>
            </a:r>
            <a:r>
              <a:rPr lang="en-US" sz="2400" dirty="0" smtClean="0"/>
              <a:t> awareness and corporate initiatives on the rise</a:t>
            </a:r>
          </a:p>
        </p:txBody>
      </p:sp>
      <p:graphicFrame>
        <p:nvGraphicFramePr>
          <p:cNvPr id="1026" name="Object 6"/>
          <p:cNvGraphicFramePr>
            <a:graphicFrameLocks noGrp="1"/>
          </p:cNvGraphicFramePr>
          <p:nvPr>
            <p:ph sz="half" idx="4294967295"/>
          </p:nvPr>
        </p:nvGraphicFramePr>
        <p:xfrm>
          <a:off x="0" y="685800"/>
          <a:ext cx="4953000" cy="2286000"/>
        </p:xfrm>
        <a:graphic>
          <a:graphicData uri="http://schemas.openxmlformats.org/presentationml/2006/ole">
            <p:oleObj spid="_x0000_s1030" name="Worksheet" r:id="rId4" imgW="7687722" imgH="4541914" progId="Excel.Sheet.8">
              <p:embed/>
            </p:oleObj>
          </a:graphicData>
        </a:graphic>
      </p:graphicFrame>
      <p:sp>
        <p:nvSpPr>
          <p:cNvPr id="8" name="Slide Number Placeholder 7"/>
          <p:cNvSpPr>
            <a:spLocks noGrp="1"/>
          </p:cNvSpPr>
          <p:nvPr>
            <p:ph type="sldNum" sz="quarter" idx="4294967295"/>
          </p:nvPr>
        </p:nvSpPr>
        <p:spPr>
          <a:xfrm>
            <a:off x="0" y="6356350"/>
            <a:ext cx="2133600" cy="365125"/>
          </a:xfrm>
        </p:spPr>
        <p:txBody>
          <a:bodyPr/>
          <a:lstStyle/>
          <a:p>
            <a:pPr>
              <a:defRPr/>
            </a:pPr>
            <a:fld id="{89F6FAD3-798E-42DF-B980-D409415BA174}" type="slidenum">
              <a:rPr lang="en-US"/>
              <a:pPr>
                <a:defRPr/>
              </a:pPr>
              <a:t>3</a:t>
            </a:fld>
            <a:endParaRPr lang="en-US" dirty="0"/>
          </a:p>
        </p:txBody>
      </p:sp>
      <p:sp>
        <p:nvSpPr>
          <p:cNvPr id="1034" name="TextBox 9"/>
          <p:cNvSpPr txBox="1">
            <a:spLocks noChangeArrowheads="1"/>
          </p:cNvSpPr>
          <p:nvPr/>
        </p:nvSpPr>
        <p:spPr bwMode="auto">
          <a:xfrm>
            <a:off x="1600200" y="1143000"/>
            <a:ext cx="1600200" cy="369888"/>
          </a:xfrm>
          <a:prstGeom prst="rect">
            <a:avLst/>
          </a:prstGeom>
          <a:solidFill>
            <a:schemeClr val="bg1"/>
          </a:solidFill>
          <a:ln w="9525">
            <a:noFill/>
            <a:miter lim="800000"/>
            <a:headEnd/>
            <a:tailEnd/>
          </a:ln>
        </p:spPr>
        <p:txBody>
          <a:bodyPr>
            <a:spAutoFit/>
          </a:bodyPr>
          <a:lstStyle/>
          <a:p>
            <a:r>
              <a:rPr lang="en-US" altLang="zh-CN" b="1">
                <a:cs typeface="Arial" charset="0"/>
              </a:rPr>
              <a:t>kW per Rack</a:t>
            </a:r>
          </a:p>
        </p:txBody>
      </p:sp>
      <p:grpSp>
        <p:nvGrpSpPr>
          <p:cNvPr id="2" name="Group 1"/>
          <p:cNvGrpSpPr>
            <a:grpSpLocks/>
          </p:cNvGrpSpPr>
          <p:nvPr/>
        </p:nvGrpSpPr>
        <p:grpSpPr bwMode="auto">
          <a:xfrm>
            <a:off x="304800" y="3124200"/>
            <a:ext cx="4343400" cy="3581400"/>
            <a:chOff x="304800" y="3124200"/>
            <a:chExt cx="3886200" cy="2890838"/>
          </a:xfrm>
        </p:grpSpPr>
        <p:pic>
          <p:nvPicPr>
            <p:cNvPr id="1036" name="Picture 4"/>
            <p:cNvPicPr>
              <a:picLocks noChangeAspect="1" noChangeArrowheads="1"/>
            </p:cNvPicPr>
            <p:nvPr/>
          </p:nvPicPr>
          <p:blipFill>
            <a:blip r:embed="rId5"/>
            <a:srcRect/>
            <a:stretch>
              <a:fillRect/>
            </a:stretch>
          </p:blipFill>
          <p:spPr bwMode="auto">
            <a:xfrm>
              <a:off x="304800" y="3733800"/>
              <a:ext cx="3810000" cy="2281238"/>
            </a:xfrm>
            <a:prstGeom prst="rect">
              <a:avLst/>
            </a:prstGeom>
            <a:noFill/>
            <a:ln w="9525">
              <a:noFill/>
              <a:miter lim="800000"/>
              <a:headEnd/>
              <a:tailEnd/>
            </a:ln>
          </p:spPr>
        </p:pic>
        <p:sp>
          <p:nvSpPr>
            <p:cNvPr id="1037" name="TextBox 10"/>
            <p:cNvSpPr txBox="1">
              <a:spLocks noChangeArrowheads="1"/>
            </p:cNvSpPr>
            <p:nvPr/>
          </p:nvSpPr>
          <p:spPr bwMode="auto">
            <a:xfrm>
              <a:off x="457200" y="3124200"/>
              <a:ext cx="3733800" cy="646113"/>
            </a:xfrm>
            <a:prstGeom prst="rect">
              <a:avLst/>
            </a:prstGeom>
            <a:solidFill>
              <a:schemeClr val="bg1"/>
            </a:solidFill>
            <a:ln w="9525">
              <a:noFill/>
              <a:miter lim="800000"/>
              <a:headEnd/>
              <a:tailEnd/>
            </a:ln>
          </p:spPr>
          <p:txBody>
            <a:bodyPr>
              <a:spAutoFit/>
            </a:bodyPr>
            <a:lstStyle/>
            <a:p>
              <a:pPr algn="ctr"/>
              <a:r>
                <a:rPr lang="en-US" altLang="zh-CN" b="1">
                  <a:cs typeface="Arial" charset="0"/>
                </a:rPr>
                <a:t>Cost to Power Server Will Soon Exceed Purchase Price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defTabSz="914363" fontAlgn="auto">
              <a:spcAft>
                <a:spcPts val="0"/>
              </a:spcAft>
              <a:defRPr/>
            </a:pPr>
            <a:r>
              <a:rPr b="1" dirty="0">
                <a:solidFill>
                  <a:schemeClr val="accent2"/>
                </a:solidFill>
              </a:rPr>
              <a:t>I</a:t>
            </a:r>
            <a:r>
              <a:rPr b="1" dirty="0" smtClean="0">
                <a:solidFill>
                  <a:schemeClr val="accent2"/>
                </a:solidFill>
              </a:rPr>
              <a:t>nternet +/-</a:t>
            </a:r>
            <a:endParaRPr b="1" dirty="0">
              <a:solidFill>
                <a:schemeClr val="accent2"/>
              </a:solidFill>
            </a:endParaRPr>
          </a:p>
        </p:txBody>
      </p:sp>
      <p:sp>
        <p:nvSpPr>
          <p:cNvPr id="7" name="Text Placeholder 6"/>
          <p:cNvSpPr>
            <a:spLocks noGrp="1"/>
          </p:cNvSpPr>
          <p:nvPr>
            <p:ph type="body" idx="1"/>
          </p:nvPr>
        </p:nvSpPr>
        <p:spPr>
          <a:xfrm>
            <a:off x="381000" y="990600"/>
            <a:ext cx="4115872" cy="346249"/>
          </a:xfrm>
        </p:spPr>
        <p:txBody>
          <a:bodyPr/>
          <a:lstStyle/>
          <a:p>
            <a:pPr defTabSz="914363" fontAlgn="auto">
              <a:spcAft>
                <a:spcPts val="0"/>
              </a:spcAft>
              <a:defRPr/>
            </a:pPr>
            <a:r>
              <a:rPr lang="en-US" dirty="0" smtClean="0"/>
              <a:t>Advantages</a:t>
            </a:r>
            <a:endParaRPr lang="en-US" dirty="0"/>
          </a:p>
        </p:txBody>
      </p:sp>
      <p:sp>
        <p:nvSpPr>
          <p:cNvPr id="5" name="Content Placeholder 4"/>
          <p:cNvSpPr>
            <a:spLocks noGrp="1"/>
          </p:cNvSpPr>
          <p:nvPr>
            <p:ph sz="half" idx="2"/>
          </p:nvPr>
        </p:nvSpPr>
        <p:spPr>
          <a:xfrm>
            <a:off x="381001" y="1600200"/>
            <a:ext cx="4114800" cy="4876800"/>
          </a:xfrm>
        </p:spPr>
        <p:txBody>
          <a:bodyPr>
            <a:normAutofit/>
          </a:bodyPr>
          <a:lstStyle/>
          <a:p>
            <a:pPr defTabSz="914363" fontAlgn="auto">
              <a:spcAft>
                <a:spcPts val="0"/>
              </a:spcAft>
              <a:defRPr/>
            </a:pPr>
            <a:r>
              <a:rPr lang="en-US" dirty="0" smtClean="0"/>
              <a:t>faster communication</a:t>
            </a:r>
            <a:r>
              <a:rPr lang="en-US" dirty="0"/>
              <a:t> </a:t>
            </a:r>
            <a:endParaRPr lang="en-US" dirty="0" smtClean="0"/>
          </a:p>
          <a:p>
            <a:pPr defTabSz="914363" fontAlgn="auto">
              <a:spcAft>
                <a:spcPts val="0"/>
              </a:spcAft>
              <a:defRPr/>
            </a:pPr>
            <a:r>
              <a:rPr lang="en-US" dirty="0"/>
              <a:t>v</a:t>
            </a:r>
            <a:r>
              <a:rPr lang="en-US" dirty="0" smtClean="0"/>
              <a:t>ast quantities of information at your finger tips</a:t>
            </a:r>
          </a:p>
          <a:p>
            <a:pPr defTabSz="914363" fontAlgn="auto">
              <a:spcAft>
                <a:spcPts val="0"/>
              </a:spcAft>
              <a:defRPr/>
            </a:pPr>
            <a:r>
              <a:rPr lang="en-US" dirty="0" smtClean="0"/>
              <a:t>global reach</a:t>
            </a:r>
          </a:p>
          <a:p>
            <a:pPr defTabSz="914363" fontAlgn="auto">
              <a:spcAft>
                <a:spcPts val="0"/>
              </a:spcAft>
              <a:defRPr/>
            </a:pPr>
            <a:r>
              <a:rPr lang="en-US" dirty="0"/>
              <a:t>c</a:t>
            </a:r>
            <a:r>
              <a:rPr lang="en-US" dirty="0" smtClean="0"/>
              <a:t>heap and convenient to use</a:t>
            </a:r>
          </a:p>
          <a:p>
            <a:pPr defTabSz="914363" fontAlgn="auto">
              <a:spcAft>
                <a:spcPts val="0"/>
              </a:spcAft>
              <a:defRPr/>
            </a:pPr>
            <a:r>
              <a:rPr lang="en-US" dirty="0"/>
              <a:t>e</a:t>
            </a:r>
            <a:r>
              <a:rPr lang="en-US" dirty="0" smtClean="0"/>
              <a:t>ntertainment</a:t>
            </a:r>
          </a:p>
          <a:p>
            <a:pPr defTabSz="914363" fontAlgn="auto">
              <a:spcAft>
                <a:spcPts val="0"/>
              </a:spcAft>
              <a:defRPr/>
            </a:pPr>
            <a:r>
              <a:rPr lang="en-US" dirty="0"/>
              <a:t>e</a:t>
            </a:r>
            <a:r>
              <a:rPr lang="en-US" dirty="0" smtClean="0"/>
              <a:t>lectronic mail</a:t>
            </a:r>
          </a:p>
          <a:p>
            <a:pPr defTabSz="914363" fontAlgn="auto">
              <a:spcAft>
                <a:spcPts val="0"/>
              </a:spcAft>
              <a:defRPr/>
            </a:pPr>
            <a:r>
              <a:rPr lang="en-US" dirty="0" smtClean="0"/>
              <a:t>social (virtual) communication</a:t>
            </a:r>
          </a:p>
          <a:p>
            <a:pPr defTabSz="914363" fontAlgn="auto">
              <a:spcAft>
                <a:spcPts val="0"/>
              </a:spcAft>
              <a:defRPr/>
            </a:pPr>
            <a:r>
              <a:rPr lang="en-US" dirty="0"/>
              <a:t>e</a:t>
            </a:r>
            <a:r>
              <a:rPr lang="en-US" dirty="0" smtClean="0"/>
              <a:t>-commerce</a:t>
            </a:r>
          </a:p>
          <a:p>
            <a:pPr defTabSz="914363" fontAlgn="auto">
              <a:spcAft>
                <a:spcPts val="0"/>
              </a:spcAft>
              <a:defRPr/>
            </a:pPr>
            <a:r>
              <a:rPr lang="en-US" dirty="0" smtClean="0"/>
              <a:t>Shopping !</a:t>
            </a:r>
          </a:p>
          <a:p>
            <a:pPr defTabSz="914363" fontAlgn="auto">
              <a:spcAft>
                <a:spcPts val="0"/>
              </a:spcAft>
              <a:defRPr/>
            </a:pPr>
            <a:endParaRPr lang="en-US" dirty="0" smtClean="0"/>
          </a:p>
        </p:txBody>
      </p:sp>
      <p:sp>
        <p:nvSpPr>
          <p:cNvPr id="8" name="Text Placeholder 7"/>
          <p:cNvSpPr>
            <a:spLocks noGrp="1"/>
          </p:cNvSpPr>
          <p:nvPr>
            <p:ph type="body" sz="quarter" idx="3"/>
          </p:nvPr>
        </p:nvSpPr>
        <p:spPr>
          <a:xfrm>
            <a:off x="4572000" y="914400"/>
            <a:ext cx="4115872" cy="346249"/>
          </a:xfrm>
        </p:spPr>
        <p:txBody>
          <a:bodyPr/>
          <a:lstStyle/>
          <a:p>
            <a:pPr defTabSz="914363" fontAlgn="auto">
              <a:spcAft>
                <a:spcPts val="0"/>
              </a:spcAft>
              <a:defRPr/>
            </a:pPr>
            <a:r>
              <a:rPr lang="en-US" dirty="0" smtClean="0"/>
              <a:t>Disadvantages</a:t>
            </a:r>
            <a:endParaRPr lang="en-US" dirty="0"/>
          </a:p>
        </p:txBody>
      </p:sp>
      <p:sp>
        <p:nvSpPr>
          <p:cNvPr id="6" name="Content Placeholder 5"/>
          <p:cNvSpPr>
            <a:spLocks noGrp="1"/>
          </p:cNvSpPr>
          <p:nvPr>
            <p:ph sz="quarter" idx="4"/>
          </p:nvPr>
        </p:nvSpPr>
        <p:spPr>
          <a:xfrm>
            <a:off x="4637501" y="1524001"/>
            <a:ext cx="4115872" cy="4724400"/>
          </a:xfrm>
        </p:spPr>
        <p:txBody>
          <a:bodyPr>
            <a:normAutofit/>
          </a:bodyPr>
          <a:lstStyle/>
          <a:p>
            <a:pPr defTabSz="914363" fontAlgn="auto">
              <a:spcAft>
                <a:spcPts val="0"/>
              </a:spcAft>
              <a:defRPr/>
            </a:pPr>
            <a:r>
              <a:rPr lang="en-US" dirty="0" smtClean="0"/>
              <a:t>unsecure </a:t>
            </a:r>
          </a:p>
          <a:p>
            <a:pPr defTabSz="914363" fontAlgn="auto">
              <a:spcAft>
                <a:spcPts val="0"/>
              </a:spcAft>
              <a:defRPr/>
            </a:pPr>
            <a:r>
              <a:rPr lang="en-US" dirty="0"/>
              <a:t>i</a:t>
            </a:r>
            <a:r>
              <a:rPr lang="en-US" dirty="0" smtClean="0"/>
              <a:t>nformation is unreliable</a:t>
            </a:r>
          </a:p>
          <a:p>
            <a:pPr defTabSz="914363" fontAlgn="auto">
              <a:spcAft>
                <a:spcPts val="0"/>
              </a:spcAft>
              <a:defRPr/>
            </a:pPr>
            <a:r>
              <a:rPr lang="en-US" dirty="0"/>
              <a:t>s</a:t>
            </a:r>
            <a:r>
              <a:rPr lang="en-US" dirty="0" smtClean="0"/>
              <a:t>usceptible to hacking</a:t>
            </a:r>
          </a:p>
          <a:p>
            <a:pPr defTabSz="914363" fontAlgn="auto">
              <a:spcAft>
                <a:spcPts val="0"/>
              </a:spcAft>
              <a:defRPr/>
            </a:pPr>
            <a:r>
              <a:rPr lang="en-US" dirty="0"/>
              <a:t>s</a:t>
            </a:r>
            <a:r>
              <a:rPr lang="en-US" dirty="0" smtClean="0"/>
              <a:t>pam</a:t>
            </a:r>
          </a:p>
          <a:p>
            <a:pPr defTabSz="914363" fontAlgn="auto">
              <a:spcAft>
                <a:spcPts val="0"/>
              </a:spcAft>
              <a:defRPr/>
            </a:pPr>
            <a:r>
              <a:rPr lang="en-US" dirty="0"/>
              <a:t>v</a:t>
            </a:r>
            <a:r>
              <a:rPr lang="en-US" dirty="0" smtClean="0"/>
              <a:t>iruses</a:t>
            </a:r>
          </a:p>
          <a:p>
            <a:pPr defTabSz="914363" fontAlgn="auto">
              <a:spcAft>
                <a:spcPts val="0"/>
              </a:spcAft>
              <a:defRPr/>
            </a:pPr>
            <a:r>
              <a:rPr lang="en-US" dirty="0" smtClean="0"/>
              <a:t>expensive set up</a:t>
            </a:r>
          </a:p>
          <a:p>
            <a:pPr defTabSz="914363" fontAlgn="auto">
              <a:spcAft>
                <a:spcPts val="0"/>
              </a:spcAft>
              <a:defRPr/>
            </a:pPr>
            <a:r>
              <a:rPr lang="en-US" dirty="0" smtClean="0"/>
              <a:t>theft of personal information</a:t>
            </a:r>
          </a:p>
          <a:p>
            <a:pPr defTabSz="914363" fontAlgn="auto">
              <a:spcAft>
                <a:spcPts val="0"/>
              </a:spcAft>
              <a:defRPr/>
            </a:pPr>
            <a:endParaRPr lang="en-US" dirty="0"/>
          </a:p>
          <a:p>
            <a:pPr defTabSz="914363" fontAlgn="auto">
              <a:spcAft>
                <a:spcPts val="0"/>
              </a:spcAft>
              <a:defRPr/>
            </a:pPr>
            <a:endParaRPr lang="en-US" dirty="0" smtClean="0"/>
          </a:p>
          <a:p>
            <a:pPr defTabSz="914363" fontAlgn="auto">
              <a:spcAft>
                <a:spcPts val="0"/>
              </a:spcAft>
              <a:defRPr/>
            </a:pPr>
            <a:r>
              <a:rPr lang="en-US" dirty="0" smtClean="0"/>
              <a:t>WWW- Wild </a:t>
            </a:r>
            <a:r>
              <a:rPr lang="en-US" dirty="0" err="1" smtClean="0"/>
              <a:t>Wild</a:t>
            </a:r>
            <a:r>
              <a:rPr lang="en-US" dirty="0" smtClean="0"/>
              <a:t> West!</a:t>
            </a:r>
          </a:p>
        </p:txBody>
      </p:sp>
      <p:sp>
        <p:nvSpPr>
          <p:cNvPr id="97286" name="Slide Number Placeholder 1"/>
          <p:cNvSpPr>
            <a:spLocks noGrp="1"/>
          </p:cNvSpPr>
          <p:nvPr>
            <p:ph type="sldNum" sz="quarter" idx="4294967295"/>
          </p:nvPr>
        </p:nvSpPr>
        <p:spPr bwMode="auto">
          <a:xfrm>
            <a:off x="7010400" y="6356350"/>
            <a:ext cx="2133600" cy="365125"/>
          </a:xfrm>
          <a:prstGeom prst="rect">
            <a:avLst/>
          </a:prstGeom>
          <a:noFill/>
          <a:ln>
            <a:miter lim="800000"/>
            <a:headEnd/>
            <a:tailEnd/>
          </a:ln>
        </p:spPr>
        <p:txBody>
          <a:bodyPr/>
          <a:lstStyle/>
          <a:p>
            <a:fld id="{60FD2782-5424-4D02-AEB8-F592F4F74CAA}" type="slidenum">
              <a:rPr lang="en-US" altLang="zh-CN">
                <a:latin typeface="Segoe UI" pitchFamily="34" charset="0"/>
              </a:rPr>
              <a:pPr/>
              <a:t>30</a:t>
            </a:fld>
            <a:endParaRPr lang="en-US" altLang="zh-CN">
              <a:latin typeface="Segoe U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fade">
                                      <p:cBhvr>
                                        <p:cTn id="47" dur="500"/>
                                        <p:tgtEl>
                                          <p:spTgt spid="5">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8" end="8"/>
                                            </p:txEl>
                                          </p:spTgt>
                                        </p:tgtEl>
                                        <p:attrNameLst>
                                          <p:attrName>style.visibility</p:attrName>
                                        </p:attrNameLst>
                                      </p:cBhvr>
                                      <p:to>
                                        <p:strVal val="visible"/>
                                      </p:to>
                                    </p:set>
                                    <p:animEffect transition="in" filter="fade">
                                      <p:cBhvr>
                                        <p:cTn id="52" dur="500"/>
                                        <p:tgtEl>
                                          <p:spTgt spid="5">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0" end="0"/>
                                            </p:txEl>
                                          </p:spTgt>
                                        </p:tgtEl>
                                        <p:attrNameLst>
                                          <p:attrName>style.visibility</p:attrName>
                                        </p:attrNameLst>
                                      </p:cBhvr>
                                      <p:to>
                                        <p:strVal val="visible"/>
                                      </p:to>
                                    </p:set>
                                    <p:animEffect transition="in" filter="fade">
                                      <p:cBhvr>
                                        <p:cTn id="57" dur="500"/>
                                        <p:tgtEl>
                                          <p:spTgt spid="8">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
                                            <p:txEl>
                                              <p:pRg st="0" end="0"/>
                                            </p:txEl>
                                          </p:spTgt>
                                        </p:tgtEl>
                                        <p:attrNameLst>
                                          <p:attrName>style.visibility</p:attrName>
                                        </p:attrNameLst>
                                      </p:cBhvr>
                                      <p:to>
                                        <p:strVal val="visible"/>
                                      </p:to>
                                    </p:set>
                                    <p:animEffect transition="in" filter="fade">
                                      <p:cBhvr>
                                        <p:cTn id="62" dur="500"/>
                                        <p:tgtEl>
                                          <p:spTgt spid="6">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xEl>
                                              <p:pRg st="1" end="1"/>
                                            </p:txEl>
                                          </p:spTgt>
                                        </p:tgtEl>
                                        <p:attrNameLst>
                                          <p:attrName>style.visibility</p:attrName>
                                        </p:attrNameLst>
                                      </p:cBhvr>
                                      <p:to>
                                        <p:strVal val="visible"/>
                                      </p:to>
                                    </p:set>
                                    <p:animEffect transition="in" filter="fade">
                                      <p:cBhvr>
                                        <p:cTn id="67" dur="500"/>
                                        <p:tgtEl>
                                          <p:spTgt spid="6">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
                                            <p:txEl>
                                              <p:pRg st="2" end="2"/>
                                            </p:txEl>
                                          </p:spTgt>
                                        </p:tgtEl>
                                        <p:attrNameLst>
                                          <p:attrName>style.visibility</p:attrName>
                                        </p:attrNameLst>
                                      </p:cBhvr>
                                      <p:to>
                                        <p:strVal val="visible"/>
                                      </p:to>
                                    </p:set>
                                    <p:animEffect transition="in" filter="fade">
                                      <p:cBhvr>
                                        <p:cTn id="72" dur="500"/>
                                        <p:tgtEl>
                                          <p:spTgt spid="6">
                                            <p:txEl>
                                              <p:pRg st="2" end="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
                                            <p:txEl>
                                              <p:pRg st="3" end="3"/>
                                            </p:txEl>
                                          </p:spTgt>
                                        </p:tgtEl>
                                        <p:attrNameLst>
                                          <p:attrName>style.visibility</p:attrName>
                                        </p:attrNameLst>
                                      </p:cBhvr>
                                      <p:to>
                                        <p:strVal val="visible"/>
                                      </p:to>
                                    </p:set>
                                    <p:animEffect transition="in" filter="fade">
                                      <p:cBhvr>
                                        <p:cTn id="77" dur="500"/>
                                        <p:tgtEl>
                                          <p:spTgt spid="6">
                                            <p:txEl>
                                              <p:pRg st="3" end="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6">
                                            <p:txEl>
                                              <p:pRg st="4" end="4"/>
                                            </p:txEl>
                                          </p:spTgt>
                                        </p:tgtEl>
                                        <p:attrNameLst>
                                          <p:attrName>style.visibility</p:attrName>
                                        </p:attrNameLst>
                                      </p:cBhvr>
                                      <p:to>
                                        <p:strVal val="visible"/>
                                      </p:to>
                                    </p:set>
                                    <p:animEffect transition="in" filter="fade">
                                      <p:cBhvr>
                                        <p:cTn id="82" dur="500"/>
                                        <p:tgtEl>
                                          <p:spTgt spid="6">
                                            <p:txEl>
                                              <p:pRg st="4" end="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
                                            <p:txEl>
                                              <p:pRg st="5" end="5"/>
                                            </p:txEl>
                                          </p:spTgt>
                                        </p:tgtEl>
                                        <p:attrNameLst>
                                          <p:attrName>style.visibility</p:attrName>
                                        </p:attrNameLst>
                                      </p:cBhvr>
                                      <p:to>
                                        <p:strVal val="visible"/>
                                      </p:to>
                                    </p:set>
                                    <p:animEffect transition="in" filter="fade">
                                      <p:cBhvr>
                                        <p:cTn id="87" dur="500"/>
                                        <p:tgtEl>
                                          <p:spTgt spid="6">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6">
                                            <p:txEl>
                                              <p:pRg st="6" end="6"/>
                                            </p:txEl>
                                          </p:spTgt>
                                        </p:tgtEl>
                                        <p:attrNameLst>
                                          <p:attrName>style.visibility</p:attrName>
                                        </p:attrNameLst>
                                      </p:cBhvr>
                                      <p:to>
                                        <p:strVal val="visible"/>
                                      </p:to>
                                    </p:set>
                                    <p:animEffect transition="in" filter="fade">
                                      <p:cBhvr>
                                        <p:cTn id="92" dur="500"/>
                                        <p:tgtEl>
                                          <p:spTgt spid="6">
                                            <p:txEl>
                                              <p:pRg st="6" end="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6">
                                            <p:txEl>
                                              <p:pRg st="9" end="9"/>
                                            </p:txEl>
                                          </p:spTgt>
                                        </p:tgtEl>
                                        <p:attrNameLst>
                                          <p:attrName>style.visibility</p:attrName>
                                        </p:attrNameLst>
                                      </p:cBhvr>
                                      <p:to>
                                        <p:strVal val="visible"/>
                                      </p:to>
                                    </p:set>
                                    <p:animEffect transition="in" filter="fade">
                                      <p:cBhvr>
                                        <p:cTn id="97"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Picture 2"/>
          <p:cNvPicPr>
            <a:picLocks noChangeAspect="1" noChangeArrowheads="1"/>
          </p:cNvPicPr>
          <p:nvPr/>
        </p:nvPicPr>
        <p:blipFill>
          <a:blip r:embed="rId3"/>
          <a:srcRect/>
          <a:stretch>
            <a:fillRect/>
          </a:stretch>
        </p:blipFill>
        <p:spPr bwMode="auto">
          <a:xfrm>
            <a:off x="-3175" y="0"/>
            <a:ext cx="9150350" cy="6858000"/>
          </a:xfrm>
          <a:prstGeom prst="rect">
            <a:avLst/>
          </a:prstGeom>
          <a:noFill/>
          <a:ln w="9525">
            <a:noFill/>
            <a:miter lim="800000"/>
            <a:headEnd/>
            <a:tailEnd/>
          </a:ln>
        </p:spPr>
      </p:pic>
      <p:sp>
        <p:nvSpPr>
          <p:cNvPr id="2" name="Text Placeholder 1"/>
          <p:cNvSpPr>
            <a:spLocks noGrp="1"/>
          </p:cNvSpPr>
          <p:nvPr>
            <p:ph type="body" sz="quarter" idx="13"/>
          </p:nvPr>
        </p:nvSpPr>
        <p:spPr/>
        <p:txBody>
          <a:bodyPr/>
          <a:lstStyle/>
          <a:p>
            <a:r>
              <a:rPr lang="en-US" altLang="zh-CN" b="1" smtClean="0">
                <a:solidFill>
                  <a:schemeClr val="accent2"/>
                </a:solidFill>
                <a:ea typeface="宋体" charset="-122"/>
              </a:rPr>
              <a:t>2010s</a:t>
            </a:r>
          </a:p>
          <a:p>
            <a:r>
              <a:rPr lang="en-US" altLang="zh-CN" smtClean="0">
                <a:ea typeface="宋体" charset="-122"/>
              </a:rPr>
              <a:t>Welcome to the </a:t>
            </a:r>
            <a:r>
              <a:rPr lang="en-US" altLang="zh-CN" b="1" smtClean="0">
                <a:solidFill>
                  <a:schemeClr val="accent2"/>
                </a:solidFill>
                <a:ea typeface="宋体" charset="-122"/>
              </a:rPr>
              <a:t>Cloud</a:t>
            </a:r>
            <a:endParaRPr lang="en-US" altLang="zh-CN" smtClean="0">
              <a:ea typeface="宋体" charset="-122"/>
            </a:endParaRPr>
          </a:p>
        </p:txBody>
      </p:sp>
      <p:sp>
        <p:nvSpPr>
          <p:cNvPr id="3" name="TextBox 2"/>
          <p:cNvSpPr txBox="1"/>
          <p:nvPr/>
        </p:nvSpPr>
        <p:spPr>
          <a:xfrm>
            <a:off x="457200" y="381000"/>
            <a:ext cx="3581400" cy="769938"/>
          </a:xfrm>
          <a:prstGeom prst="rect">
            <a:avLst/>
          </a:prstGeom>
          <a:noFill/>
        </p:spPr>
        <p:txBody>
          <a:bodyPr>
            <a:spAutoFit/>
          </a:bodyPr>
          <a:lstStyle/>
          <a:p>
            <a:pPr algn="ctr" fontAlgn="auto">
              <a:spcBef>
                <a:spcPts val="0"/>
              </a:spcBef>
              <a:spcAft>
                <a:spcPts val="0"/>
              </a:spcAft>
              <a:defRPr/>
            </a:pPr>
            <a:r>
              <a:rPr lang="en-US" sz="4400" b="1" dirty="0">
                <a:solidFill>
                  <a:schemeClr val="accent2"/>
                </a:solidFill>
                <a:latin typeface="+mj-lt"/>
                <a:ea typeface="+mn-ea"/>
              </a:rPr>
              <a:t>+</a:t>
            </a:r>
          </a:p>
        </p:txBody>
      </p:sp>
      <p:sp>
        <p:nvSpPr>
          <p:cNvPr id="4" name="TextBox 3"/>
          <p:cNvSpPr txBox="1"/>
          <p:nvPr/>
        </p:nvSpPr>
        <p:spPr>
          <a:xfrm>
            <a:off x="5257800" y="396875"/>
            <a:ext cx="3581400" cy="769938"/>
          </a:xfrm>
          <a:prstGeom prst="rect">
            <a:avLst/>
          </a:prstGeom>
          <a:noFill/>
        </p:spPr>
        <p:txBody>
          <a:bodyPr>
            <a:spAutoFit/>
          </a:bodyPr>
          <a:lstStyle/>
          <a:p>
            <a:pPr algn="ctr" fontAlgn="auto">
              <a:spcBef>
                <a:spcPts val="0"/>
              </a:spcBef>
              <a:spcAft>
                <a:spcPts val="0"/>
              </a:spcAft>
              <a:defRPr/>
            </a:pPr>
            <a:r>
              <a:rPr lang="en-US" sz="4400" b="1" dirty="0">
                <a:solidFill>
                  <a:schemeClr val="accent2"/>
                </a:solidFill>
                <a:latin typeface="+mj-lt"/>
                <a:ea typeface="+mn-ea"/>
              </a:rPr>
              <a:t>–</a:t>
            </a:r>
          </a:p>
        </p:txBody>
      </p:sp>
      <p:sp>
        <p:nvSpPr>
          <p:cNvPr id="5" name="TextBox 4"/>
          <p:cNvSpPr txBox="1"/>
          <p:nvPr/>
        </p:nvSpPr>
        <p:spPr>
          <a:xfrm>
            <a:off x="5181600" y="4800624"/>
            <a:ext cx="3810000" cy="1938992"/>
          </a:xfrm>
          <a:prstGeom prst="rect">
            <a:avLst/>
          </a:prstGeom>
          <a:noFill/>
        </p:spPr>
        <p:txBody>
          <a:bodyPr>
            <a:spAutoFit/>
          </a:bodyPr>
          <a:lstStyle/>
          <a:p>
            <a:pPr algn="ctr" fontAlgn="auto">
              <a:spcBef>
                <a:spcPts val="0"/>
              </a:spcBef>
              <a:spcAft>
                <a:spcPts val="0"/>
              </a:spcAft>
              <a:defRPr/>
            </a:pPr>
            <a:r>
              <a:rPr lang="en-US" sz="2400" b="1" dirty="0">
                <a:solidFill>
                  <a:schemeClr val="accent2"/>
                </a:solidFill>
                <a:latin typeface="+mj-lt"/>
                <a:ea typeface="+mn-ea"/>
              </a:rPr>
              <a:t>protocol</a:t>
            </a:r>
          </a:p>
          <a:p>
            <a:pPr algn="ctr" fontAlgn="auto">
              <a:spcBef>
                <a:spcPts val="0"/>
              </a:spcBef>
              <a:spcAft>
                <a:spcPts val="0"/>
              </a:spcAft>
              <a:defRPr/>
            </a:pPr>
            <a:r>
              <a:rPr lang="en-US" sz="2400" dirty="0">
                <a:gradFill>
                  <a:gsLst>
                    <a:gs pos="70000">
                      <a:schemeClr val="tx1"/>
                    </a:gs>
                    <a:gs pos="100000">
                      <a:schemeClr val="tx1"/>
                    </a:gs>
                  </a:gsLst>
                  <a:lin ang="16200000" scaled="0"/>
                </a:gradFill>
                <a:latin typeface="+mn-lt"/>
                <a:ea typeface="+mn-ea"/>
              </a:rPr>
              <a:t>Web Computing, Cloud Computing</a:t>
            </a:r>
            <a:br>
              <a:rPr lang="en-US" sz="2400" dirty="0">
                <a:gradFill>
                  <a:gsLst>
                    <a:gs pos="70000">
                      <a:schemeClr val="tx1"/>
                    </a:gs>
                    <a:gs pos="100000">
                      <a:schemeClr val="tx1"/>
                    </a:gs>
                  </a:gsLst>
                  <a:lin ang="16200000" scaled="0"/>
                </a:gradFill>
                <a:latin typeface="+mn-lt"/>
                <a:ea typeface="+mn-ea"/>
              </a:rPr>
            </a:br>
            <a:r>
              <a:rPr lang="en-US" sz="2400" dirty="0">
                <a:gradFill>
                  <a:gsLst>
                    <a:gs pos="70000">
                      <a:schemeClr val="tx1"/>
                    </a:gs>
                    <a:gs pos="100000">
                      <a:schemeClr val="tx1"/>
                    </a:gs>
                  </a:gsLst>
                  <a:lin ang="16200000" scaled="0"/>
                </a:gradFill>
                <a:latin typeface="+mn-lt"/>
                <a:ea typeface="+mn-ea"/>
              </a:rPr>
              <a:t>(Web Services – WS*, SOAP, REST)</a:t>
            </a:r>
          </a:p>
        </p:txBody>
      </p:sp>
      <p:sp>
        <p:nvSpPr>
          <p:cNvPr id="6" name="TextBox 5"/>
          <p:cNvSpPr txBox="1"/>
          <p:nvPr/>
        </p:nvSpPr>
        <p:spPr>
          <a:xfrm>
            <a:off x="457200" y="4800624"/>
            <a:ext cx="3581400" cy="1569660"/>
          </a:xfrm>
          <a:prstGeom prst="rect">
            <a:avLst/>
          </a:prstGeom>
          <a:noFill/>
        </p:spPr>
        <p:txBody>
          <a:bodyPr>
            <a:spAutoFit/>
          </a:bodyPr>
          <a:lstStyle/>
          <a:p>
            <a:pPr algn="ctr" fontAlgn="auto">
              <a:spcBef>
                <a:spcPts val="0"/>
              </a:spcBef>
              <a:spcAft>
                <a:spcPts val="0"/>
              </a:spcAft>
              <a:defRPr/>
            </a:pPr>
            <a:r>
              <a:rPr lang="en-US" sz="2400" b="1" dirty="0">
                <a:solidFill>
                  <a:schemeClr val="accent2"/>
                </a:solidFill>
                <a:latin typeface="+mj-lt"/>
                <a:ea typeface="+mn-ea"/>
              </a:rPr>
              <a:t>framework</a:t>
            </a:r>
          </a:p>
          <a:p>
            <a:pPr algn="ctr" fontAlgn="auto">
              <a:spcBef>
                <a:spcPts val="0"/>
              </a:spcBef>
              <a:spcAft>
                <a:spcPts val="0"/>
              </a:spcAft>
              <a:defRPr/>
            </a:pPr>
            <a:r>
              <a:rPr lang="en-US" sz="2400" dirty="0">
                <a:gradFill>
                  <a:gsLst>
                    <a:gs pos="70000">
                      <a:schemeClr val="tx1"/>
                    </a:gs>
                    <a:gs pos="100000">
                      <a:schemeClr val="tx1"/>
                    </a:gs>
                  </a:gsLst>
                  <a:lin ang="16200000" scaled="0"/>
                </a:gradFill>
                <a:latin typeface="+mn-lt"/>
                <a:ea typeface="+mn-ea"/>
              </a:rPr>
              <a:t>Service Oriented Architecture</a:t>
            </a:r>
            <a:br>
              <a:rPr lang="en-US" sz="2400" dirty="0">
                <a:gradFill>
                  <a:gsLst>
                    <a:gs pos="70000">
                      <a:schemeClr val="tx1"/>
                    </a:gs>
                    <a:gs pos="100000">
                      <a:schemeClr val="tx1"/>
                    </a:gs>
                  </a:gsLst>
                  <a:lin ang="16200000" scaled="0"/>
                </a:gradFill>
                <a:latin typeface="+mn-lt"/>
                <a:ea typeface="+mn-ea"/>
              </a:rPr>
            </a:br>
            <a:r>
              <a:rPr lang="en-US" sz="2400" dirty="0">
                <a:gradFill>
                  <a:gsLst>
                    <a:gs pos="70000">
                      <a:schemeClr val="tx1"/>
                    </a:gs>
                    <a:gs pos="100000">
                      <a:schemeClr val="tx1"/>
                    </a:gs>
                  </a:gsLst>
                  <a:lin ang="16200000" scaled="0"/>
                </a:gradFill>
                <a:latin typeface="+mn-lt"/>
                <a:ea typeface="+mn-ea"/>
              </a:rPr>
              <a:t>(.NET, WCF)</a:t>
            </a:r>
          </a:p>
        </p:txBody>
      </p:sp>
      <p:sp>
        <p:nvSpPr>
          <p:cNvPr id="7" name="Slide Number Placeholder 6"/>
          <p:cNvSpPr>
            <a:spLocks noGrp="1"/>
          </p:cNvSpPr>
          <p:nvPr>
            <p:ph type="sldNum" sz="quarter" idx="16"/>
          </p:nvPr>
        </p:nvSpPr>
        <p:spPr/>
        <p:txBody>
          <a:bodyPr/>
          <a:lstStyle/>
          <a:p>
            <a:pPr>
              <a:defRPr/>
            </a:pPr>
            <a:fld id="{C5E3A5CB-9AC2-43FD-BE69-9C099919443E}" type="slidenum">
              <a:rPr lang="en-US"/>
              <a:pPr>
                <a:defRPr/>
              </a:pPr>
              <a:t>31</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ounded Rectangle 50"/>
          <p:cNvSpPr>
            <a:spLocks/>
          </p:cNvSpPr>
          <p:nvPr/>
        </p:nvSpPr>
        <p:spPr bwMode="auto">
          <a:xfrm>
            <a:off x="111125" y="1900238"/>
            <a:ext cx="8959850" cy="3840162"/>
          </a:xfrm>
          <a:prstGeom prst="roundRect">
            <a:avLst>
              <a:gd name="adj" fmla="val 10010"/>
            </a:avLst>
          </a:prstGeom>
          <a:gradFill flip="none" rotWithShape="1">
            <a:gsLst>
              <a:gs pos="100000">
                <a:srgbClr val="004D6C">
                  <a:alpha val="52000"/>
                </a:srgbClr>
              </a:gs>
              <a:gs pos="93000">
                <a:srgbClr val="050813"/>
              </a:gs>
              <a:gs pos="100000">
                <a:srgbClr val="B4ECF2"/>
              </a:gs>
            </a:gsLst>
            <a:lin ang="13500000" scaled="1"/>
            <a:tileRect/>
          </a:gradFill>
          <a:ln w="38100" cap="flat" cmpd="thickThin" algn="ctr">
            <a:noFill/>
            <a:prstDash val="solid"/>
          </a:ln>
          <a:effectLst>
            <a:outerShdw blurRad="50800" dist="38100" dir="18900000" algn="bl" rotWithShape="0">
              <a:prstClr val="black">
                <a:alpha val="40000"/>
              </a:prstClr>
            </a:outerShdw>
          </a:effectLst>
        </p:spPr>
        <p:txBody>
          <a:bodyPr lIns="137160" tIns="457200" rIns="0" bIns="0"/>
          <a:lstStyle/>
          <a:p>
            <a:pPr marL="223838" lvl="1" indent="-212725" algn="ctr" defTabSz="914363">
              <a:lnSpc>
                <a:spcPct val="90000"/>
              </a:lnSpc>
              <a:spcAft>
                <a:spcPts val="300"/>
              </a:spcAft>
              <a:buSzPct val="80000"/>
              <a:buFontTx/>
              <a:buBlip>
                <a:blip r:embed="rId3"/>
              </a:buBlip>
              <a:defRPr/>
            </a:pPr>
            <a:endParaRPr lang="en-US" sz="2000" dirty="0">
              <a:solidFill>
                <a:srgbClr val="FFFFFF"/>
              </a:solidFill>
              <a:effectLst>
                <a:outerShdw blurRad="38100" dist="38100" dir="2700000" algn="tl">
                  <a:srgbClr val="000000">
                    <a:alpha val="43137"/>
                  </a:srgbClr>
                </a:outerShdw>
              </a:effectLst>
              <a:latin typeface="Segoe"/>
              <a:ea typeface="+mn-ea"/>
            </a:endParaRPr>
          </a:p>
        </p:txBody>
      </p:sp>
      <p:sp>
        <p:nvSpPr>
          <p:cNvPr id="100354" name="Title 1"/>
          <p:cNvSpPr>
            <a:spLocks noGrp="1"/>
          </p:cNvSpPr>
          <p:nvPr>
            <p:ph type="title"/>
          </p:nvPr>
        </p:nvSpPr>
        <p:spPr>
          <a:xfrm>
            <a:off x="228600" y="228600"/>
            <a:ext cx="8610600" cy="715963"/>
          </a:xfrm>
        </p:spPr>
        <p:txBody>
          <a:bodyPr/>
          <a:lstStyle/>
          <a:p>
            <a:r>
              <a:rPr lang="en-US" altLang="zh-CN" smtClean="0">
                <a:ea typeface="宋体" charset="-122"/>
              </a:rPr>
              <a:t>Platform Evolution</a:t>
            </a:r>
          </a:p>
        </p:txBody>
      </p:sp>
      <p:grpSp>
        <p:nvGrpSpPr>
          <p:cNvPr id="3" name="Group 34"/>
          <p:cNvGrpSpPr>
            <a:grpSpLocks/>
          </p:cNvGrpSpPr>
          <p:nvPr/>
        </p:nvGrpSpPr>
        <p:grpSpPr bwMode="auto">
          <a:xfrm>
            <a:off x="6834188" y="1963738"/>
            <a:ext cx="2133600" cy="3687762"/>
            <a:chOff x="6865514" y="1955903"/>
            <a:chExt cx="2134245" cy="3686614"/>
          </a:xfrm>
        </p:grpSpPr>
        <p:sp>
          <p:nvSpPr>
            <p:cNvPr id="33" name="Rounded Rectangle 32"/>
            <p:cNvSpPr/>
            <p:nvPr/>
          </p:nvSpPr>
          <p:spPr bwMode="gray">
            <a:xfrm flipH="1">
              <a:off x="6865514" y="1955903"/>
              <a:ext cx="2134245" cy="3686614"/>
            </a:xfrm>
            <a:prstGeom prst="roundRect">
              <a:avLst>
                <a:gd name="adj" fmla="val 17338"/>
              </a:avLst>
            </a:prstGeom>
            <a:gradFill rotWithShape="1">
              <a:gsLst>
                <a:gs pos="0">
                  <a:srgbClr val="FFFFFF"/>
                </a:gs>
                <a:gs pos="7000">
                  <a:srgbClr val="FFFFFF">
                    <a:alpha val="47000"/>
                  </a:srgbClr>
                </a:gs>
                <a:gs pos="35000">
                  <a:srgbClr val="FFFFFF">
                    <a:alpha val="20000"/>
                  </a:srgbClr>
                </a:gs>
              </a:gsLst>
              <a:lin ang="16200000" scaled="0"/>
            </a:gradFill>
            <a:ln w="3175" cap="flat" cmpd="sng" algn="ctr">
              <a:solidFill>
                <a:srgbClr val="FFFFFF">
                  <a:alpha val="20000"/>
                </a:srgbClr>
              </a:solidFill>
              <a:prstDash val="solid"/>
              <a:headEnd type="none" w="med" len="med"/>
              <a:tailEnd type="none" w="med" len="med"/>
            </a:ln>
            <a:effectLst/>
          </p:spPr>
          <p:txBody>
            <a:bodyPr lIns="91436" tIns="45718" rIns="91436" bIns="45718" anchor="ctr"/>
            <a:lstStyle/>
            <a:p>
              <a:pPr algn="ctr" defTabSz="1096919" fontAlgn="auto">
                <a:spcBef>
                  <a:spcPts val="0"/>
                </a:spcBef>
                <a:spcAft>
                  <a:spcPts val="0"/>
                </a:spcAft>
                <a:defRPr/>
              </a:pPr>
              <a:endParaRPr lang="en-US" sz="2900" dirty="0">
                <a:solidFill>
                  <a:srgbClr val="FFFFFF"/>
                </a:solidFill>
                <a:latin typeface="Segoe" pitchFamily="34" charset="0"/>
                <a:ea typeface="+mn-ea"/>
              </a:endParaRPr>
            </a:p>
          </p:txBody>
        </p:sp>
        <p:sp>
          <p:nvSpPr>
            <p:cNvPr id="38" name="Rounded Rectangle 37"/>
            <p:cNvSpPr>
              <a:spLocks/>
            </p:cNvSpPr>
            <p:nvPr/>
          </p:nvSpPr>
          <p:spPr bwMode="auto">
            <a:xfrm>
              <a:off x="6923323" y="2041155"/>
              <a:ext cx="2039112" cy="3529584"/>
            </a:xfrm>
            <a:prstGeom prst="roundRect">
              <a:avLst/>
            </a:prstGeom>
            <a:gradFill flip="none" rotWithShape="1">
              <a:gsLst>
                <a:gs pos="6000">
                  <a:srgbClr val="AFF0FF"/>
                </a:gs>
                <a:gs pos="21000">
                  <a:srgbClr val="004D6C">
                    <a:alpha val="52000"/>
                  </a:srgbClr>
                </a:gs>
                <a:gs pos="56000">
                  <a:srgbClr val="050813"/>
                </a:gs>
                <a:gs pos="100000">
                  <a:srgbClr val="B4ECF2"/>
                </a:gs>
              </a:gsLst>
              <a:path path="circle">
                <a:fillToRect r="100000" b="100000"/>
              </a:path>
              <a:tileRect l="-100000" t="-100000"/>
            </a:gradFill>
            <a:ln w="38100" cap="flat" cmpd="thickThin" algn="ctr">
              <a:noFill/>
              <a:prstDash val="solid"/>
            </a:ln>
            <a:effectLst/>
          </p:spPr>
          <p:txBody>
            <a:bodyPr lIns="137160" tIns="457200" rIns="0" bIns="0"/>
            <a:lstStyle/>
            <a:p>
              <a:pPr marL="223838" lvl="1" indent="-212725" defTabSz="914363">
                <a:lnSpc>
                  <a:spcPct val="90000"/>
                </a:lnSpc>
                <a:spcAft>
                  <a:spcPts val="300"/>
                </a:spcAft>
                <a:buSzPct val="80000"/>
                <a:buFontTx/>
                <a:buBlip>
                  <a:blip r:embed="rId3"/>
                </a:buBlip>
                <a:defRPr/>
              </a:pPr>
              <a:endParaRPr lang="en-US" sz="2000" dirty="0">
                <a:solidFill>
                  <a:srgbClr val="FFFFFF"/>
                </a:solidFill>
                <a:effectLst>
                  <a:outerShdw blurRad="38100" dist="38100" dir="2700000" algn="tl">
                    <a:srgbClr val="000000">
                      <a:alpha val="43137"/>
                    </a:srgbClr>
                  </a:outerShdw>
                </a:effectLst>
                <a:latin typeface="Segoe"/>
                <a:ea typeface="+mn-ea"/>
              </a:endParaRPr>
            </a:p>
          </p:txBody>
        </p:sp>
        <p:grpSp>
          <p:nvGrpSpPr>
            <p:cNvPr id="100396" name="Group 33"/>
            <p:cNvGrpSpPr>
              <a:grpSpLocks noChangeAspect="1"/>
            </p:cNvGrpSpPr>
            <p:nvPr/>
          </p:nvGrpSpPr>
          <p:grpSpPr bwMode="auto">
            <a:xfrm>
              <a:off x="6912308" y="3397228"/>
              <a:ext cx="1952952" cy="1973414"/>
              <a:chOff x="6857221" y="3370539"/>
              <a:chExt cx="2055737" cy="2077279"/>
            </a:xfrm>
          </p:grpSpPr>
          <p:pic>
            <p:nvPicPr>
              <p:cNvPr id="100398" name="Picture 4" descr="C:\Program Files\Microsoft Resource DVD Artwork\DVD_ART\Artwork_Imagery\Shapes and Graphics\Internet Cloud\cloud 1.png"/>
              <p:cNvPicPr>
                <a:picLocks noChangeAspect="1" noChangeArrowheads="1"/>
              </p:cNvPicPr>
              <p:nvPr/>
            </p:nvPicPr>
            <p:blipFill>
              <a:blip r:embed="rId4">
                <a:lum contrast="40000"/>
              </a:blip>
              <a:srcRect l="12454" r="15327"/>
              <a:stretch>
                <a:fillRect/>
              </a:stretch>
            </p:blipFill>
            <p:spPr bwMode="auto">
              <a:xfrm>
                <a:off x="6857221" y="3370539"/>
                <a:ext cx="2039141" cy="1802748"/>
              </a:xfrm>
              <a:prstGeom prst="rect">
                <a:avLst/>
              </a:prstGeom>
              <a:noFill/>
              <a:ln w="9525">
                <a:noFill/>
                <a:miter lim="800000"/>
                <a:headEnd/>
                <a:tailEnd/>
              </a:ln>
            </p:spPr>
          </p:pic>
          <p:pic>
            <p:nvPicPr>
              <p:cNvPr id="100399" name="Picture 2"/>
              <p:cNvPicPr>
                <a:picLocks noChangeAspect="1" noChangeArrowheads="1"/>
              </p:cNvPicPr>
              <p:nvPr/>
            </p:nvPicPr>
            <p:blipFill>
              <a:blip r:embed="rId5"/>
              <a:srcRect/>
              <a:stretch>
                <a:fillRect/>
              </a:stretch>
            </p:blipFill>
            <p:spPr bwMode="auto">
              <a:xfrm>
                <a:off x="7000748" y="3641870"/>
                <a:ext cx="1912210" cy="1805948"/>
              </a:xfrm>
              <a:prstGeom prst="rect">
                <a:avLst/>
              </a:prstGeom>
              <a:noFill/>
              <a:ln w="9525">
                <a:noFill/>
                <a:miter lim="800000"/>
                <a:headEnd/>
                <a:tailEnd/>
              </a:ln>
            </p:spPr>
          </p:pic>
        </p:grpSp>
        <p:sp>
          <p:nvSpPr>
            <p:cNvPr id="25" name="TextBox 24"/>
            <p:cNvSpPr txBox="1"/>
            <p:nvPr/>
          </p:nvSpPr>
          <p:spPr>
            <a:xfrm>
              <a:off x="7213281" y="2535160"/>
              <a:ext cx="1564161" cy="523712"/>
            </a:xfrm>
            <a:prstGeom prst="rect">
              <a:avLst/>
            </a:prstGeom>
            <a:noFill/>
          </p:spPr>
          <p:txBody>
            <a:bodyPr>
              <a:spAutoFit/>
            </a:bodyPr>
            <a:lstStyle/>
            <a:p>
              <a:pPr algn="ctr" fontAlgn="auto">
                <a:spcBef>
                  <a:spcPts val="0"/>
                </a:spcBef>
                <a:spcAft>
                  <a:spcPts val="0"/>
                </a:spcAft>
                <a:defRPr/>
              </a:pPr>
              <a:r>
                <a:rPr lang="en-US" sz="2800" dirty="0">
                  <a:solidFill>
                    <a:schemeClr val="bg1"/>
                  </a:solidFill>
                  <a:effectLst>
                    <a:outerShdw blurRad="38100" dist="38100" dir="2700000" algn="tl">
                      <a:srgbClr val="000000">
                        <a:alpha val="43137"/>
                      </a:srgbClr>
                    </a:outerShdw>
                  </a:effectLst>
                  <a:latin typeface="+mn-lt"/>
                  <a:ea typeface="+mn-ea"/>
                </a:rPr>
                <a:t>Cloud</a:t>
              </a:r>
              <a:endParaRPr lang="en-US" sz="2800" dirty="0">
                <a:solidFill>
                  <a:schemeClr val="bg1"/>
                </a:solidFill>
                <a:effectLst>
                  <a:outerShdw blurRad="38100" dist="38100" dir="2700000" algn="tl">
                    <a:srgbClr val="000000">
                      <a:alpha val="43137"/>
                    </a:srgbClr>
                  </a:outerShdw>
                </a:effectLst>
                <a:latin typeface="+mn-lt"/>
                <a:ea typeface="+mn-ea"/>
              </a:endParaRPr>
            </a:p>
          </p:txBody>
        </p:sp>
      </p:grpSp>
      <p:grpSp>
        <p:nvGrpSpPr>
          <p:cNvPr id="5" name="Group 28"/>
          <p:cNvGrpSpPr>
            <a:grpSpLocks/>
          </p:cNvGrpSpPr>
          <p:nvPr/>
        </p:nvGrpSpPr>
        <p:grpSpPr bwMode="auto">
          <a:xfrm>
            <a:off x="4635500" y="1963738"/>
            <a:ext cx="2135188" cy="3687762"/>
            <a:chOff x="147985" y="1955904"/>
            <a:chExt cx="2134247" cy="3686614"/>
          </a:xfrm>
        </p:grpSpPr>
        <p:sp>
          <p:nvSpPr>
            <p:cNvPr id="43" name="Rounded Rectangle 42"/>
            <p:cNvSpPr/>
            <p:nvPr/>
          </p:nvSpPr>
          <p:spPr bwMode="gray">
            <a:xfrm flipH="1">
              <a:off x="147985" y="1955904"/>
              <a:ext cx="2134247" cy="3686614"/>
            </a:xfrm>
            <a:prstGeom prst="roundRect">
              <a:avLst>
                <a:gd name="adj" fmla="val 17338"/>
              </a:avLst>
            </a:prstGeom>
            <a:gradFill rotWithShape="1">
              <a:gsLst>
                <a:gs pos="0">
                  <a:srgbClr val="FFFFFF"/>
                </a:gs>
                <a:gs pos="7000">
                  <a:srgbClr val="FFFFFF">
                    <a:alpha val="47000"/>
                  </a:srgbClr>
                </a:gs>
                <a:gs pos="35000">
                  <a:srgbClr val="FFFFFF">
                    <a:alpha val="20000"/>
                  </a:srgbClr>
                </a:gs>
              </a:gsLst>
              <a:lin ang="16200000" scaled="0"/>
            </a:gradFill>
            <a:ln w="3175" cap="flat" cmpd="sng" algn="ctr">
              <a:solidFill>
                <a:srgbClr val="FFFFFF">
                  <a:alpha val="20000"/>
                </a:srgbClr>
              </a:solidFill>
              <a:prstDash val="solid"/>
              <a:headEnd type="none" w="med" len="med"/>
              <a:tailEnd type="none" w="med" len="med"/>
            </a:ln>
            <a:effectLst/>
          </p:spPr>
          <p:txBody>
            <a:bodyPr lIns="91436" tIns="45718" rIns="91436" bIns="45718" anchor="ctr"/>
            <a:lstStyle/>
            <a:p>
              <a:pPr algn="ctr" defTabSz="1096919" fontAlgn="auto">
                <a:spcBef>
                  <a:spcPts val="0"/>
                </a:spcBef>
                <a:spcAft>
                  <a:spcPts val="0"/>
                </a:spcAft>
                <a:defRPr/>
              </a:pPr>
              <a:endParaRPr lang="en-US" sz="2900" dirty="0">
                <a:solidFill>
                  <a:srgbClr val="FFFFFF"/>
                </a:solidFill>
                <a:latin typeface="Segoe" pitchFamily="34" charset="0"/>
                <a:ea typeface="+mn-ea"/>
              </a:endParaRPr>
            </a:p>
          </p:txBody>
        </p:sp>
        <p:sp>
          <p:nvSpPr>
            <p:cNvPr id="44" name="Rounded Rectangle 43"/>
            <p:cNvSpPr>
              <a:spLocks/>
            </p:cNvSpPr>
            <p:nvPr/>
          </p:nvSpPr>
          <p:spPr bwMode="auto">
            <a:xfrm>
              <a:off x="194778" y="2041155"/>
              <a:ext cx="2039112" cy="3529584"/>
            </a:xfrm>
            <a:prstGeom prst="roundRect">
              <a:avLst/>
            </a:prstGeom>
            <a:gradFill flip="none" rotWithShape="1">
              <a:gsLst>
                <a:gs pos="6000">
                  <a:srgbClr val="AFF0FF"/>
                </a:gs>
                <a:gs pos="21000">
                  <a:srgbClr val="004D6C">
                    <a:alpha val="52000"/>
                  </a:srgbClr>
                </a:gs>
                <a:gs pos="56000">
                  <a:srgbClr val="050813"/>
                </a:gs>
                <a:gs pos="100000">
                  <a:srgbClr val="B4ECF2"/>
                </a:gs>
              </a:gsLst>
              <a:path path="circle">
                <a:fillToRect r="100000" b="100000"/>
              </a:path>
              <a:tileRect l="-100000" t="-100000"/>
            </a:gradFill>
            <a:ln w="38100" cap="flat" cmpd="thickThin" algn="ctr">
              <a:noFill/>
              <a:prstDash val="solid"/>
            </a:ln>
            <a:effectLst/>
          </p:spPr>
          <p:txBody>
            <a:bodyPr lIns="137160" tIns="457200" rIns="0" bIns="0"/>
            <a:lstStyle/>
            <a:p>
              <a:pPr marL="223838" lvl="1" indent="-212725" defTabSz="914363">
                <a:lnSpc>
                  <a:spcPct val="90000"/>
                </a:lnSpc>
                <a:spcAft>
                  <a:spcPts val="300"/>
                </a:spcAft>
                <a:buSzPct val="80000"/>
                <a:buFontTx/>
                <a:buBlip>
                  <a:blip r:embed="rId3"/>
                </a:buBlip>
                <a:defRPr/>
              </a:pPr>
              <a:endParaRPr lang="en-US" sz="2000" dirty="0">
                <a:solidFill>
                  <a:srgbClr val="FFFFFF"/>
                </a:solidFill>
                <a:effectLst>
                  <a:outerShdw blurRad="38100" dist="38100" dir="2700000" algn="tl">
                    <a:srgbClr val="000000">
                      <a:alpha val="43137"/>
                    </a:srgbClr>
                  </a:outerShdw>
                </a:effectLst>
                <a:latin typeface="Segoe"/>
                <a:ea typeface="+mn-ea"/>
              </a:endParaRPr>
            </a:p>
          </p:txBody>
        </p:sp>
        <p:grpSp>
          <p:nvGrpSpPr>
            <p:cNvPr id="100386" name="Group 25"/>
            <p:cNvGrpSpPr>
              <a:grpSpLocks noChangeAspect="1"/>
            </p:cNvGrpSpPr>
            <p:nvPr/>
          </p:nvGrpSpPr>
          <p:grpSpPr bwMode="auto">
            <a:xfrm>
              <a:off x="785032" y="3673655"/>
              <a:ext cx="860154" cy="1365378"/>
              <a:chOff x="8116228" y="4247190"/>
              <a:chExt cx="1282518" cy="2035819"/>
            </a:xfrm>
          </p:grpSpPr>
          <p:pic>
            <p:nvPicPr>
              <p:cNvPr id="20" name="Picture 19" descr="zune.png"/>
              <p:cNvPicPr>
                <a:picLocks noChangeAspect="1"/>
              </p:cNvPicPr>
              <p:nvPr/>
            </p:nvPicPr>
            <p:blipFill>
              <a:blip r:embed="rId6"/>
              <a:srcRect/>
              <a:stretch>
                <a:fillRect/>
              </a:stretch>
            </p:blipFill>
            <p:spPr bwMode="auto">
              <a:xfrm>
                <a:off x="8116228" y="4247190"/>
                <a:ext cx="1282518" cy="2035819"/>
              </a:xfrm>
              <a:prstGeom prst="rect">
                <a:avLst/>
              </a:prstGeom>
              <a:noFill/>
              <a:ln w="9525">
                <a:noFill/>
                <a:miter lim="800000"/>
                <a:headEnd/>
                <a:tailEnd/>
              </a:ln>
              <a:effectLst>
                <a:outerShdw dist="50800" dir="5400000" algn="ctr" rotWithShape="0">
                  <a:schemeClr val="tx1"/>
                </a:outerShdw>
              </a:effectLst>
            </p:spPr>
          </p:pic>
          <p:pic>
            <p:nvPicPr>
              <p:cNvPr id="100389" name="Picture 20" descr="outllook_phonescreen.png"/>
              <p:cNvPicPr>
                <a:picLocks noChangeAspect="1"/>
              </p:cNvPicPr>
              <p:nvPr/>
            </p:nvPicPr>
            <p:blipFill>
              <a:blip r:embed="rId7"/>
              <a:srcRect/>
              <a:stretch>
                <a:fillRect/>
              </a:stretch>
            </p:blipFill>
            <p:spPr bwMode="auto">
              <a:xfrm>
                <a:off x="8262749" y="4518970"/>
                <a:ext cx="958944" cy="1264694"/>
              </a:xfrm>
              <a:prstGeom prst="rect">
                <a:avLst/>
              </a:prstGeom>
              <a:noFill/>
              <a:ln w="9525">
                <a:noFill/>
                <a:miter lim="800000"/>
                <a:headEnd/>
                <a:tailEnd/>
              </a:ln>
            </p:spPr>
          </p:pic>
        </p:grpSp>
        <p:sp>
          <p:nvSpPr>
            <p:cNvPr id="26" name="TextBox 25"/>
            <p:cNvSpPr txBox="1"/>
            <p:nvPr/>
          </p:nvSpPr>
          <p:spPr>
            <a:xfrm>
              <a:off x="433609" y="2535161"/>
              <a:ext cx="1562999" cy="523712"/>
            </a:xfrm>
            <a:prstGeom prst="rect">
              <a:avLst/>
            </a:prstGeom>
            <a:noFill/>
          </p:spPr>
          <p:txBody>
            <a:bodyPr>
              <a:spAutoFit/>
            </a:bodyPr>
            <a:lstStyle/>
            <a:p>
              <a:pPr algn="ctr" fontAlgn="auto">
                <a:spcBef>
                  <a:spcPts val="0"/>
                </a:spcBef>
                <a:spcAft>
                  <a:spcPts val="0"/>
                </a:spcAft>
                <a:defRPr/>
              </a:pPr>
              <a:r>
                <a:rPr lang="en-US" sz="2800" dirty="0">
                  <a:solidFill>
                    <a:schemeClr val="bg1"/>
                  </a:solidFill>
                  <a:effectLst>
                    <a:outerShdw blurRad="38100" dist="38100" dir="2700000" algn="tl">
                      <a:srgbClr val="000000">
                        <a:alpha val="43137"/>
                      </a:srgbClr>
                    </a:outerShdw>
                  </a:effectLst>
                  <a:latin typeface="+mn-lt"/>
                  <a:ea typeface="+mn-ea"/>
                </a:rPr>
                <a:t>Mobile</a:t>
              </a:r>
            </a:p>
          </p:txBody>
        </p:sp>
      </p:grpSp>
      <p:grpSp>
        <p:nvGrpSpPr>
          <p:cNvPr id="7" name="Group 29"/>
          <p:cNvGrpSpPr>
            <a:grpSpLocks/>
          </p:cNvGrpSpPr>
          <p:nvPr/>
        </p:nvGrpSpPr>
        <p:grpSpPr bwMode="auto">
          <a:xfrm>
            <a:off x="242888" y="1963738"/>
            <a:ext cx="2135187" cy="3687762"/>
            <a:chOff x="2388708" y="1955903"/>
            <a:chExt cx="2134247" cy="3686615"/>
          </a:xfrm>
        </p:grpSpPr>
        <p:sp>
          <p:nvSpPr>
            <p:cNvPr id="40" name="Rounded Rectangle 39"/>
            <p:cNvSpPr/>
            <p:nvPr/>
          </p:nvSpPr>
          <p:spPr bwMode="gray">
            <a:xfrm flipH="1">
              <a:off x="2388708" y="1955903"/>
              <a:ext cx="2134247" cy="3686615"/>
            </a:xfrm>
            <a:prstGeom prst="roundRect">
              <a:avLst>
                <a:gd name="adj" fmla="val 17338"/>
              </a:avLst>
            </a:prstGeom>
            <a:gradFill rotWithShape="1">
              <a:gsLst>
                <a:gs pos="0">
                  <a:srgbClr val="FFFFFF"/>
                </a:gs>
                <a:gs pos="7000">
                  <a:srgbClr val="FFFFFF">
                    <a:alpha val="47000"/>
                  </a:srgbClr>
                </a:gs>
                <a:gs pos="35000">
                  <a:srgbClr val="FFFFFF">
                    <a:alpha val="20000"/>
                  </a:srgbClr>
                </a:gs>
              </a:gsLst>
              <a:lin ang="16200000" scaled="0"/>
            </a:gradFill>
            <a:ln w="3175" cap="flat" cmpd="sng" algn="ctr">
              <a:solidFill>
                <a:srgbClr val="FFFFFF">
                  <a:alpha val="20000"/>
                </a:srgbClr>
              </a:solidFill>
              <a:prstDash val="solid"/>
              <a:headEnd type="none" w="med" len="med"/>
              <a:tailEnd type="none" w="med" len="med"/>
            </a:ln>
            <a:effectLst/>
          </p:spPr>
          <p:txBody>
            <a:bodyPr lIns="91436" tIns="45718" rIns="91436" bIns="45718" anchor="ctr"/>
            <a:lstStyle/>
            <a:p>
              <a:pPr algn="ctr" defTabSz="1096919" fontAlgn="auto">
                <a:spcBef>
                  <a:spcPts val="0"/>
                </a:spcBef>
                <a:spcAft>
                  <a:spcPts val="0"/>
                </a:spcAft>
                <a:defRPr/>
              </a:pPr>
              <a:endParaRPr lang="en-US" sz="2900" dirty="0">
                <a:solidFill>
                  <a:srgbClr val="FFFFFF"/>
                </a:solidFill>
                <a:latin typeface="Segoe" pitchFamily="34" charset="0"/>
                <a:ea typeface="+mn-ea"/>
              </a:endParaRPr>
            </a:p>
          </p:txBody>
        </p:sp>
        <p:sp>
          <p:nvSpPr>
            <p:cNvPr id="41" name="Rounded Rectangle 40"/>
            <p:cNvSpPr>
              <a:spLocks/>
            </p:cNvSpPr>
            <p:nvPr/>
          </p:nvSpPr>
          <p:spPr bwMode="auto">
            <a:xfrm>
              <a:off x="2435501" y="2041155"/>
              <a:ext cx="2039112" cy="3529584"/>
            </a:xfrm>
            <a:prstGeom prst="roundRect">
              <a:avLst/>
            </a:prstGeom>
            <a:gradFill flip="none" rotWithShape="1">
              <a:gsLst>
                <a:gs pos="6000">
                  <a:srgbClr val="AFF0FF"/>
                </a:gs>
                <a:gs pos="21000">
                  <a:srgbClr val="004D6C">
                    <a:alpha val="52000"/>
                  </a:srgbClr>
                </a:gs>
                <a:gs pos="56000">
                  <a:srgbClr val="050813"/>
                </a:gs>
                <a:gs pos="100000">
                  <a:srgbClr val="B4ECF2"/>
                </a:gs>
              </a:gsLst>
              <a:path path="circle">
                <a:fillToRect r="100000" b="100000"/>
              </a:path>
              <a:tileRect l="-100000" t="-100000"/>
            </a:gradFill>
            <a:ln w="38100" cap="flat" cmpd="thickThin" algn="ctr">
              <a:noFill/>
              <a:prstDash val="solid"/>
            </a:ln>
            <a:effectLst/>
          </p:spPr>
          <p:txBody>
            <a:bodyPr lIns="137160" tIns="457200" rIns="0" bIns="0"/>
            <a:lstStyle/>
            <a:p>
              <a:pPr marL="223838" lvl="1" indent="-212725" defTabSz="914363">
                <a:lnSpc>
                  <a:spcPct val="90000"/>
                </a:lnSpc>
                <a:spcAft>
                  <a:spcPts val="300"/>
                </a:spcAft>
                <a:buSzPct val="80000"/>
                <a:buFontTx/>
                <a:buBlip>
                  <a:blip r:embed="rId3"/>
                </a:buBlip>
                <a:defRPr/>
              </a:pPr>
              <a:endParaRPr lang="en-US" sz="2000" dirty="0">
                <a:solidFill>
                  <a:srgbClr val="FFFFFF"/>
                </a:solidFill>
                <a:effectLst>
                  <a:outerShdw blurRad="38100" dist="38100" dir="2700000" algn="tl">
                    <a:srgbClr val="000000">
                      <a:alpha val="43137"/>
                    </a:srgbClr>
                  </a:outerShdw>
                </a:effectLst>
                <a:latin typeface="Segoe"/>
                <a:ea typeface="+mn-ea"/>
              </a:endParaRPr>
            </a:p>
          </p:txBody>
        </p:sp>
        <p:grpSp>
          <p:nvGrpSpPr>
            <p:cNvPr id="100376" name="Group 21"/>
            <p:cNvGrpSpPr>
              <a:grpSpLocks noChangeAspect="1"/>
            </p:cNvGrpSpPr>
            <p:nvPr/>
          </p:nvGrpSpPr>
          <p:grpSpPr bwMode="auto">
            <a:xfrm>
              <a:off x="2538103" y="3673820"/>
              <a:ext cx="1835459" cy="1365049"/>
              <a:chOff x="439751" y="4433409"/>
              <a:chExt cx="3166019" cy="2354591"/>
            </a:xfrm>
          </p:grpSpPr>
          <p:pic>
            <p:nvPicPr>
              <p:cNvPr id="100378" name="Picture 2" descr="C:\Users\monical\Desktop\Desktop_PC.png"/>
              <p:cNvPicPr>
                <a:picLocks noChangeAspect="1" noChangeArrowheads="1"/>
              </p:cNvPicPr>
              <p:nvPr/>
            </p:nvPicPr>
            <p:blipFill>
              <a:blip r:embed="rId8"/>
              <a:srcRect/>
              <a:stretch>
                <a:fillRect/>
              </a:stretch>
            </p:blipFill>
            <p:spPr bwMode="auto">
              <a:xfrm>
                <a:off x="439751" y="4433409"/>
                <a:ext cx="3166019" cy="2354591"/>
              </a:xfrm>
              <a:prstGeom prst="rect">
                <a:avLst/>
              </a:prstGeom>
              <a:noFill/>
              <a:ln w="9525">
                <a:noFill/>
                <a:miter lim="800000"/>
                <a:headEnd/>
                <a:tailEnd/>
              </a:ln>
            </p:spPr>
          </p:pic>
          <p:pic>
            <p:nvPicPr>
              <p:cNvPr id="100379" name="Picture 17" descr="pc-screen.png"/>
              <p:cNvPicPr>
                <a:picLocks noChangeAspect="1"/>
              </p:cNvPicPr>
              <p:nvPr/>
            </p:nvPicPr>
            <p:blipFill>
              <a:blip r:embed="rId9"/>
              <a:srcRect/>
              <a:stretch>
                <a:fillRect/>
              </a:stretch>
            </p:blipFill>
            <p:spPr bwMode="auto">
              <a:xfrm>
                <a:off x="814946" y="4554691"/>
                <a:ext cx="1985363" cy="1475679"/>
              </a:xfrm>
              <a:prstGeom prst="rect">
                <a:avLst/>
              </a:prstGeom>
              <a:noFill/>
              <a:ln w="9525">
                <a:noFill/>
                <a:miter lim="800000"/>
                <a:headEnd/>
                <a:tailEnd/>
              </a:ln>
            </p:spPr>
          </p:pic>
        </p:grpSp>
        <p:sp>
          <p:nvSpPr>
            <p:cNvPr id="27" name="TextBox 26"/>
            <p:cNvSpPr txBox="1"/>
            <p:nvPr/>
          </p:nvSpPr>
          <p:spPr>
            <a:xfrm>
              <a:off x="2660050" y="2535160"/>
              <a:ext cx="1564586" cy="523712"/>
            </a:xfrm>
            <a:prstGeom prst="rect">
              <a:avLst/>
            </a:prstGeom>
            <a:noFill/>
          </p:spPr>
          <p:txBody>
            <a:bodyPr>
              <a:spAutoFit/>
            </a:bodyPr>
            <a:lstStyle/>
            <a:p>
              <a:pPr algn="ctr" fontAlgn="auto">
                <a:spcBef>
                  <a:spcPts val="0"/>
                </a:spcBef>
                <a:spcAft>
                  <a:spcPts val="0"/>
                </a:spcAft>
                <a:defRPr/>
              </a:pPr>
              <a:r>
                <a:rPr lang="en-US" sz="2800" dirty="0">
                  <a:solidFill>
                    <a:schemeClr val="bg1"/>
                  </a:solidFill>
                  <a:effectLst>
                    <a:outerShdw blurRad="38100" dist="38100" dir="2700000" algn="tl">
                      <a:srgbClr val="000000">
                        <a:alpha val="43137"/>
                      </a:srgbClr>
                    </a:outerShdw>
                  </a:effectLst>
                  <a:latin typeface="+mn-lt"/>
                  <a:ea typeface="+mn-ea"/>
                </a:rPr>
                <a:t>Client</a:t>
              </a:r>
            </a:p>
          </p:txBody>
        </p:sp>
      </p:grpSp>
      <p:grpSp>
        <p:nvGrpSpPr>
          <p:cNvPr id="9" name="Group 33"/>
          <p:cNvGrpSpPr>
            <a:grpSpLocks/>
          </p:cNvGrpSpPr>
          <p:nvPr/>
        </p:nvGrpSpPr>
        <p:grpSpPr bwMode="auto">
          <a:xfrm>
            <a:off x="2441575" y="1963738"/>
            <a:ext cx="2130425" cy="3686175"/>
            <a:chOff x="4624885" y="1955902"/>
            <a:chExt cx="2130552" cy="3685032"/>
          </a:xfrm>
        </p:grpSpPr>
        <p:sp>
          <p:nvSpPr>
            <p:cNvPr id="32" name="Rounded Rectangle 31"/>
            <p:cNvSpPr/>
            <p:nvPr/>
          </p:nvSpPr>
          <p:spPr bwMode="gray">
            <a:xfrm flipH="1">
              <a:off x="4624885" y="1955902"/>
              <a:ext cx="2130552" cy="3685032"/>
            </a:xfrm>
            <a:prstGeom prst="roundRect">
              <a:avLst>
                <a:gd name="adj" fmla="val 17338"/>
              </a:avLst>
            </a:prstGeom>
            <a:gradFill rotWithShape="1">
              <a:gsLst>
                <a:gs pos="0">
                  <a:srgbClr val="FFFFFF"/>
                </a:gs>
                <a:gs pos="7000">
                  <a:srgbClr val="FFFFFF">
                    <a:alpha val="47000"/>
                  </a:srgbClr>
                </a:gs>
                <a:gs pos="35000">
                  <a:srgbClr val="FFFFFF">
                    <a:alpha val="20000"/>
                  </a:srgbClr>
                </a:gs>
              </a:gsLst>
              <a:lin ang="16200000" scaled="0"/>
            </a:gradFill>
            <a:ln w="3175" cap="flat" cmpd="sng" algn="ctr">
              <a:solidFill>
                <a:srgbClr val="FFFFFF">
                  <a:alpha val="20000"/>
                </a:srgbClr>
              </a:solidFill>
              <a:prstDash val="solid"/>
              <a:headEnd type="none" w="med" len="med"/>
              <a:tailEnd type="none" w="med" len="med"/>
            </a:ln>
            <a:effectLst/>
          </p:spPr>
          <p:txBody>
            <a:bodyPr lIns="91436" tIns="45718" rIns="91436" bIns="45718" anchor="ctr"/>
            <a:lstStyle/>
            <a:p>
              <a:pPr algn="ctr" defTabSz="1096919" fontAlgn="auto">
                <a:spcBef>
                  <a:spcPts val="0"/>
                </a:spcBef>
                <a:spcAft>
                  <a:spcPts val="0"/>
                </a:spcAft>
                <a:defRPr/>
              </a:pPr>
              <a:endParaRPr lang="en-US" sz="2900" dirty="0">
                <a:solidFill>
                  <a:srgbClr val="FFFFFF"/>
                </a:solidFill>
                <a:latin typeface="Segoe" pitchFamily="34" charset="0"/>
                <a:ea typeface="+mn-ea"/>
              </a:endParaRPr>
            </a:p>
          </p:txBody>
        </p:sp>
        <p:sp>
          <p:nvSpPr>
            <p:cNvPr id="31" name="Rounded Rectangle 30"/>
            <p:cNvSpPr>
              <a:spLocks/>
            </p:cNvSpPr>
            <p:nvPr/>
          </p:nvSpPr>
          <p:spPr bwMode="auto">
            <a:xfrm>
              <a:off x="4670726" y="2039414"/>
              <a:ext cx="2039112" cy="3529584"/>
            </a:xfrm>
            <a:prstGeom prst="roundRect">
              <a:avLst/>
            </a:prstGeom>
            <a:gradFill flip="none" rotWithShape="1">
              <a:gsLst>
                <a:gs pos="6000">
                  <a:srgbClr val="AFF0FF"/>
                </a:gs>
                <a:gs pos="21000">
                  <a:srgbClr val="004D6C">
                    <a:alpha val="52000"/>
                  </a:srgbClr>
                </a:gs>
                <a:gs pos="56000">
                  <a:srgbClr val="050813"/>
                </a:gs>
                <a:gs pos="100000">
                  <a:srgbClr val="B4ECF2"/>
                </a:gs>
              </a:gsLst>
              <a:path path="circle">
                <a:fillToRect r="100000" b="100000"/>
              </a:path>
              <a:tileRect l="-100000" t="-100000"/>
            </a:gradFill>
            <a:ln w="38100" cap="flat" cmpd="thickThin" algn="ctr">
              <a:noFill/>
              <a:prstDash val="solid"/>
            </a:ln>
            <a:effectLst/>
          </p:spPr>
          <p:txBody>
            <a:bodyPr lIns="137160" tIns="457200" rIns="0" bIns="0"/>
            <a:lstStyle/>
            <a:p>
              <a:pPr marL="223838" lvl="1" indent="-212725" defTabSz="914363">
                <a:lnSpc>
                  <a:spcPct val="90000"/>
                </a:lnSpc>
                <a:spcAft>
                  <a:spcPts val="300"/>
                </a:spcAft>
                <a:buSzPct val="80000"/>
                <a:buFontTx/>
                <a:buBlip>
                  <a:blip r:embed="rId3"/>
                </a:buBlip>
                <a:defRPr/>
              </a:pPr>
              <a:endParaRPr lang="en-US" sz="2000" dirty="0">
                <a:solidFill>
                  <a:srgbClr val="FFFFFF"/>
                </a:solidFill>
                <a:effectLst>
                  <a:outerShdw blurRad="38100" dist="38100" dir="2700000" algn="tl">
                    <a:srgbClr val="000000">
                      <a:alpha val="43137"/>
                    </a:srgbClr>
                  </a:outerShdw>
                </a:effectLst>
                <a:latin typeface="Segoe"/>
                <a:ea typeface="+mn-ea"/>
              </a:endParaRPr>
            </a:p>
          </p:txBody>
        </p:sp>
        <p:pic>
          <p:nvPicPr>
            <p:cNvPr id="100368" name="Picture 3" descr="C:\Users\aliciat\Desktop\Events\MIX\ForMonicaRayOzzieKit\ForMonicaRayOzzieKit\DataCenterOne\MSdatacenter.png"/>
            <p:cNvPicPr>
              <a:picLocks noChangeAspect="1" noChangeArrowheads="1"/>
            </p:cNvPicPr>
            <p:nvPr/>
          </p:nvPicPr>
          <p:blipFill>
            <a:blip r:embed="rId10">
              <a:lum bright="30000" contrast="40000"/>
            </a:blip>
            <a:srcRect/>
            <a:stretch>
              <a:fillRect/>
            </a:stretch>
          </p:blipFill>
          <p:spPr bwMode="auto">
            <a:xfrm>
              <a:off x="4671682" y="3719798"/>
              <a:ext cx="2039141" cy="1273093"/>
            </a:xfrm>
            <a:prstGeom prst="rect">
              <a:avLst/>
            </a:prstGeom>
            <a:noFill/>
            <a:ln w="9525">
              <a:noFill/>
              <a:miter lim="800000"/>
              <a:headEnd/>
              <a:tailEnd/>
            </a:ln>
          </p:spPr>
        </p:pic>
        <p:sp>
          <p:nvSpPr>
            <p:cNvPr id="28" name="TextBox 27"/>
            <p:cNvSpPr txBox="1"/>
            <p:nvPr/>
          </p:nvSpPr>
          <p:spPr>
            <a:xfrm>
              <a:off x="4915415" y="2535159"/>
              <a:ext cx="1565368" cy="523713"/>
            </a:xfrm>
            <a:prstGeom prst="rect">
              <a:avLst/>
            </a:prstGeom>
            <a:noFill/>
          </p:spPr>
          <p:txBody>
            <a:bodyPr>
              <a:spAutoFit/>
            </a:bodyPr>
            <a:lstStyle/>
            <a:p>
              <a:pPr algn="ctr" fontAlgn="auto">
                <a:spcBef>
                  <a:spcPts val="0"/>
                </a:spcBef>
                <a:spcAft>
                  <a:spcPts val="0"/>
                </a:spcAft>
                <a:defRPr/>
              </a:pPr>
              <a:r>
                <a:rPr lang="en-US" sz="2800" dirty="0">
                  <a:solidFill>
                    <a:schemeClr val="bg1"/>
                  </a:solidFill>
                  <a:effectLst>
                    <a:outerShdw blurRad="38100" dist="38100" dir="2700000" algn="tl">
                      <a:srgbClr val="000000">
                        <a:alpha val="43137"/>
                      </a:srgbClr>
                    </a:outerShdw>
                  </a:effectLst>
                  <a:latin typeface="+mn-lt"/>
                  <a:ea typeface="+mn-ea"/>
                </a:rPr>
                <a:t>Server</a:t>
              </a:r>
            </a:p>
          </p:txBody>
        </p:sp>
      </p:grpSp>
      <p:sp>
        <p:nvSpPr>
          <p:cNvPr id="34" name="TextBox 33"/>
          <p:cNvSpPr txBox="1">
            <a:spLocks noChangeArrowheads="1"/>
          </p:cNvSpPr>
          <p:nvPr/>
        </p:nvSpPr>
        <p:spPr bwMode="auto">
          <a:xfrm>
            <a:off x="4633913" y="0"/>
            <a:ext cx="5124450" cy="1754188"/>
          </a:xfrm>
          <a:prstGeom prst="rect">
            <a:avLst/>
          </a:prstGeom>
          <a:noFill/>
          <a:ln w="9525">
            <a:noFill/>
            <a:miter lim="800000"/>
            <a:headEnd/>
            <a:tailEnd/>
          </a:ln>
        </p:spPr>
        <p:txBody>
          <a:bodyPr>
            <a:spAutoFit/>
          </a:bodyPr>
          <a:lstStyle/>
          <a:p>
            <a:pPr>
              <a:lnSpc>
                <a:spcPct val="150000"/>
              </a:lnSpc>
              <a:buFont typeface="Arial" charset="0"/>
              <a:buChar char="•"/>
            </a:pPr>
            <a:r>
              <a:rPr lang="en-US" altLang="zh-CN" sz="2400" i="1">
                <a:solidFill>
                  <a:schemeClr val="bg1"/>
                </a:solidFill>
                <a:latin typeface="Calibri" pitchFamily="34" charset="0"/>
              </a:rPr>
              <a:t> </a:t>
            </a:r>
            <a:r>
              <a:rPr lang="en-US" altLang="zh-CN" sz="2400" i="1">
                <a:solidFill>
                  <a:schemeClr val="accent1"/>
                </a:solidFill>
                <a:latin typeface="Calibri" pitchFamily="34" charset="0"/>
              </a:rPr>
              <a:t>Hosted software platform</a:t>
            </a:r>
          </a:p>
          <a:p>
            <a:pPr>
              <a:lnSpc>
                <a:spcPct val="150000"/>
              </a:lnSpc>
              <a:buFont typeface="Arial" charset="0"/>
              <a:buChar char="•"/>
            </a:pPr>
            <a:r>
              <a:rPr lang="en-US" altLang="zh-CN" sz="2400" i="1">
                <a:solidFill>
                  <a:schemeClr val="accent1"/>
                </a:solidFill>
                <a:latin typeface="Calibri" pitchFamily="34" charset="0"/>
              </a:rPr>
              <a:t> Shared infrastructure</a:t>
            </a:r>
          </a:p>
          <a:p>
            <a:pPr>
              <a:lnSpc>
                <a:spcPct val="150000"/>
              </a:lnSpc>
              <a:buFont typeface="Arial" charset="0"/>
              <a:buChar char="•"/>
            </a:pPr>
            <a:r>
              <a:rPr lang="en-US" altLang="zh-CN" sz="2400" i="1">
                <a:solidFill>
                  <a:schemeClr val="accent1"/>
                </a:solidFill>
                <a:latin typeface="Calibri" pitchFamily="34" charset="0"/>
              </a:rPr>
              <a:t> Virtualized and dynamic</a:t>
            </a:r>
          </a:p>
        </p:txBody>
      </p:sp>
      <p:sp>
        <p:nvSpPr>
          <p:cNvPr id="35" name="Slide Number Placeholder 34"/>
          <p:cNvSpPr>
            <a:spLocks noGrp="1"/>
          </p:cNvSpPr>
          <p:nvPr>
            <p:ph type="sldNum" sz="quarter" idx="12"/>
          </p:nvPr>
        </p:nvSpPr>
        <p:spPr/>
        <p:txBody>
          <a:bodyPr/>
          <a:lstStyle/>
          <a:p>
            <a:pPr>
              <a:defRPr/>
            </a:pPr>
            <a:fld id="{4C5A7C98-D22E-4DE5-8344-586AC985AEF0}" type="slidenum">
              <a:rPr lang="en-US"/>
              <a:pPr>
                <a:defRPr/>
              </a:pPr>
              <a:t>32</a:t>
            </a:fld>
            <a:endParaRPr lang="en-US"/>
          </a:p>
        </p:txBody>
      </p:sp>
      <p:sp>
        <p:nvSpPr>
          <p:cNvPr id="10" name="TextBox 9"/>
          <p:cNvSpPr txBox="1">
            <a:spLocks noChangeArrowheads="1"/>
          </p:cNvSpPr>
          <p:nvPr/>
        </p:nvSpPr>
        <p:spPr bwMode="auto">
          <a:xfrm>
            <a:off x="374650" y="5573713"/>
            <a:ext cx="5794375" cy="1568450"/>
          </a:xfrm>
          <a:prstGeom prst="rect">
            <a:avLst/>
          </a:prstGeom>
          <a:noFill/>
          <a:ln w="9525">
            <a:noFill/>
            <a:miter lim="800000"/>
            <a:headEnd/>
            <a:tailEnd/>
          </a:ln>
        </p:spPr>
        <p:txBody>
          <a:bodyPr>
            <a:spAutoFit/>
          </a:bodyPr>
          <a:lstStyle/>
          <a:p>
            <a:pPr>
              <a:lnSpc>
                <a:spcPct val="150000"/>
              </a:lnSpc>
              <a:buFont typeface="Arial" charset="0"/>
              <a:buChar char="•"/>
            </a:pPr>
            <a:r>
              <a:rPr lang="en-US" altLang="zh-CN" sz="2400" i="1">
                <a:solidFill>
                  <a:schemeClr val="accent1"/>
                </a:solidFill>
                <a:latin typeface="Calibri" pitchFamily="34" charset="0"/>
              </a:rPr>
              <a:t>Increasingly higher level services</a:t>
            </a:r>
          </a:p>
          <a:p>
            <a:pPr>
              <a:lnSpc>
                <a:spcPct val="150000"/>
              </a:lnSpc>
              <a:buFont typeface="Arial" charset="0"/>
              <a:buChar char="•"/>
            </a:pPr>
            <a:r>
              <a:rPr lang="en-US" altLang="zh-CN" sz="2400" i="1">
                <a:solidFill>
                  <a:schemeClr val="accent1"/>
                </a:solidFill>
                <a:latin typeface="Calibri" pitchFamily="34" charset="0"/>
              </a:rPr>
              <a:t> Pay as you go pricing model</a:t>
            </a:r>
          </a:p>
          <a:p>
            <a:endParaRPr lang="en-US" altLang="zh-CN" sz="2400">
              <a:latin typeface="Calibri"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par>
                                <p:cTn id="14" presetID="1" presetClass="exit" presetSubtype="0" fill="hold" nodeType="withEffect">
                                  <p:stCondLst>
                                    <p:cond delay="0"/>
                                  </p:stCondLst>
                                  <p:childTnLst>
                                    <p:set>
                                      <p:cBhvr>
                                        <p:cTn id="15" dur="1" fill="hold">
                                          <p:stCondLst>
                                            <p:cond delay="0"/>
                                          </p:stCondLst>
                                        </p:cTn>
                                        <p:tgtEl>
                                          <p:spTgt spid="7"/>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5"/>
                                        </p:tgtEl>
                                        <p:attrNameLst>
                                          <p:attrName>style.visibility</p:attrName>
                                        </p:attrNameLst>
                                      </p:cBhvr>
                                      <p:to>
                                        <p:strVal val="hidden"/>
                                      </p:to>
                                    </p:set>
                                  </p:childTnLst>
                                </p:cTn>
                              </p:par>
                            </p:childTnLst>
                          </p:cTn>
                        </p:par>
                        <p:par>
                          <p:cTn id="18" fill="hold">
                            <p:stCondLst>
                              <p:cond delay="0"/>
                            </p:stCondLst>
                            <p:childTnLst>
                              <p:par>
                                <p:cTn id="19" presetID="35" presetClass="path" presetSubtype="0" accel="50000" decel="50000" fill="hold" nodeType="afterEffect">
                                  <p:stCondLst>
                                    <p:cond delay="0"/>
                                  </p:stCondLst>
                                  <p:childTnLst>
                                    <p:animMotion origin="layout" path="M 1.94444E-6 -7.74925E-7 L -0.71979 -7.74925E-7 " pathEditMode="relative" rAng="0" ptsTypes="AA">
                                      <p:cBhvr>
                                        <p:cTn id="20" dur="2000" fill="hold"/>
                                        <p:tgtEl>
                                          <p:spTgt spid="3"/>
                                        </p:tgtEl>
                                        <p:attrNameLst>
                                          <p:attrName>ppt_x</p:attrName>
                                          <p:attrName>ppt_y</p:attrName>
                                        </p:attrNameLst>
                                      </p:cBhvr>
                                      <p:rCtr x="-360" y="0"/>
                                    </p:animMotion>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1000"/>
                                        <p:tgtEl>
                                          <p:spTgt spid="34"/>
                                        </p:tgtEl>
                                      </p:cBhvr>
                                    </p:animEffect>
                                    <p:anim calcmode="lin" valueType="num">
                                      <p:cBhvr>
                                        <p:cTn id="26" dur="1000" fill="hold"/>
                                        <p:tgtEl>
                                          <p:spTgt spid="34"/>
                                        </p:tgtEl>
                                        <p:attrNameLst>
                                          <p:attrName>ppt_x</p:attrName>
                                        </p:attrNameLst>
                                      </p:cBhvr>
                                      <p:tavLst>
                                        <p:tav tm="0">
                                          <p:val>
                                            <p:strVal val="#ppt_x"/>
                                          </p:val>
                                        </p:tav>
                                        <p:tav tm="100000">
                                          <p:val>
                                            <p:strVal val="#ppt_x"/>
                                          </p:val>
                                        </p:tav>
                                      </p:tavLst>
                                    </p:anim>
                                    <p:anim calcmode="lin" valueType="num">
                                      <p:cBhvr>
                                        <p:cTn id="27" dur="1000" fill="hold"/>
                                        <p:tgtEl>
                                          <p:spTgt spid="34"/>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3"/>
          <p:cNvSpPr>
            <a:spLocks noGrp="1"/>
          </p:cNvSpPr>
          <p:nvPr>
            <p:ph type="title"/>
          </p:nvPr>
        </p:nvSpPr>
        <p:spPr>
          <a:xfrm>
            <a:off x="914400" y="152400"/>
            <a:ext cx="7772400" cy="914400"/>
          </a:xfrm>
        </p:spPr>
        <p:txBody>
          <a:bodyPr/>
          <a:lstStyle/>
          <a:p>
            <a:r>
              <a:rPr lang="en-US" altLang="zh-CN" smtClean="0">
                <a:ea typeface="宋体" charset="-122"/>
              </a:rPr>
              <a:t>Platform Continuum</a:t>
            </a:r>
          </a:p>
        </p:txBody>
      </p:sp>
      <p:sp>
        <p:nvSpPr>
          <p:cNvPr id="7" name="Rounded Rectangle 6"/>
          <p:cNvSpPr/>
          <p:nvPr/>
        </p:nvSpPr>
        <p:spPr bwMode="auto">
          <a:xfrm>
            <a:off x="76200" y="990600"/>
            <a:ext cx="2971800" cy="5715000"/>
          </a:xfrm>
          <a:prstGeom prst="roundRect">
            <a:avLst/>
          </a:prstGeom>
          <a:gradFill>
            <a:gsLst>
              <a:gs pos="0">
                <a:schemeClr val="bg1">
                  <a:lumMod val="75000"/>
                  <a:lumOff val="25000"/>
                </a:schemeClr>
              </a:gs>
              <a:gs pos="50000">
                <a:schemeClr val="bg1">
                  <a:lumMod val="95000"/>
                  <a:lumOff val="5000"/>
                </a:schemeClr>
              </a:gs>
              <a:gs pos="69000">
                <a:schemeClr val="bg1">
                  <a:alpha val="0"/>
                </a:schemeClr>
              </a:gs>
              <a:gs pos="100000">
                <a:schemeClr val="bg1">
                  <a:alpha val="1000"/>
                </a:schemeClr>
              </a:gs>
            </a:gsLst>
          </a:gradFill>
          <a:ln>
            <a:solidFill>
              <a:schemeClr val="bg1"/>
            </a:solidFill>
            <a:headEnd type="none" w="med" len="med"/>
            <a:tailEnd type="none" w="med" len="med"/>
          </a:ln>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a:defRPr/>
            </a:pPr>
            <a:endParaRPr lang="en-US" sz="2400" dirty="0">
              <a:gradFill>
                <a:gsLst>
                  <a:gs pos="62000">
                    <a:schemeClr val="tx1"/>
                  </a:gs>
                  <a:gs pos="88000">
                    <a:schemeClr val="tx1"/>
                  </a:gs>
                </a:gsLst>
                <a:lin ang="5400000" scaled="0"/>
              </a:gradFill>
              <a:effectLst>
                <a:outerShdw blurRad="38100" dist="38100" dir="2700000" algn="tl">
                  <a:srgbClr val="000000">
                    <a:alpha val="43137"/>
                  </a:srgbClr>
                </a:outerShdw>
              </a:effectLst>
              <a:latin typeface="Segoe" pitchFamily="34" charset="0"/>
            </a:endParaRPr>
          </a:p>
        </p:txBody>
      </p:sp>
      <p:sp>
        <p:nvSpPr>
          <p:cNvPr id="10" name="Rounded Rectangle 9"/>
          <p:cNvSpPr/>
          <p:nvPr/>
        </p:nvSpPr>
        <p:spPr bwMode="auto">
          <a:xfrm>
            <a:off x="3048000" y="990600"/>
            <a:ext cx="2971800" cy="5715000"/>
          </a:xfrm>
          <a:prstGeom prst="roundRect">
            <a:avLst/>
          </a:prstGeom>
          <a:gradFill>
            <a:gsLst>
              <a:gs pos="0">
                <a:schemeClr val="bg1">
                  <a:lumMod val="75000"/>
                  <a:lumOff val="25000"/>
                </a:schemeClr>
              </a:gs>
              <a:gs pos="50000">
                <a:schemeClr val="bg1">
                  <a:lumMod val="95000"/>
                  <a:lumOff val="5000"/>
                </a:schemeClr>
              </a:gs>
              <a:gs pos="69000">
                <a:schemeClr val="bg1">
                  <a:alpha val="0"/>
                </a:schemeClr>
              </a:gs>
              <a:gs pos="100000">
                <a:schemeClr val="bg1">
                  <a:alpha val="1000"/>
                </a:schemeClr>
              </a:gs>
            </a:gsLst>
          </a:gradFill>
          <a:ln>
            <a:solidFill>
              <a:schemeClr val="bg1"/>
            </a:solidFill>
            <a:headEnd type="none" w="med" len="med"/>
            <a:tailEnd type="none" w="med" len="med"/>
          </a:ln>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a:defRPr/>
            </a:pPr>
            <a:endParaRPr lang="en-US" sz="2400" dirty="0">
              <a:gradFill>
                <a:gsLst>
                  <a:gs pos="62000">
                    <a:schemeClr val="tx1"/>
                  </a:gs>
                  <a:gs pos="88000">
                    <a:schemeClr val="tx1"/>
                  </a:gs>
                </a:gsLst>
                <a:lin ang="5400000" scaled="0"/>
              </a:gradFill>
              <a:effectLst>
                <a:outerShdw blurRad="38100" dist="38100" dir="2700000" algn="tl">
                  <a:srgbClr val="000000">
                    <a:alpha val="43137"/>
                  </a:srgbClr>
                </a:outerShdw>
              </a:effectLst>
              <a:latin typeface="Segoe" pitchFamily="34" charset="0"/>
            </a:endParaRPr>
          </a:p>
        </p:txBody>
      </p:sp>
      <p:sp>
        <p:nvSpPr>
          <p:cNvPr id="13" name="Rounded Rectangle 12"/>
          <p:cNvSpPr/>
          <p:nvPr/>
        </p:nvSpPr>
        <p:spPr bwMode="auto">
          <a:xfrm>
            <a:off x="6019800" y="990600"/>
            <a:ext cx="3048000" cy="5715000"/>
          </a:xfrm>
          <a:prstGeom prst="roundRect">
            <a:avLst/>
          </a:prstGeom>
          <a:gradFill>
            <a:gsLst>
              <a:gs pos="0">
                <a:schemeClr val="bg1">
                  <a:lumMod val="75000"/>
                  <a:lumOff val="25000"/>
                </a:schemeClr>
              </a:gs>
              <a:gs pos="50000">
                <a:schemeClr val="bg1">
                  <a:lumMod val="95000"/>
                  <a:lumOff val="5000"/>
                </a:schemeClr>
              </a:gs>
              <a:gs pos="69000">
                <a:schemeClr val="bg1">
                  <a:alpha val="0"/>
                </a:schemeClr>
              </a:gs>
              <a:gs pos="100000">
                <a:schemeClr val="bg1">
                  <a:alpha val="1000"/>
                </a:schemeClr>
              </a:gs>
            </a:gsLst>
          </a:gradFill>
          <a:ln>
            <a:solidFill>
              <a:schemeClr val="bg1"/>
            </a:solidFill>
            <a:headEnd type="none" w="med" len="med"/>
            <a:tailEnd type="none" w="med" len="med"/>
          </a:ln>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a:defRPr/>
            </a:pPr>
            <a:endParaRPr lang="en-US" sz="2400" dirty="0">
              <a:gradFill>
                <a:gsLst>
                  <a:gs pos="62000">
                    <a:schemeClr val="tx1"/>
                  </a:gs>
                  <a:gs pos="88000">
                    <a:schemeClr val="tx1"/>
                  </a:gs>
                </a:gsLst>
                <a:lin ang="5400000" scaled="0"/>
              </a:gradFill>
              <a:effectLst>
                <a:outerShdw blurRad="38100" dist="38100" dir="2700000" algn="tl">
                  <a:srgbClr val="000000">
                    <a:alpha val="43137"/>
                  </a:srgbClr>
                </a:outerShdw>
              </a:effectLst>
              <a:latin typeface="Segoe" pitchFamily="34" charset="0"/>
            </a:endParaRPr>
          </a:p>
        </p:txBody>
      </p:sp>
      <p:grpSp>
        <p:nvGrpSpPr>
          <p:cNvPr id="102411" name="Group 26"/>
          <p:cNvGrpSpPr>
            <a:grpSpLocks/>
          </p:cNvGrpSpPr>
          <p:nvPr/>
        </p:nvGrpSpPr>
        <p:grpSpPr bwMode="auto">
          <a:xfrm>
            <a:off x="-381000" y="1676400"/>
            <a:ext cx="3810000" cy="2038350"/>
            <a:chOff x="-507873" y="2571464"/>
            <a:chExt cx="5078678" cy="2037903"/>
          </a:xfrm>
        </p:grpSpPr>
        <p:pic>
          <p:nvPicPr>
            <p:cNvPr id="102420" name="Picture 15" descr="server-room-purple.png"/>
            <p:cNvPicPr>
              <a:picLocks noChangeAspect="1"/>
            </p:cNvPicPr>
            <p:nvPr/>
          </p:nvPicPr>
          <p:blipFill>
            <a:blip r:embed="rId3"/>
            <a:srcRect/>
            <a:stretch>
              <a:fillRect/>
            </a:stretch>
          </p:blipFill>
          <p:spPr bwMode="auto">
            <a:xfrm>
              <a:off x="-507873" y="2571464"/>
              <a:ext cx="5078678" cy="1603793"/>
            </a:xfrm>
            <a:prstGeom prst="rect">
              <a:avLst/>
            </a:prstGeom>
            <a:noFill/>
            <a:ln w="9525">
              <a:noFill/>
              <a:miter lim="800000"/>
              <a:headEnd/>
              <a:tailEnd/>
            </a:ln>
          </p:spPr>
        </p:pic>
        <p:sp>
          <p:nvSpPr>
            <p:cNvPr id="102421" name="TextBox 16"/>
            <p:cNvSpPr txBox="1">
              <a:spLocks noChangeArrowheads="1"/>
            </p:cNvSpPr>
            <p:nvPr/>
          </p:nvSpPr>
          <p:spPr bwMode="auto">
            <a:xfrm>
              <a:off x="-258044" y="3778370"/>
              <a:ext cx="4727277" cy="830997"/>
            </a:xfrm>
            <a:prstGeom prst="rect">
              <a:avLst/>
            </a:prstGeom>
            <a:noFill/>
            <a:ln w="9525">
              <a:noFill/>
              <a:miter lim="800000"/>
              <a:headEnd/>
              <a:tailEnd/>
            </a:ln>
          </p:spPr>
          <p:txBody>
            <a:bodyPr>
              <a:spAutoFit/>
            </a:bodyPr>
            <a:lstStyle/>
            <a:p>
              <a:pPr algn="ctr"/>
              <a:r>
                <a:rPr lang="en-US" altLang="zh-CN" sz="2400">
                  <a:latin typeface="Calibri" pitchFamily="34" charset="0"/>
                </a:rPr>
                <a:t>On-Premises</a:t>
              </a:r>
            </a:p>
            <a:p>
              <a:pPr algn="ctr"/>
              <a:r>
                <a:rPr lang="en-US" altLang="zh-CN" sz="2400">
                  <a:latin typeface="Calibri" pitchFamily="34" charset="0"/>
                </a:rPr>
                <a:t>Servers</a:t>
              </a:r>
            </a:p>
          </p:txBody>
        </p:sp>
      </p:grpSp>
      <p:grpSp>
        <p:nvGrpSpPr>
          <p:cNvPr id="102412" name="Group 27"/>
          <p:cNvGrpSpPr>
            <a:grpSpLocks/>
          </p:cNvGrpSpPr>
          <p:nvPr/>
        </p:nvGrpSpPr>
        <p:grpSpPr bwMode="auto">
          <a:xfrm>
            <a:off x="3894138" y="1631950"/>
            <a:ext cx="1668462" cy="2097088"/>
            <a:chOff x="5190993" y="2527543"/>
            <a:chExt cx="2223872" cy="2096196"/>
          </a:xfrm>
        </p:grpSpPr>
        <p:pic>
          <p:nvPicPr>
            <p:cNvPr id="19" name="Picture 2" descr="C:\Program Files\Microsoft Resource DVD Artwork\DVD_ART\Artwork_Imagery\HARDWARE_IMAGERY\Photos - OEM Hardware\Server Computer\HP AlphaServer SC4.png"/>
            <p:cNvPicPr>
              <a:picLocks noChangeAspect="1" noChangeArrowheads="1"/>
            </p:cNvPicPr>
            <p:nvPr/>
          </p:nvPicPr>
          <p:blipFill>
            <a:blip r:embed="rId4" cstate="email"/>
            <a:srcRect/>
            <a:stretch>
              <a:fillRect/>
            </a:stretch>
          </p:blipFill>
          <p:spPr bwMode="auto">
            <a:xfrm>
              <a:off x="5291491" y="2527543"/>
              <a:ext cx="2123374" cy="1285328"/>
            </a:xfrm>
            <a:prstGeom prst="rect">
              <a:avLst/>
            </a:prstGeom>
            <a:noFill/>
            <a:effectLst>
              <a:outerShdw blurRad="76200" dir="18900000" sy="23000" kx="-1200000" algn="bl" rotWithShape="0">
                <a:prstClr val="black">
                  <a:alpha val="20000"/>
                </a:prstClr>
              </a:outerShdw>
              <a:reflection blurRad="6350" stA="52000" endA="300" endPos="35000" dir="5400000" sy="-100000" algn="bl" rotWithShape="0"/>
            </a:effectLst>
          </p:spPr>
        </p:pic>
        <p:sp>
          <p:nvSpPr>
            <p:cNvPr id="102419" name="TextBox 19"/>
            <p:cNvSpPr txBox="1">
              <a:spLocks noChangeArrowheads="1"/>
            </p:cNvSpPr>
            <p:nvPr/>
          </p:nvSpPr>
          <p:spPr bwMode="auto">
            <a:xfrm>
              <a:off x="5190993" y="3792742"/>
              <a:ext cx="2122098" cy="830997"/>
            </a:xfrm>
            <a:prstGeom prst="rect">
              <a:avLst/>
            </a:prstGeom>
            <a:noFill/>
            <a:ln w="9525">
              <a:noFill/>
              <a:miter lim="800000"/>
              <a:headEnd/>
              <a:tailEnd/>
            </a:ln>
          </p:spPr>
          <p:txBody>
            <a:bodyPr>
              <a:spAutoFit/>
            </a:bodyPr>
            <a:lstStyle/>
            <a:p>
              <a:pPr algn="ctr"/>
              <a:r>
                <a:rPr lang="en-US" altLang="zh-CN" sz="2400">
                  <a:latin typeface="Calibri" pitchFamily="34" charset="0"/>
                </a:rPr>
                <a:t>Hosted Servers</a:t>
              </a:r>
            </a:p>
          </p:txBody>
        </p:sp>
      </p:grpSp>
      <p:grpSp>
        <p:nvGrpSpPr>
          <p:cNvPr id="102413" name="Group 28"/>
          <p:cNvGrpSpPr>
            <a:grpSpLocks/>
          </p:cNvGrpSpPr>
          <p:nvPr/>
        </p:nvGrpSpPr>
        <p:grpSpPr bwMode="auto">
          <a:xfrm>
            <a:off x="6394450" y="1447800"/>
            <a:ext cx="2387600" cy="2281238"/>
            <a:chOff x="8522896" y="2342864"/>
            <a:chExt cx="3184074" cy="2280875"/>
          </a:xfrm>
        </p:grpSpPr>
        <p:pic>
          <p:nvPicPr>
            <p:cNvPr id="102416" name="Picture 2" descr="C:\Program Files\Microsoft Resource DVD Artwork\DVD_ART\Artwork_Imagery\Shapes and Graphics\Internet Cloud\cloud 1.png"/>
            <p:cNvPicPr>
              <a:picLocks noChangeAspect="1" noChangeArrowheads="1"/>
            </p:cNvPicPr>
            <p:nvPr/>
          </p:nvPicPr>
          <p:blipFill>
            <a:blip r:embed="rId5"/>
            <a:srcRect/>
            <a:stretch>
              <a:fillRect/>
            </a:stretch>
          </p:blipFill>
          <p:spPr bwMode="auto">
            <a:xfrm>
              <a:off x="8522896" y="2342864"/>
              <a:ext cx="3184074" cy="1797811"/>
            </a:xfrm>
            <a:prstGeom prst="rect">
              <a:avLst/>
            </a:prstGeom>
            <a:noFill/>
            <a:ln w="9525">
              <a:noFill/>
              <a:miter lim="800000"/>
              <a:headEnd/>
              <a:tailEnd/>
            </a:ln>
          </p:spPr>
        </p:pic>
        <p:sp>
          <p:nvSpPr>
            <p:cNvPr id="102417" name="TextBox 22"/>
            <p:cNvSpPr txBox="1">
              <a:spLocks noChangeArrowheads="1"/>
            </p:cNvSpPr>
            <p:nvPr/>
          </p:nvSpPr>
          <p:spPr bwMode="auto">
            <a:xfrm>
              <a:off x="9054855" y="3792742"/>
              <a:ext cx="2122097" cy="830997"/>
            </a:xfrm>
            <a:prstGeom prst="rect">
              <a:avLst/>
            </a:prstGeom>
            <a:noFill/>
            <a:ln w="9525">
              <a:noFill/>
              <a:miter lim="800000"/>
              <a:headEnd/>
              <a:tailEnd/>
            </a:ln>
          </p:spPr>
          <p:txBody>
            <a:bodyPr>
              <a:spAutoFit/>
            </a:bodyPr>
            <a:lstStyle/>
            <a:p>
              <a:pPr algn="ctr"/>
              <a:r>
                <a:rPr lang="en-US" altLang="zh-CN" sz="2400">
                  <a:latin typeface="Calibri" pitchFamily="34" charset="0"/>
                </a:rPr>
                <a:t>Cloud Platform</a:t>
              </a:r>
            </a:p>
          </p:txBody>
        </p:sp>
      </p:grpSp>
      <p:pic>
        <p:nvPicPr>
          <p:cNvPr id="24" name="Picture 15" descr="C:\Program Files\Microsoft Resource DVD Artwork\DVD_ART\Artwork_Imagery\Shapes and Graphics\Arrows - arrow\White Collection 25 percent opaque - soft shadow\double headed arrow 5b.png"/>
          <p:cNvPicPr>
            <a:picLocks noChangeAspect="1" noChangeArrowheads="1"/>
          </p:cNvPicPr>
          <p:nvPr/>
        </p:nvPicPr>
        <p:blipFill>
          <a:blip r:embed="rId6" cstate="print">
            <a:duotone>
              <a:prstClr val="black"/>
              <a:schemeClr val="accent2">
                <a:tint val="45000"/>
                <a:satMod val="400000"/>
              </a:schemeClr>
            </a:duotone>
          </a:blip>
          <a:srcRect/>
          <a:stretch>
            <a:fillRect/>
          </a:stretch>
        </p:blipFill>
        <p:spPr bwMode="auto">
          <a:xfrm>
            <a:off x="1717996" y="2924563"/>
            <a:ext cx="5902004" cy="1194747"/>
          </a:xfrm>
          <a:prstGeom prst="rect">
            <a:avLst/>
          </a:prstGeom>
          <a:noFill/>
        </p:spPr>
      </p:pic>
      <p:pic>
        <p:nvPicPr>
          <p:cNvPr id="102415" name="Picture 13" descr="internet cloud 75 opac"/>
          <p:cNvPicPr>
            <a:picLocks noChangeAspect="1" noChangeArrowheads="1"/>
          </p:cNvPicPr>
          <p:nvPr/>
        </p:nvPicPr>
        <p:blipFill>
          <a:blip r:embed="rId7"/>
          <a:srcRect/>
          <a:stretch>
            <a:fillRect/>
          </a:stretch>
        </p:blipFill>
        <p:spPr bwMode="auto">
          <a:xfrm>
            <a:off x="6315075" y="1709738"/>
            <a:ext cx="2609850" cy="11303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Picture 2"/>
          <p:cNvPicPr>
            <a:picLocks noChangeAspect="1" noChangeArrowheads="1"/>
          </p:cNvPicPr>
          <p:nvPr/>
        </p:nvPicPr>
        <p:blipFill>
          <a:blip r:embed="rId3"/>
          <a:srcRect/>
          <a:stretch>
            <a:fillRect/>
          </a:stretch>
        </p:blipFill>
        <p:spPr bwMode="auto">
          <a:xfrm>
            <a:off x="-3175" y="0"/>
            <a:ext cx="9150350" cy="6858000"/>
          </a:xfrm>
          <a:prstGeom prst="rect">
            <a:avLst/>
          </a:prstGeom>
          <a:noFill/>
          <a:ln w="9525">
            <a:noFill/>
            <a:miter lim="800000"/>
            <a:headEnd/>
            <a:tailEnd/>
          </a:ln>
        </p:spPr>
      </p:pic>
      <p:sp>
        <p:nvSpPr>
          <p:cNvPr id="2" name="Text Placeholder 1"/>
          <p:cNvSpPr>
            <a:spLocks noGrp="1"/>
          </p:cNvSpPr>
          <p:nvPr>
            <p:ph type="body" sz="quarter" idx="13"/>
          </p:nvPr>
        </p:nvSpPr>
        <p:spPr>
          <a:xfrm>
            <a:off x="381000" y="-762000"/>
            <a:ext cx="8382000" cy="5562600"/>
          </a:xfrm>
        </p:spPr>
        <p:txBody>
          <a:bodyPr rtlCol="0"/>
          <a:lstStyle/>
          <a:p>
            <a:pPr algn="l" fontAlgn="auto">
              <a:spcAft>
                <a:spcPts val="0"/>
              </a:spcAft>
              <a:buFont typeface="Arial" pitchFamily="34" charset="0"/>
              <a:buNone/>
              <a:defRPr/>
            </a:pPr>
            <a:r>
              <a:rPr lang="en-US" dirty="0" smtClean="0">
                <a:solidFill>
                  <a:srgbClr val="FF0000"/>
                </a:solidFill>
              </a:rPr>
              <a:t>On-Premise</a:t>
            </a:r>
          </a:p>
        </p:txBody>
      </p:sp>
      <p:pic>
        <p:nvPicPr>
          <p:cNvPr id="51201" name="Picture 1"/>
          <p:cNvPicPr>
            <a:picLocks noChangeAspect="1" noChangeArrowheads="1"/>
          </p:cNvPicPr>
          <p:nvPr/>
        </p:nvPicPr>
        <p:blipFill>
          <a:blip r:embed="rId4"/>
          <a:srcRect/>
          <a:stretch>
            <a:fillRect/>
          </a:stretch>
        </p:blipFill>
        <p:spPr bwMode="auto">
          <a:xfrm>
            <a:off x="5491163" y="0"/>
            <a:ext cx="3652837" cy="6858000"/>
          </a:xfrm>
          <a:prstGeom prst="rect">
            <a:avLst/>
          </a:prstGeom>
          <a:noFill/>
          <a:ln w="9525">
            <a:noFill/>
            <a:miter lim="800000"/>
            <a:headEnd/>
            <a:tailEnd/>
          </a:ln>
        </p:spPr>
      </p:pic>
      <p:sp>
        <p:nvSpPr>
          <p:cNvPr id="4" name="Slide Number Placeholder 3"/>
          <p:cNvSpPr>
            <a:spLocks noGrp="1"/>
          </p:cNvSpPr>
          <p:nvPr>
            <p:ph type="sldNum" sz="quarter" idx="16"/>
          </p:nvPr>
        </p:nvSpPr>
        <p:spPr/>
        <p:txBody>
          <a:bodyPr/>
          <a:lstStyle/>
          <a:p>
            <a:pPr>
              <a:defRPr/>
            </a:pPr>
            <a:fld id="{357192F0-86E1-45CB-B384-E12097097090}" type="slidenum">
              <a:rPr lang="en-US"/>
              <a:pPr>
                <a:defRPr/>
              </a:pPr>
              <a:t>34</a:t>
            </a:fld>
            <a:endParaRPr lang="en-US"/>
          </a:p>
        </p:txBody>
      </p:sp>
      <p:sp>
        <p:nvSpPr>
          <p:cNvPr id="6" name="Rectangle 5"/>
          <p:cNvSpPr>
            <a:spLocks noChangeArrowheads="1"/>
          </p:cNvSpPr>
          <p:nvPr/>
        </p:nvSpPr>
        <p:spPr bwMode="auto">
          <a:xfrm>
            <a:off x="1219200" y="4191000"/>
            <a:ext cx="2895600" cy="2308225"/>
          </a:xfrm>
          <a:prstGeom prst="rect">
            <a:avLst/>
          </a:prstGeom>
          <a:noFill/>
          <a:ln w="9525">
            <a:noFill/>
            <a:miter lim="800000"/>
            <a:headEnd/>
            <a:tailEnd/>
          </a:ln>
        </p:spPr>
        <p:txBody>
          <a:bodyPr>
            <a:spAutoFit/>
          </a:bodyPr>
          <a:lstStyle/>
          <a:p>
            <a:pPr marL="223838" indent="-223838">
              <a:buFont typeface="Arial" charset="0"/>
              <a:buChar char="•"/>
            </a:pPr>
            <a:r>
              <a:rPr lang="en-US" altLang="zh-CN">
                <a:latin typeface="Calibri" pitchFamily="34" charset="0"/>
              </a:rPr>
              <a:t>Bring your own machines, connectivity, software, etc.</a:t>
            </a:r>
          </a:p>
          <a:p>
            <a:pPr marL="223838" indent="-223838">
              <a:buFont typeface="Arial" charset="0"/>
              <a:buChar char="•"/>
            </a:pPr>
            <a:r>
              <a:rPr lang="en-US" altLang="zh-CN">
                <a:latin typeface="Calibri" pitchFamily="34" charset="0"/>
              </a:rPr>
              <a:t>Complete control</a:t>
            </a:r>
          </a:p>
          <a:p>
            <a:pPr marL="223838" indent="-223838">
              <a:buFont typeface="Arial" charset="0"/>
              <a:buChar char="•"/>
            </a:pPr>
            <a:r>
              <a:rPr lang="en-US" altLang="zh-CN">
                <a:latin typeface="Calibri" pitchFamily="34" charset="0"/>
              </a:rPr>
              <a:t>Complete responsibility</a:t>
            </a:r>
          </a:p>
          <a:p>
            <a:pPr marL="223838" indent="-223838">
              <a:buFont typeface="Arial" charset="0"/>
              <a:buChar char="•"/>
            </a:pPr>
            <a:r>
              <a:rPr lang="en-US" altLang="zh-CN">
                <a:latin typeface="Calibri" pitchFamily="34" charset="0"/>
              </a:rPr>
              <a:t>Static capabilities</a:t>
            </a:r>
          </a:p>
          <a:p>
            <a:pPr marL="223838" indent="-223838">
              <a:buFont typeface="Arial" charset="0"/>
              <a:buChar char="•"/>
            </a:pPr>
            <a:r>
              <a:rPr lang="en-US" altLang="zh-CN">
                <a:latin typeface="Calibri" pitchFamily="34" charset="0"/>
              </a:rPr>
              <a:t>Upfront capital costs for the infrastructure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3" presetClass="entr" presetSubtype="10" fill="hold" nodeType="withEffect">
                                  <p:stCondLst>
                                    <p:cond delay="0"/>
                                  </p:stCondLst>
                                  <p:childTnLst>
                                    <p:set>
                                      <p:cBhvr>
                                        <p:cTn id="8" dur="1" fill="hold">
                                          <p:stCondLst>
                                            <p:cond delay="0"/>
                                          </p:stCondLst>
                                        </p:cTn>
                                        <p:tgtEl>
                                          <p:spTgt spid="51201"/>
                                        </p:tgtEl>
                                        <p:attrNameLst>
                                          <p:attrName>style.visibility</p:attrName>
                                        </p:attrNameLst>
                                      </p:cBhvr>
                                      <p:to>
                                        <p:strVal val="visible"/>
                                      </p:to>
                                    </p:set>
                                    <p:animEffect transition="in" filter="blinds(horizontal)">
                                      <p:cBhvr>
                                        <p:cTn id="9" dur="500"/>
                                        <p:tgtEl>
                                          <p:spTgt spid="51201"/>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500"/>
                                        <p:tgtEl>
                                          <p:spTgt spid="6">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Effect transition="in" filter="fade">
                                      <p:cBhvr>
                                        <p:cTn id="29" dur="500"/>
                                        <p:tgtEl>
                                          <p:spTgt spid="6">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animEffect transition="in" filter="fade">
                                      <p:cBhvr>
                                        <p:cTn id="34"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p:cNvPicPr>
            <a:picLocks noChangeAspect="1" noChangeArrowheads="1"/>
          </p:cNvPicPr>
          <p:nvPr/>
        </p:nvPicPr>
        <p:blipFill>
          <a:blip r:embed="rId3"/>
          <a:srcRect/>
          <a:stretch>
            <a:fillRect/>
          </a:stretch>
        </p:blipFill>
        <p:spPr bwMode="auto">
          <a:xfrm>
            <a:off x="0" y="-533400"/>
            <a:ext cx="9150350" cy="6858000"/>
          </a:xfrm>
          <a:prstGeom prst="rect">
            <a:avLst/>
          </a:prstGeom>
          <a:noFill/>
          <a:ln w="9525">
            <a:noFill/>
            <a:miter lim="800000"/>
            <a:headEnd/>
            <a:tailEnd/>
          </a:ln>
        </p:spPr>
      </p:pic>
      <p:sp>
        <p:nvSpPr>
          <p:cNvPr id="2" name="Text Placeholder 1"/>
          <p:cNvSpPr>
            <a:spLocks noGrp="1"/>
          </p:cNvSpPr>
          <p:nvPr>
            <p:ph type="body" sz="quarter" idx="13"/>
          </p:nvPr>
        </p:nvSpPr>
        <p:spPr>
          <a:xfrm>
            <a:off x="304800" y="304800"/>
            <a:ext cx="8382000" cy="5562600"/>
          </a:xfrm>
        </p:spPr>
        <p:txBody>
          <a:bodyPr/>
          <a:lstStyle/>
          <a:p>
            <a:pPr>
              <a:lnSpc>
                <a:spcPct val="80000"/>
              </a:lnSpc>
            </a:pPr>
            <a:r>
              <a:rPr lang="en-US" altLang="zh-CN" sz="4100" smtClean="0">
                <a:ea typeface="宋体" charset="-122"/>
              </a:rPr>
              <a:t>% of </a:t>
            </a:r>
            <a:br>
              <a:rPr lang="en-US" altLang="zh-CN" sz="4100" smtClean="0">
                <a:ea typeface="宋体" charset="-122"/>
              </a:rPr>
            </a:br>
            <a:r>
              <a:rPr lang="en-US" altLang="zh-CN" sz="4100" smtClean="0">
                <a:ea typeface="宋体" charset="-122"/>
              </a:rPr>
              <a:t>Capital Equipment Budget </a:t>
            </a:r>
            <a:br>
              <a:rPr lang="en-US" altLang="zh-CN" sz="4100" smtClean="0">
                <a:ea typeface="宋体" charset="-122"/>
              </a:rPr>
            </a:br>
            <a:r>
              <a:rPr lang="en-US" altLang="zh-CN" sz="4100" smtClean="0">
                <a:ea typeface="宋体" charset="-122"/>
              </a:rPr>
              <a:t>spent on IT in 2011?</a:t>
            </a:r>
          </a:p>
          <a:p>
            <a:pPr>
              <a:lnSpc>
                <a:spcPct val="80000"/>
              </a:lnSpc>
            </a:pPr>
            <a:endParaRPr lang="en-US" altLang="zh-CN" sz="4100" smtClean="0">
              <a:ea typeface="宋体" charset="-122"/>
            </a:endParaRPr>
          </a:p>
          <a:p>
            <a:pPr>
              <a:lnSpc>
                <a:spcPct val="80000"/>
              </a:lnSpc>
            </a:pPr>
            <a:endParaRPr lang="en-US" altLang="zh-CN" sz="4100" smtClean="0">
              <a:ea typeface="宋体" charset="-122"/>
            </a:endParaRPr>
          </a:p>
          <a:p>
            <a:pPr>
              <a:lnSpc>
                <a:spcPct val="80000"/>
              </a:lnSpc>
            </a:pPr>
            <a:r>
              <a:rPr lang="en-US" altLang="zh-CN" sz="15400" i="1" smtClean="0">
                <a:solidFill>
                  <a:srgbClr val="FF0000"/>
                </a:solidFill>
                <a:effectLst>
                  <a:outerShdw blurRad="38100" dist="38100" dir="2700000" algn="tl">
                    <a:srgbClr val="C0C0C0"/>
                  </a:outerShdw>
                </a:effectLst>
                <a:ea typeface="宋体" charset="-122"/>
                <a:cs typeface="Arial" charset="0"/>
              </a:rPr>
              <a:t>65%</a:t>
            </a:r>
          </a:p>
        </p:txBody>
      </p:sp>
      <p:sp>
        <p:nvSpPr>
          <p:cNvPr id="106499" name="TextBox 2"/>
          <p:cNvSpPr txBox="1">
            <a:spLocks noChangeArrowheads="1"/>
          </p:cNvSpPr>
          <p:nvPr/>
        </p:nvSpPr>
        <p:spPr bwMode="auto">
          <a:xfrm>
            <a:off x="2819400" y="6075363"/>
            <a:ext cx="6172200" cy="369887"/>
          </a:xfrm>
          <a:prstGeom prst="rect">
            <a:avLst/>
          </a:prstGeom>
          <a:noFill/>
          <a:ln w="9525">
            <a:noFill/>
            <a:miter lim="800000"/>
            <a:headEnd/>
            <a:tailEnd/>
          </a:ln>
        </p:spPr>
        <p:txBody>
          <a:bodyPr>
            <a:spAutoFit/>
          </a:bodyPr>
          <a:lstStyle/>
          <a:p>
            <a:pPr algn="r"/>
            <a:r>
              <a:rPr lang="en-US" altLang="zh-CN">
                <a:solidFill>
                  <a:srgbClr val="FF0000"/>
                </a:solidFill>
                <a:latin typeface="Segoe"/>
              </a:rPr>
              <a:t>Commerce Department Statistics</a:t>
            </a:r>
          </a:p>
        </p:txBody>
      </p:sp>
      <p:sp>
        <p:nvSpPr>
          <p:cNvPr id="4" name="Slide Number Placeholder 3"/>
          <p:cNvSpPr>
            <a:spLocks noGrp="1"/>
          </p:cNvSpPr>
          <p:nvPr>
            <p:ph type="sldNum" sz="quarter" idx="16"/>
          </p:nvPr>
        </p:nvSpPr>
        <p:spPr/>
        <p:txBody>
          <a:bodyPr/>
          <a:lstStyle/>
          <a:p>
            <a:pPr>
              <a:defRPr/>
            </a:pPr>
            <a:fld id="{013FBA66-D3DC-42A7-82A1-7BB5F03EEBF3}" type="slidenum">
              <a:rPr lang="en-US"/>
              <a:pPr>
                <a:defRPr/>
              </a:pPr>
              <a:t>35</a:t>
            </a:fld>
            <a:endParaRPr lang="en-US"/>
          </a:p>
        </p:txBody>
      </p:sp>
      <p:sp>
        <p:nvSpPr>
          <p:cNvPr id="6" name="Rectangle 5"/>
          <p:cNvSpPr/>
          <p:nvPr/>
        </p:nvSpPr>
        <p:spPr>
          <a:xfrm>
            <a:off x="2635250" y="3886200"/>
            <a:ext cx="3810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5" name="Picture 2"/>
          <p:cNvPicPr>
            <a:picLocks noChangeAspect="1" noChangeArrowheads="1"/>
          </p:cNvPicPr>
          <p:nvPr/>
        </p:nvPicPr>
        <p:blipFill>
          <a:blip r:embed="rId3"/>
          <a:srcRect/>
          <a:stretch>
            <a:fillRect/>
          </a:stretch>
        </p:blipFill>
        <p:spPr bwMode="auto">
          <a:xfrm>
            <a:off x="-6350" y="-1219200"/>
            <a:ext cx="9150350" cy="6858000"/>
          </a:xfrm>
          <a:prstGeom prst="rect">
            <a:avLst/>
          </a:prstGeom>
          <a:noFill/>
          <a:ln w="9525">
            <a:noFill/>
            <a:miter lim="800000"/>
            <a:headEnd/>
            <a:tailEnd/>
          </a:ln>
        </p:spPr>
      </p:pic>
      <p:sp>
        <p:nvSpPr>
          <p:cNvPr id="2" name="Text Placeholder 1"/>
          <p:cNvSpPr>
            <a:spLocks noGrp="1"/>
          </p:cNvSpPr>
          <p:nvPr>
            <p:ph type="body" sz="quarter" idx="13"/>
          </p:nvPr>
        </p:nvSpPr>
        <p:spPr/>
        <p:txBody>
          <a:bodyPr rtlCol="0"/>
          <a:lstStyle/>
          <a:p>
            <a:pPr fontAlgn="auto">
              <a:spcAft>
                <a:spcPts val="0"/>
              </a:spcAft>
              <a:buFont typeface="Arial" pitchFamily="34" charset="0"/>
              <a:buNone/>
              <a:defRPr/>
            </a:pPr>
            <a:r>
              <a:rPr lang="en-US" dirty="0" smtClean="0"/>
              <a:t>% of Utilized </a:t>
            </a:r>
            <a:br>
              <a:rPr lang="en-US" dirty="0" smtClean="0"/>
            </a:br>
            <a:r>
              <a:rPr lang="en-US" dirty="0" smtClean="0"/>
              <a:t>Server Capacity</a:t>
            </a:r>
            <a:br>
              <a:rPr lang="en-US" dirty="0" smtClean="0"/>
            </a:br>
            <a:r>
              <a:rPr lang="en-US" dirty="0" smtClean="0"/>
              <a:t>on Average?</a:t>
            </a:r>
          </a:p>
          <a:p>
            <a:pPr fontAlgn="auto">
              <a:spcAft>
                <a:spcPts val="0"/>
              </a:spcAft>
              <a:buFont typeface="Arial" pitchFamily="34" charset="0"/>
              <a:buNone/>
              <a:defRPr/>
            </a:pPr>
            <a:r>
              <a:rPr lang="en-US" sz="16600" i="1" spc="-113" dirty="0" smtClean="0">
                <a:ln w="3175">
                  <a:noFill/>
                </a:ln>
                <a:solidFill>
                  <a:srgbClr val="FF0000"/>
                </a:solidFill>
                <a:effectLst>
                  <a:outerShdw blurRad="38100" dist="38100" dir="2700000" algn="tl">
                    <a:srgbClr val="000000">
                      <a:alpha val="43137"/>
                    </a:srgbClr>
                  </a:outerShdw>
                </a:effectLst>
                <a:cs typeface="Arial" charset="0"/>
              </a:rPr>
              <a:t>6%</a:t>
            </a:r>
          </a:p>
        </p:txBody>
      </p:sp>
      <p:sp>
        <p:nvSpPr>
          <p:cNvPr id="108547" name="TextBox 2"/>
          <p:cNvSpPr txBox="1">
            <a:spLocks noChangeArrowheads="1"/>
          </p:cNvSpPr>
          <p:nvPr/>
        </p:nvSpPr>
        <p:spPr bwMode="auto">
          <a:xfrm>
            <a:off x="2819400" y="6062663"/>
            <a:ext cx="6172200" cy="368300"/>
          </a:xfrm>
          <a:prstGeom prst="rect">
            <a:avLst/>
          </a:prstGeom>
          <a:noFill/>
          <a:ln w="9525">
            <a:noFill/>
            <a:miter lim="800000"/>
            <a:headEnd/>
            <a:tailEnd/>
          </a:ln>
        </p:spPr>
        <p:txBody>
          <a:bodyPr>
            <a:spAutoFit/>
          </a:bodyPr>
          <a:lstStyle/>
          <a:p>
            <a:pPr algn="r"/>
            <a:r>
              <a:rPr lang="en-US" altLang="zh-CN">
                <a:solidFill>
                  <a:srgbClr val="FF0000"/>
                </a:solidFill>
                <a:latin typeface="Segoe"/>
              </a:rPr>
              <a:t>Economist Survey on IT, 2011</a:t>
            </a:r>
          </a:p>
        </p:txBody>
      </p:sp>
      <p:sp>
        <p:nvSpPr>
          <p:cNvPr id="4" name="Slide Number Placeholder 3"/>
          <p:cNvSpPr>
            <a:spLocks noGrp="1"/>
          </p:cNvSpPr>
          <p:nvPr>
            <p:ph type="sldNum" sz="quarter" idx="16"/>
          </p:nvPr>
        </p:nvSpPr>
        <p:spPr/>
        <p:txBody>
          <a:bodyPr/>
          <a:lstStyle/>
          <a:p>
            <a:pPr>
              <a:defRPr/>
            </a:pPr>
            <a:fld id="{A5C5620E-AA55-439E-8349-660398F1885D}" type="slidenum">
              <a:rPr lang="en-US"/>
              <a:pPr>
                <a:defRPr/>
              </a:pPr>
              <a:t>36</a:t>
            </a:fld>
            <a:endParaRPr lang="en-US"/>
          </a:p>
        </p:txBody>
      </p:sp>
      <p:sp>
        <p:nvSpPr>
          <p:cNvPr id="6" name="Rectangle 5"/>
          <p:cNvSpPr/>
          <p:nvPr/>
        </p:nvSpPr>
        <p:spPr>
          <a:xfrm>
            <a:off x="2670175" y="3657600"/>
            <a:ext cx="3810000" cy="175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p:txBody>
          <a:bodyPr/>
          <a:lstStyle/>
          <a:p>
            <a:r>
              <a:rPr lang="en-US" altLang="zh-CN" smtClean="0">
                <a:ea typeface="宋体" charset="-122"/>
              </a:rPr>
              <a:t>Volatility</a:t>
            </a:r>
          </a:p>
        </p:txBody>
      </p:sp>
      <p:sp>
        <p:nvSpPr>
          <p:cNvPr id="3" name="Slide Number Placeholder 2"/>
          <p:cNvSpPr>
            <a:spLocks noGrp="1"/>
          </p:cNvSpPr>
          <p:nvPr>
            <p:ph type="sldNum" sz="quarter" idx="12"/>
          </p:nvPr>
        </p:nvSpPr>
        <p:spPr/>
        <p:txBody>
          <a:bodyPr/>
          <a:lstStyle/>
          <a:p>
            <a:pPr>
              <a:defRPr/>
            </a:pPr>
            <a:fld id="{9D2D42E5-0175-4FE5-BF80-C1A09786815C}" type="slidenum">
              <a:rPr lang="en-US"/>
              <a:pPr>
                <a:defRPr/>
              </a:pPr>
              <a:t>37</a:t>
            </a:fld>
            <a:endParaRPr lang="en-US"/>
          </a:p>
        </p:txBody>
      </p:sp>
      <p:pic>
        <p:nvPicPr>
          <p:cNvPr id="110595" name="Picture 4"/>
          <p:cNvPicPr>
            <a:picLocks noChangeAspect="1" noChangeArrowheads="1"/>
          </p:cNvPicPr>
          <p:nvPr/>
        </p:nvPicPr>
        <p:blipFill>
          <a:blip r:embed="rId2"/>
          <a:srcRect/>
          <a:stretch>
            <a:fillRect/>
          </a:stretch>
        </p:blipFill>
        <p:spPr bwMode="auto">
          <a:xfrm>
            <a:off x="441325" y="1524000"/>
            <a:ext cx="8312150" cy="4572000"/>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50F601DE-658F-40F0-AB2C-0811D962D189}" type="slidenum">
              <a:rPr lang="en-US"/>
              <a:pPr>
                <a:defRPr/>
              </a:pPr>
              <a:t>38</a:t>
            </a:fld>
            <a:endParaRPr lang="en-US"/>
          </a:p>
        </p:txBody>
      </p:sp>
      <p:pic>
        <p:nvPicPr>
          <p:cNvPr id="111618" name="Picture 2"/>
          <p:cNvPicPr>
            <a:picLocks noChangeAspect="1" noChangeArrowheads="1"/>
          </p:cNvPicPr>
          <p:nvPr/>
        </p:nvPicPr>
        <p:blipFill>
          <a:blip r:embed="rId2"/>
          <a:srcRect/>
          <a:stretch>
            <a:fillRect/>
          </a:stretch>
        </p:blipFill>
        <p:spPr bwMode="auto">
          <a:xfrm>
            <a:off x="2482850" y="79375"/>
            <a:ext cx="6138863" cy="3376613"/>
          </a:xfrm>
          <a:prstGeom prst="rect">
            <a:avLst/>
          </a:prstGeom>
          <a:noFill/>
          <a:ln w="9525">
            <a:noFill/>
            <a:miter lim="800000"/>
            <a:headEnd/>
            <a:tailEnd/>
          </a:ln>
        </p:spPr>
      </p:pic>
      <p:pic>
        <p:nvPicPr>
          <p:cNvPr id="111619" name="Picture 3"/>
          <p:cNvPicPr>
            <a:picLocks noChangeAspect="1" noChangeArrowheads="1"/>
          </p:cNvPicPr>
          <p:nvPr/>
        </p:nvPicPr>
        <p:blipFill>
          <a:blip r:embed="rId3"/>
          <a:srcRect/>
          <a:stretch>
            <a:fillRect/>
          </a:stretch>
        </p:blipFill>
        <p:spPr bwMode="auto">
          <a:xfrm>
            <a:off x="1295400" y="3536950"/>
            <a:ext cx="6138863" cy="3352800"/>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idx="4294967295"/>
          </p:nvPr>
        </p:nvSpPr>
        <p:spPr>
          <a:xfrm>
            <a:off x="0" y="381000"/>
            <a:ext cx="7772400" cy="914400"/>
          </a:xfrm>
        </p:spPr>
        <p:txBody>
          <a:bodyPr/>
          <a:lstStyle/>
          <a:p>
            <a:r>
              <a:rPr lang="en-US" altLang="zh-CN" smtClean="0">
                <a:ea typeface="宋体" charset="-122"/>
              </a:rPr>
              <a:t>Elasticity – Provisioning for Peak</a:t>
            </a:r>
          </a:p>
        </p:txBody>
      </p:sp>
      <p:sp>
        <p:nvSpPr>
          <p:cNvPr id="3" name="Content Placeholder 2"/>
          <p:cNvSpPr>
            <a:spLocks noGrp="1"/>
          </p:cNvSpPr>
          <p:nvPr>
            <p:ph idx="4294967295"/>
          </p:nvPr>
        </p:nvSpPr>
        <p:spPr>
          <a:xfrm>
            <a:off x="0" y="1260475"/>
            <a:ext cx="8382000" cy="2092325"/>
          </a:xfrm>
        </p:spPr>
        <p:txBody>
          <a:bodyPr/>
          <a:lstStyle/>
          <a:p>
            <a:pPr>
              <a:buFont typeface="Arial" charset="0"/>
              <a:buNone/>
            </a:pPr>
            <a:r>
              <a:rPr lang="en-US" altLang="zh-CN" sz="2400" smtClean="0">
                <a:ea typeface="宋体" charset="-122"/>
              </a:rPr>
              <a:t>Real World Server Utilization Is 5% to 20%</a:t>
            </a:r>
          </a:p>
          <a:p>
            <a:r>
              <a:rPr lang="en-US" altLang="zh-CN" sz="2200" smtClean="0">
                <a:ea typeface="宋体" charset="-122"/>
              </a:rPr>
              <a:t>Many Services Peak Exceeds Average by a Factor of 2 to 10</a:t>
            </a:r>
          </a:p>
          <a:p>
            <a:r>
              <a:rPr lang="en-US" altLang="zh-CN" sz="2200" smtClean="0">
                <a:ea typeface="宋体" charset="-122"/>
              </a:rPr>
              <a:t>Most Companies Provision for Peak</a:t>
            </a:r>
          </a:p>
          <a:p>
            <a:r>
              <a:rPr lang="en-US" altLang="zh-CN" sz="2200" smtClean="0">
                <a:ea typeface="宋体" charset="-122"/>
              </a:rPr>
              <a:t>It is very Painful to Under-Provision (Lost Customers)</a:t>
            </a:r>
          </a:p>
        </p:txBody>
      </p:sp>
      <p:sp>
        <p:nvSpPr>
          <p:cNvPr id="8" name="Slide Number Placeholder 7"/>
          <p:cNvSpPr>
            <a:spLocks noGrp="1"/>
          </p:cNvSpPr>
          <p:nvPr>
            <p:ph type="sldNum" sz="quarter" idx="4294967295"/>
          </p:nvPr>
        </p:nvSpPr>
        <p:spPr>
          <a:xfrm>
            <a:off x="7010400" y="6356350"/>
            <a:ext cx="2133600" cy="365125"/>
          </a:xfrm>
        </p:spPr>
        <p:txBody>
          <a:bodyPr/>
          <a:lstStyle/>
          <a:p>
            <a:pPr>
              <a:defRPr/>
            </a:pPr>
            <a:fld id="{9589A9C6-1376-46E3-A5EB-AA672710DAAE}" type="slidenum">
              <a:rPr lang="en-US"/>
              <a:pPr>
                <a:defRPr/>
              </a:pPr>
              <a:t>39</a:t>
            </a:fld>
            <a:endParaRPr lang="en-US"/>
          </a:p>
        </p:txBody>
      </p:sp>
      <p:grpSp>
        <p:nvGrpSpPr>
          <p:cNvPr id="4" name="Group 6"/>
          <p:cNvGrpSpPr>
            <a:grpSpLocks/>
          </p:cNvGrpSpPr>
          <p:nvPr/>
        </p:nvGrpSpPr>
        <p:grpSpPr bwMode="auto">
          <a:xfrm>
            <a:off x="357188" y="3714750"/>
            <a:ext cx="8572500" cy="2928938"/>
            <a:chOff x="357158" y="3714752"/>
            <a:chExt cx="8572560" cy="2928958"/>
          </a:xfrm>
        </p:grpSpPr>
        <p:pic>
          <p:nvPicPr>
            <p:cNvPr id="112645" name="Picture 2"/>
            <p:cNvPicPr>
              <a:picLocks noChangeAspect="1" noChangeArrowheads="1"/>
            </p:cNvPicPr>
            <p:nvPr/>
          </p:nvPicPr>
          <p:blipFill>
            <a:blip r:embed="rId3"/>
            <a:srcRect/>
            <a:stretch>
              <a:fillRect/>
            </a:stretch>
          </p:blipFill>
          <p:spPr bwMode="auto">
            <a:xfrm>
              <a:off x="357158" y="3714752"/>
              <a:ext cx="5857884" cy="2908295"/>
            </a:xfrm>
            <a:prstGeom prst="rect">
              <a:avLst/>
            </a:prstGeom>
            <a:noFill/>
            <a:ln w="9525">
              <a:noFill/>
              <a:miter lim="800000"/>
              <a:headEnd/>
              <a:tailEnd/>
            </a:ln>
          </p:spPr>
        </p:pic>
        <p:sp>
          <p:nvSpPr>
            <p:cNvPr id="6" name="Arc 5"/>
            <p:cNvSpPr/>
            <p:nvPr/>
          </p:nvSpPr>
          <p:spPr>
            <a:xfrm>
              <a:off x="4786314" y="4357694"/>
              <a:ext cx="2857520" cy="1571636"/>
            </a:xfrm>
            <a:prstGeom prst="arc">
              <a:avLst/>
            </a:prstGeom>
            <a:ln w="57150">
              <a:solidFill>
                <a:srgbClr val="FF0000"/>
              </a:solidFill>
              <a:headEnd type="triangle" w="med" len="med"/>
              <a:tailEnd type="non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600"/>
            </a:p>
          </p:txBody>
        </p:sp>
        <p:sp>
          <p:nvSpPr>
            <p:cNvPr id="5" name="Rectangle 4"/>
            <p:cNvSpPr/>
            <p:nvPr/>
          </p:nvSpPr>
          <p:spPr bwMode="auto">
            <a:xfrm>
              <a:off x="6429388" y="4857760"/>
              <a:ext cx="2500330" cy="1785950"/>
            </a:xfrm>
            <a:prstGeom prst="rect">
              <a:avLst/>
            </a:prstGeom>
            <a:solidFill>
              <a:srgbClr val="FF3F3F"/>
            </a:solidFill>
            <a:ln>
              <a:noFill/>
              <a:headEnd type="none" w="med" len="med"/>
              <a:tailEnd type="none" w="med" len="med"/>
            </a:ln>
            <a:effectLst>
              <a:outerShdw blurRad="63500" dist="38100" dir="5400000" rotWithShape="0">
                <a:srgbClr val="000000">
                  <a:alpha val="45000"/>
                </a:srgbClr>
              </a:outerShdw>
            </a:effectLst>
          </p:spPr>
          <p:style>
            <a:lnRef idx="0">
              <a:schemeClr val="accent4"/>
            </a:lnRef>
            <a:fillRef idx="3">
              <a:schemeClr val="accent4"/>
            </a:fillRef>
            <a:effectRef idx="3">
              <a:schemeClr val="accent4"/>
            </a:effectRef>
            <a:fontRef idx="minor">
              <a:schemeClr val="lt1"/>
            </a:fontRef>
          </p:style>
          <p:txBody>
            <a:bodyPr lIns="91436" tIns="45718" rIns="91436" bIns="45718" anchor="ctr"/>
            <a:lstStyle/>
            <a:p>
              <a:pPr algn="ctr" defTabSz="914099" fontAlgn="auto">
                <a:spcBef>
                  <a:spcPts val="0"/>
                </a:spcBef>
                <a:spcAft>
                  <a:spcPts val="0"/>
                </a:spcAft>
                <a:defRPr/>
              </a:pPr>
              <a:r>
                <a:rPr lang="en-US" b="1" u="sng" dirty="0">
                  <a:solidFill>
                    <a:schemeClr val="bg1"/>
                  </a:solidFill>
                </a:rPr>
                <a:t>Provisioning for Peak</a:t>
              </a:r>
            </a:p>
            <a:p>
              <a:pPr algn="ctr" defTabSz="914099" fontAlgn="auto">
                <a:spcBef>
                  <a:spcPts val="0"/>
                </a:spcBef>
                <a:spcAft>
                  <a:spcPts val="0"/>
                </a:spcAft>
                <a:defRPr/>
              </a:pPr>
              <a:r>
                <a:rPr lang="en-US" sz="1600" dirty="0">
                  <a:solidFill>
                    <a:schemeClr val="bg1"/>
                  </a:solidFill>
                </a:rPr>
                <a:t>Without Elasticity, </a:t>
              </a:r>
              <a:br>
                <a:rPr lang="en-US" sz="1600" dirty="0">
                  <a:solidFill>
                    <a:schemeClr val="bg1"/>
                  </a:solidFill>
                </a:rPr>
              </a:br>
              <a:r>
                <a:rPr lang="en-US" sz="1600" dirty="0">
                  <a:solidFill>
                    <a:schemeClr val="bg1"/>
                  </a:solidFill>
                </a:rPr>
                <a:t>We Waste Resources (shaded area)</a:t>
              </a:r>
              <a:br>
                <a:rPr lang="en-US" sz="1600" dirty="0">
                  <a:solidFill>
                    <a:schemeClr val="bg1"/>
                  </a:solidFill>
                </a:rPr>
              </a:br>
              <a:r>
                <a:rPr lang="en-US" sz="1600" dirty="0">
                  <a:solidFill>
                    <a:schemeClr val="bg1"/>
                  </a:solidFill>
                </a:rPr>
                <a:t>During Non-Peak Times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47638" y="30163"/>
            <a:ext cx="2595562" cy="1143000"/>
          </a:xfrm>
        </p:spPr>
        <p:txBody>
          <a:bodyPr/>
          <a:lstStyle/>
          <a:p>
            <a:r>
              <a:rPr lang="en-US" altLang="zh-CN" smtClean="0">
                <a:ea typeface="宋体" charset="-122"/>
              </a:rPr>
              <a:t>Cost Savings Potential</a:t>
            </a:r>
          </a:p>
        </p:txBody>
      </p:sp>
      <p:sp>
        <p:nvSpPr>
          <p:cNvPr id="4" name="Slide Number Placeholder 3"/>
          <p:cNvSpPr>
            <a:spLocks noGrp="1"/>
          </p:cNvSpPr>
          <p:nvPr>
            <p:ph type="sldNum" sz="quarter" idx="12"/>
          </p:nvPr>
        </p:nvSpPr>
        <p:spPr>
          <a:xfrm>
            <a:off x="228600" y="6356350"/>
            <a:ext cx="2133600" cy="365125"/>
          </a:xfrm>
        </p:spPr>
        <p:txBody>
          <a:bodyPr/>
          <a:lstStyle/>
          <a:p>
            <a:pPr algn="l">
              <a:defRPr/>
            </a:pPr>
            <a:fld id="{06F1D1E7-982B-4BB3-8DB4-51006A6F7873}" type="slidenum">
              <a:rPr lang="en-US"/>
              <a:pPr algn="l">
                <a:defRPr/>
              </a:pPr>
              <a:t>4</a:t>
            </a:fld>
            <a:endParaRPr lang="en-US" dirty="0"/>
          </a:p>
        </p:txBody>
      </p:sp>
      <p:pic>
        <p:nvPicPr>
          <p:cNvPr id="55299" name="Picture 2"/>
          <p:cNvPicPr>
            <a:picLocks noChangeAspect="1" noChangeArrowheads="1"/>
          </p:cNvPicPr>
          <p:nvPr/>
        </p:nvPicPr>
        <p:blipFill>
          <a:blip r:embed="rId2"/>
          <a:srcRect/>
          <a:stretch>
            <a:fillRect/>
          </a:stretch>
        </p:blipFill>
        <p:spPr bwMode="auto">
          <a:xfrm>
            <a:off x="649288" y="2028825"/>
            <a:ext cx="7123112" cy="4829175"/>
          </a:xfrm>
          <a:prstGeom prst="rect">
            <a:avLst/>
          </a:prstGeom>
          <a:noFill/>
          <a:ln w="9525">
            <a:noFill/>
            <a:miter lim="800000"/>
            <a:headEnd/>
            <a:tailEnd/>
          </a:ln>
        </p:spPr>
      </p:pic>
      <p:sp>
        <p:nvSpPr>
          <p:cNvPr id="7" name="Rectangle 6"/>
          <p:cNvSpPr>
            <a:spLocks noChangeArrowheads="1"/>
          </p:cNvSpPr>
          <p:nvPr/>
        </p:nvSpPr>
        <p:spPr bwMode="auto">
          <a:xfrm>
            <a:off x="2743200" y="155575"/>
            <a:ext cx="6248400" cy="2030413"/>
          </a:xfrm>
          <a:prstGeom prst="rect">
            <a:avLst/>
          </a:prstGeom>
          <a:noFill/>
          <a:ln w="9525">
            <a:noFill/>
            <a:miter lim="800000"/>
            <a:headEnd/>
            <a:tailEnd/>
          </a:ln>
        </p:spPr>
        <p:txBody>
          <a:bodyPr>
            <a:spAutoFit/>
          </a:bodyPr>
          <a:lstStyle/>
          <a:p>
            <a:r>
              <a:rPr lang="en-US" altLang="zh-CN">
                <a:latin typeface="Calibri" pitchFamily="34" charset="0"/>
              </a:rPr>
              <a:t>“Power consumption per server in a data center was recently reported to have passed the cost of the server itself during its lifetime – typically three years. Data centers consume 1.2 percent of global power – 2 percent in the U.S. – and there are only approximately 13,000 of them. The number of data centers being built around the world is expected to double by 2016.”</a:t>
            </a:r>
          </a:p>
        </p:txBody>
      </p:sp>
      <p:sp>
        <p:nvSpPr>
          <p:cNvPr id="55301" name="Rectangle 7"/>
          <p:cNvSpPr>
            <a:spLocks noChangeArrowheads="1"/>
          </p:cNvSpPr>
          <p:nvPr/>
        </p:nvSpPr>
        <p:spPr bwMode="auto">
          <a:xfrm>
            <a:off x="6172200" y="1828800"/>
            <a:ext cx="2971800" cy="400050"/>
          </a:xfrm>
          <a:prstGeom prst="rect">
            <a:avLst/>
          </a:prstGeom>
          <a:noFill/>
          <a:ln w="9525">
            <a:noFill/>
            <a:miter lim="800000"/>
            <a:headEnd/>
            <a:tailEnd/>
          </a:ln>
        </p:spPr>
        <p:txBody>
          <a:bodyPr>
            <a:spAutoFit/>
          </a:bodyPr>
          <a:lstStyle/>
          <a:p>
            <a:r>
              <a:rPr lang="en-US" altLang="zh-CN" sz="700">
                <a:latin typeface="Calibri" pitchFamily="34" charset="0"/>
                <a:hlinkClick r:id="rId3"/>
              </a:rPr>
              <a:t>http://</a:t>
            </a:r>
            <a:r>
              <a:rPr lang="en-US" altLang="zh-CN" sz="1000">
                <a:latin typeface="Calibri" pitchFamily="34" charset="0"/>
                <a:hlinkClick r:id="rId3"/>
              </a:rPr>
              <a:t>www.triplepundit.com/2013/02/sustainable-data-center-future</a:t>
            </a:r>
            <a:r>
              <a:rPr lang="en-US" altLang="zh-CN" sz="700">
                <a:latin typeface="Calibri" pitchFamily="34" charset="0"/>
                <a:hlinkClick r:id="rId3"/>
              </a:rPr>
              <a:t>/</a:t>
            </a:r>
            <a:endParaRPr lang="en-US" altLang="zh-CN" sz="700">
              <a:latin typeface="Calibri"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387350" y="228600"/>
            <a:ext cx="8375650" cy="554038"/>
          </a:xfrm>
        </p:spPr>
        <p:txBody>
          <a:bodyPr/>
          <a:lstStyle/>
          <a:p>
            <a:r>
              <a:rPr lang="en-US" altLang="zh-CN" sz="2800" smtClean="0">
                <a:ea typeface="宋体" charset="-122"/>
              </a:rPr>
              <a:t>Elasticity: Risks of Under-Provisioning</a:t>
            </a:r>
          </a:p>
        </p:txBody>
      </p:sp>
      <p:grpSp>
        <p:nvGrpSpPr>
          <p:cNvPr id="3" name="Group 8"/>
          <p:cNvGrpSpPr>
            <a:grpSpLocks/>
          </p:cNvGrpSpPr>
          <p:nvPr/>
        </p:nvGrpSpPr>
        <p:grpSpPr bwMode="auto">
          <a:xfrm>
            <a:off x="500063" y="928688"/>
            <a:ext cx="8001000" cy="2624137"/>
            <a:chOff x="928662" y="1641036"/>
            <a:chExt cx="8001056" cy="2624572"/>
          </a:xfrm>
        </p:grpSpPr>
        <p:pic>
          <p:nvPicPr>
            <p:cNvPr id="114700" name="Picture 2"/>
            <p:cNvPicPr>
              <a:picLocks noChangeAspect="1" noChangeArrowheads="1"/>
            </p:cNvPicPr>
            <p:nvPr/>
          </p:nvPicPr>
          <p:blipFill>
            <a:blip r:embed="rId3"/>
            <a:srcRect/>
            <a:stretch>
              <a:fillRect/>
            </a:stretch>
          </p:blipFill>
          <p:spPr bwMode="auto">
            <a:xfrm>
              <a:off x="928662" y="1641036"/>
              <a:ext cx="5286412" cy="2624572"/>
            </a:xfrm>
            <a:prstGeom prst="rect">
              <a:avLst/>
            </a:prstGeom>
            <a:noFill/>
            <a:ln w="9525">
              <a:noFill/>
              <a:miter lim="800000"/>
              <a:headEnd/>
              <a:tailEnd/>
            </a:ln>
          </p:spPr>
        </p:pic>
        <p:sp>
          <p:nvSpPr>
            <p:cNvPr id="6" name="Arc 5"/>
            <p:cNvSpPr/>
            <p:nvPr/>
          </p:nvSpPr>
          <p:spPr>
            <a:xfrm>
              <a:off x="4786314" y="1979592"/>
              <a:ext cx="2857520" cy="1571636"/>
            </a:xfrm>
            <a:prstGeom prst="arc">
              <a:avLst/>
            </a:prstGeom>
            <a:ln w="57150">
              <a:solidFill>
                <a:srgbClr val="FF0000"/>
              </a:solidFill>
              <a:headEnd type="triangle" w="med" len="med"/>
              <a:tailEnd type="non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7" name="Rectangle 6"/>
            <p:cNvSpPr/>
            <p:nvPr/>
          </p:nvSpPr>
          <p:spPr bwMode="auto">
            <a:xfrm>
              <a:off x="6357950" y="2479658"/>
              <a:ext cx="2571768" cy="1785950"/>
            </a:xfrm>
            <a:prstGeom prst="rect">
              <a:avLst/>
            </a:prstGeom>
            <a:solidFill>
              <a:srgbClr val="FF3F3F"/>
            </a:solidFill>
            <a:ln>
              <a:noFill/>
              <a:headEnd type="none" w="med" len="med"/>
              <a:tailEnd type="none" w="med" len="med"/>
            </a:ln>
            <a:effectLst>
              <a:outerShdw blurRad="63500" dist="38100" dir="5400000" rotWithShape="0">
                <a:srgbClr val="000000">
                  <a:alpha val="45000"/>
                </a:srgbClr>
              </a:outerShdw>
            </a:effectLst>
          </p:spPr>
          <p:style>
            <a:lnRef idx="0">
              <a:schemeClr val="accent4"/>
            </a:lnRef>
            <a:fillRef idx="3">
              <a:schemeClr val="accent4"/>
            </a:fillRef>
            <a:effectRef idx="3">
              <a:schemeClr val="accent4"/>
            </a:effectRef>
            <a:fontRef idx="minor">
              <a:schemeClr val="lt1"/>
            </a:fontRef>
          </p:style>
          <p:txBody>
            <a:bodyPr lIns="91436" tIns="45718" rIns="91436" bIns="45718" anchor="ctr"/>
            <a:lstStyle/>
            <a:p>
              <a:pPr algn="ctr" defTabSz="914099" fontAlgn="auto">
                <a:spcBef>
                  <a:spcPts val="0"/>
                </a:spcBef>
                <a:spcAft>
                  <a:spcPts val="0"/>
                </a:spcAft>
                <a:defRPr/>
              </a:pPr>
              <a:r>
                <a:rPr lang="en-US" sz="2000" b="1" u="sng" dirty="0">
                  <a:solidFill>
                    <a:schemeClr val="bg1"/>
                  </a:solidFill>
                </a:rPr>
                <a:t>Under-Provisioning #1</a:t>
              </a:r>
            </a:p>
            <a:p>
              <a:pPr algn="ctr" defTabSz="914099" fontAlgn="auto">
                <a:spcBef>
                  <a:spcPts val="0"/>
                </a:spcBef>
                <a:spcAft>
                  <a:spcPts val="0"/>
                </a:spcAft>
                <a:defRPr/>
              </a:pPr>
              <a:r>
                <a:rPr lang="en-US" dirty="0">
                  <a:solidFill>
                    <a:schemeClr val="bg1"/>
                  </a:solidFill>
                </a:rPr>
                <a:t>Potential Revenue (Shaded Area) Is Sacrificed</a:t>
              </a:r>
            </a:p>
          </p:txBody>
        </p:sp>
      </p:grpSp>
      <p:grpSp>
        <p:nvGrpSpPr>
          <p:cNvPr id="4" name="Group 14"/>
          <p:cNvGrpSpPr>
            <a:grpSpLocks/>
          </p:cNvGrpSpPr>
          <p:nvPr/>
        </p:nvGrpSpPr>
        <p:grpSpPr bwMode="auto">
          <a:xfrm>
            <a:off x="571500" y="3805238"/>
            <a:ext cx="8001000" cy="2624137"/>
            <a:chOff x="571473" y="3804824"/>
            <a:chExt cx="8001055" cy="2624572"/>
          </a:xfrm>
        </p:grpSpPr>
        <p:pic>
          <p:nvPicPr>
            <p:cNvPr id="114693" name="Picture 3"/>
            <p:cNvPicPr>
              <a:picLocks noChangeAspect="1" noChangeArrowheads="1"/>
            </p:cNvPicPr>
            <p:nvPr/>
          </p:nvPicPr>
          <p:blipFill>
            <a:blip r:embed="rId4"/>
            <a:srcRect/>
            <a:stretch>
              <a:fillRect/>
            </a:stretch>
          </p:blipFill>
          <p:spPr bwMode="auto">
            <a:xfrm>
              <a:off x="571473" y="3804824"/>
              <a:ext cx="5286411" cy="2624572"/>
            </a:xfrm>
            <a:prstGeom prst="rect">
              <a:avLst/>
            </a:prstGeom>
            <a:noFill/>
            <a:ln w="9525">
              <a:noFill/>
              <a:miter lim="800000"/>
              <a:headEnd/>
              <a:tailEnd/>
            </a:ln>
          </p:spPr>
        </p:pic>
        <p:sp>
          <p:nvSpPr>
            <p:cNvPr id="12" name="Arc 11"/>
            <p:cNvSpPr/>
            <p:nvPr/>
          </p:nvSpPr>
          <p:spPr>
            <a:xfrm>
              <a:off x="4429124" y="4143380"/>
              <a:ext cx="2857520" cy="1571636"/>
            </a:xfrm>
            <a:prstGeom prst="arc">
              <a:avLst/>
            </a:prstGeom>
            <a:ln w="57150">
              <a:solidFill>
                <a:srgbClr val="FF0000"/>
              </a:solidFill>
              <a:headEnd type="triangle" w="med" len="med"/>
              <a:tailEnd type="non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3" name="Rectangle 12"/>
            <p:cNvSpPr/>
            <p:nvPr/>
          </p:nvSpPr>
          <p:spPr bwMode="auto">
            <a:xfrm>
              <a:off x="6000760" y="4643446"/>
              <a:ext cx="2571768" cy="1785950"/>
            </a:xfrm>
            <a:prstGeom prst="rect">
              <a:avLst/>
            </a:prstGeom>
            <a:solidFill>
              <a:srgbClr val="FF3F3F"/>
            </a:solidFill>
            <a:ln>
              <a:noFill/>
              <a:headEnd type="none" w="med" len="med"/>
              <a:tailEnd type="none" w="med" len="med"/>
            </a:ln>
            <a:effectLst>
              <a:outerShdw blurRad="63500" dist="38100" dir="5400000" rotWithShape="0">
                <a:srgbClr val="000000">
                  <a:alpha val="45000"/>
                </a:srgbClr>
              </a:outerShdw>
            </a:effectLst>
          </p:spPr>
          <p:style>
            <a:lnRef idx="0">
              <a:schemeClr val="accent4"/>
            </a:lnRef>
            <a:fillRef idx="3">
              <a:schemeClr val="accent4"/>
            </a:fillRef>
            <a:effectRef idx="3">
              <a:schemeClr val="accent4"/>
            </a:effectRef>
            <a:fontRef idx="minor">
              <a:schemeClr val="lt1"/>
            </a:fontRef>
          </p:style>
          <p:txBody>
            <a:bodyPr lIns="91436" tIns="45718" rIns="91436" bIns="45718" anchor="ctr"/>
            <a:lstStyle/>
            <a:p>
              <a:pPr algn="ctr" defTabSz="914099" fontAlgn="auto">
                <a:spcBef>
                  <a:spcPts val="0"/>
                </a:spcBef>
                <a:spcAft>
                  <a:spcPts val="0"/>
                </a:spcAft>
                <a:defRPr/>
              </a:pPr>
              <a:r>
                <a:rPr lang="en-US" sz="2000" b="1" u="sng" dirty="0">
                  <a:solidFill>
                    <a:schemeClr val="bg1"/>
                  </a:solidFill>
                </a:rPr>
                <a:t>Under-Provisioning #2</a:t>
              </a:r>
            </a:p>
            <a:p>
              <a:pPr algn="ctr" defTabSz="914099" fontAlgn="auto">
                <a:spcBef>
                  <a:spcPts val="0"/>
                </a:spcBef>
                <a:spcAft>
                  <a:spcPts val="0"/>
                </a:spcAft>
                <a:defRPr/>
              </a:pPr>
              <a:r>
                <a:rPr lang="en-US" dirty="0">
                  <a:solidFill>
                    <a:schemeClr val="bg1"/>
                  </a:solidFill>
                </a:rPr>
                <a:t>Some Users Respond to Under-Provisioning by Permanently Deserting the Site...  </a:t>
              </a:r>
              <a:br>
                <a:rPr lang="en-US" dirty="0">
                  <a:solidFill>
                    <a:schemeClr val="bg1"/>
                  </a:solidFill>
                </a:rPr>
              </a:br>
              <a:r>
                <a:rPr lang="en-US" dirty="0">
                  <a:solidFill>
                    <a:schemeClr val="bg1"/>
                  </a:solidFill>
                </a:rPr>
                <a:t>Bad for Revenue!</a:t>
              </a:r>
            </a:p>
          </p:txBody>
        </p:sp>
      </p:grpSp>
      <p:sp>
        <p:nvSpPr>
          <p:cNvPr id="11" name="Slide Number Placeholder 10"/>
          <p:cNvSpPr>
            <a:spLocks noGrp="1"/>
          </p:cNvSpPr>
          <p:nvPr>
            <p:ph type="sldNum" sz="quarter" idx="12"/>
          </p:nvPr>
        </p:nvSpPr>
        <p:spPr/>
        <p:txBody>
          <a:bodyPr/>
          <a:lstStyle/>
          <a:p>
            <a:pPr>
              <a:defRPr/>
            </a:pPr>
            <a:fld id="{FF8BDE61-4891-4A06-9D1F-0CD819F6CC31}" type="slidenum">
              <a:rPr lang="en-US"/>
              <a:pPr>
                <a:defRPr/>
              </a:pPr>
              <a:t>40</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2"/>
          <p:cNvPicPr>
            <a:picLocks noChangeAspect="1" noChangeArrowheads="1"/>
          </p:cNvPicPr>
          <p:nvPr/>
        </p:nvPicPr>
        <p:blipFill>
          <a:blip r:embed="rId3"/>
          <a:srcRect/>
          <a:stretch>
            <a:fillRect/>
          </a:stretch>
        </p:blipFill>
        <p:spPr bwMode="auto">
          <a:xfrm>
            <a:off x="-3175" y="-874713"/>
            <a:ext cx="9150350" cy="5599113"/>
          </a:xfrm>
          <a:prstGeom prst="rect">
            <a:avLst/>
          </a:prstGeom>
          <a:noFill/>
          <a:ln w="9525">
            <a:noFill/>
            <a:miter lim="800000"/>
            <a:headEnd/>
            <a:tailEnd/>
          </a:ln>
        </p:spPr>
      </p:pic>
      <p:sp>
        <p:nvSpPr>
          <p:cNvPr id="2" name="Text Placeholder 1"/>
          <p:cNvSpPr>
            <a:spLocks noGrp="1"/>
          </p:cNvSpPr>
          <p:nvPr>
            <p:ph type="body" sz="quarter" idx="13"/>
          </p:nvPr>
        </p:nvSpPr>
        <p:spPr>
          <a:xfrm>
            <a:off x="381000" y="457200"/>
            <a:ext cx="8382000" cy="1371600"/>
          </a:xfrm>
        </p:spPr>
        <p:txBody>
          <a:bodyPr rtlCol="0"/>
          <a:lstStyle/>
          <a:p>
            <a:pPr algn="l" fontAlgn="auto">
              <a:spcAft>
                <a:spcPts val="0"/>
              </a:spcAft>
              <a:buFont typeface="Arial" pitchFamily="34" charset="0"/>
              <a:buNone/>
              <a:defRPr/>
            </a:pPr>
            <a:r>
              <a:rPr lang="en-US" dirty="0" smtClean="0"/>
              <a:t>Fallback: </a:t>
            </a:r>
            <a:r>
              <a:rPr lang="en-US" dirty="0" smtClean="0">
                <a:solidFill>
                  <a:srgbClr val="FF0000"/>
                </a:solidFill>
              </a:rPr>
              <a:t>Hosted</a:t>
            </a:r>
          </a:p>
        </p:txBody>
      </p:sp>
      <p:sp>
        <p:nvSpPr>
          <p:cNvPr id="4" name="Slide Number Placeholder 3"/>
          <p:cNvSpPr>
            <a:spLocks noGrp="1"/>
          </p:cNvSpPr>
          <p:nvPr>
            <p:ph type="sldNum" sz="quarter" idx="16"/>
          </p:nvPr>
        </p:nvSpPr>
        <p:spPr/>
        <p:txBody>
          <a:bodyPr/>
          <a:lstStyle/>
          <a:p>
            <a:pPr>
              <a:defRPr/>
            </a:pPr>
            <a:fld id="{617F6BFF-0FC7-4EF3-B131-E6564A7BF4FA}" type="slidenum">
              <a:rPr lang="en-US"/>
              <a:pPr>
                <a:defRPr/>
              </a:pPr>
              <a:t>41</a:t>
            </a:fld>
            <a:endParaRPr lang="en-US"/>
          </a:p>
        </p:txBody>
      </p:sp>
      <p:pic>
        <p:nvPicPr>
          <p:cNvPr id="116740" name="Picture 2"/>
          <p:cNvPicPr>
            <a:picLocks noChangeAspect="1" noChangeArrowheads="1"/>
          </p:cNvPicPr>
          <p:nvPr/>
        </p:nvPicPr>
        <p:blipFill>
          <a:blip r:embed="rId4"/>
          <a:srcRect/>
          <a:stretch>
            <a:fillRect/>
          </a:stretch>
        </p:blipFill>
        <p:spPr bwMode="auto">
          <a:xfrm>
            <a:off x="3549650" y="1533525"/>
            <a:ext cx="5645150" cy="4029075"/>
          </a:xfrm>
          <a:prstGeom prst="rect">
            <a:avLst/>
          </a:prstGeom>
          <a:noFill/>
          <a:ln w="9525">
            <a:noFill/>
            <a:miter lim="800000"/>
            <a:headEnd/>
            <a:tailEnd/>
          </a:ln>
        </p:spPr>
      </p:pic>
      <p:sp>
        <p:nvSpPr>
          <p:cNvPr id="6" name="Rectangle 5"/>
          <p:cNvSpPr>
            <a:spLocks noChangeArrowheads="1"/>
          </p:cNvSpPr>
          <p:nvPr/>
        </p:nvSpPr>
        <p:spPr bwMode="auto">
          <a:xfrm>
            <a:off x="76200" y="2819400"/>
            <a:ext cx="3473450" cy="3046413"/>
          </a:xfrm>
          <a:prstGeom prst="rect">
            <a:avLst/>
          </a:prstGeom>
          <a:noFill/>
          <a:ln w="9525">
            <a:noFill/>
            <a:miter lim="800000"/>
            <a:headEnd/>
            <a:tailEnd/>
          </a:ln>
        </p:spPr>
        <p:txBody>
          <a:bodyPr>
            <a:spAutoFit/>
          </a:bodyPr>
          <a:lstStyle/>
          <a:p>
            <a:pPr marL="223838" indent="-223838">
              <a:buFont typeface="Arial" charset="0"/>
              <a:buChar char="•"/>
            </a:pPr>
            <a:r>
              <a:rPr lang="en-US" altLang="zh-CN" sz="2400">
                <a:latin typeface="Calibri" pitchFamily="34" charset="0"/>
              </a:rPr>
              <a:t>Renting machines, connectivity, software</a:t>
            </a:r>
          </a:p>
          <a:p>
            <a:pPr marL="223838" indent="-223838">
              <a:buFont typeface="Arial" charset="0"/>
              <a:buChar char="•"/>
            </a:pPr>
            <a:r>
              <a:rPr lang="en-US" altLang="zh-CN" sz="2400">
                <a:latin typeface="Calibri" pitchFamily="34" charset="0"/>
              </a:rPr>
              <a:t>Less control</a:t>
            </a:r>
          </a:p>
          <a:p>
            <a:pPr marL="223838" indent="-223838">
              <a:buFont typeface="Arial" charset="0"/>
              <a:buChar char="•"/>
            </a:pPr>
            <a:r>
              <a:rPr lang="en-US" altLang="zh-CN" sz="2400">
                <a:latin typeface="Calibri" pitchFamily="34" charset="0"/>
              </a:rPr>
              <a:t>Fewer responsibilities</a:t>
            </a:r>
          </a:p>
          <a:p>
            <a:pPr marL="223838" indent="-223838">
              <a:buFont typeface="Arial" charset="0"/>
              <a:buChar char="•"/>
            </a:pPr>
            <a:r>
              <a:rPr lang="en-US" altLang="zh-CN" sz="2400">
                <a:latin typeface="Calibri" pitchFamily="34" charset="0"/>
              </a:rPr>
              <a:t>Lower capital costs </a:t>
            </a:r>
          </a:p>
          <a:p>
            <a:pPr marL="223838" indent="-223838">
              <a:buFont typeface="Arial" charset="0"/>
              <a:buChar char="•"/>
            </a:pPr>
            <a:r>
              <a:rPr lang="en-US" altLang="zh-CN" sz="2400">
                <a:latin typeface="Calibri" pitchFamily="34" charset="0"/>
              </a:rPr>
              <a:t>More flexible</a:t>
            </a:r>
          </a:p>
          <a:p>
            <a:pPr marL="223838" indent="-223838">
              <a:buFont typeface="Arial" charset="0"/>
              <a:buChar char="•"/>
            </a:pPr>
            <a:r>
              <a:rPr lang="en-US" altLang="zh-CN" sz="2400">
                <a:latin typeface="Calibri" pitchFamily="34" charset="0"/>
              </a:rPr>
              <a:t>Pay for fixed capacity, even if idle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7010400" y="6356350"/>
            <a:ext cx="2133600" cy="365125"/>
          </a:xfrm>
        </p:spPr>
        <p:txBody>
          <a:bodyPr/>
          <a:lstStyle/>
          <a:p>
            <a:pPr>
              <a:defRPr/>
            </a:pPr>
            <a:fld id="{0C8D1AAC-5596-4FCB-8836-CF01EE9E7782}" type="slidenum">
              <a:rPr lang="en-US"/>
              <a:pPr>
                <a:defRPr/>
              </a:pPr>
              <a:t>42</a:t>
            </a:fld>
            <a:endParaRPr lang="en-US"/>
          </a:p>
        </p:txBody>
      </p:sp>
      <p:sp>
        <p:nvSpPr>
          <p:cNvPr id="2" name="Text Placeholder 1"/>
          <p:cNvSpPr>
            <a:spLocks noGrp="1"/>
          </p:cNvSpPr>
          <p:nvPr>
            <p:ph type="body" sz="quarter" idx="4294967295"/>
          </p:nvPr>
        </p:nvSpPr>
        <p:spPr>
          <a:xfrm>
            <a:off x="914400" y="1066800"/>
            <a:ext cx="8229600" cy="533400"/>
          </a:xfrm>
        </p:spPr>
        <p:txBody>
          <a:bodyPr numCol="2" rtlCol="0">
            <a:noAutofit/>
          </a:bodyPr>
          <a:lstStyle/>
          <a:p>
            <a:pPr fontAlgn="auto">
              <a:spcAft>
                <a:spcPts val="0"/>
              </a:spcAft>
              <a:buFont typeface="Arial" pitchFamily="34" charset="0"/>
              <a:buChar char="•"/>
              <a:defRPr/>
            </a:pPr>
            <a:r>
              <a:rPr lang="en-US" sz="1800" b="1" dirty="0" smtClean="0"/>
              <a:t>Agreement Provisions Included</a:t>
            </a:r>
            <a:endParaRPr lang="en-US" sz="2000" dirty="0" smtClean="0"/>
          </a:p>
          <a:p>
            <a:pPr lvl="1" fontAlgn="auto">
              <a:spcAft>
                <a:spcPts val="0"/>
              </a:spcAft>
              <a:buFont typeface="Arial" pitchFamily="34" charset="0"/>
              <a:buChar char="–"/>
              <a:defRPr/>
            </a:pPr>
            <a:r>
              <a:rPr lang="en-US" sz="1200" dirty="0" smtClean="0"/>
              <a:t>Scope of Services </a:t>
            </a:r>
          </a:p>
          <a:p>
            <a:pPr lvl="1" fontAlgn="auto">
              <a:spcAft>
                <a:spcPts val="0"/>
              </a:spcAft>
              <a:buFont typeface="Arial" pitchFamily="34" charset="0"/>
              <a:buChar char="–"/>
              <a:defRPr/>
            </a:pPr>
            <a:r>
              <a:rPr lang="en-US" sz="1200" dirty="0" smtClean="0"/>
              <a:t>Price and Payment </a:t>
            </a:r>
          </a:p>
          <a:p>
            <a:pPr lvl="1" fontAlgn="auto">
              <a:spcAft>
                <a:spcPts val="0"/>
              </a:spcAft>
              <a:buFont typeface="Arial" pitchFamily="34" charset="0"/>
              <a:buChar char="–"/>
              <a:defRPr/>
            </a:pPr>
            <a:r>
              <a:rPr lang="en-US" sz="1200" dirty="0" smtClean="0"/>
              <a:t>Term and Termination </a:t>
            </a:r>
          </a:p>
          <a:p>
            <a:pPr lvl="1" fontAlgn="auto">
              <a:spcAft>
                <a:spcPts val="0"/>
              </a:spcAft>
              <a:buFont typeface="Arial" pitchFamily="34" charset="0"/>
              <a:buChar char="–"/>
              <a:defRPr/>
            </a:pPr>
            <a:r>
              <a:rPr lang="en-US" sz="1200" dirty="0" smtClean="0"/>
              <a:t>Customer Service </a:t>
            </a:r>
          </a:p>
          <a:p>
            <a:pPr lvl="1" fontAlgn="auto">
              <a:spcAft>
                <a:spcPts val="0"/>
              </a:spcAft>
              <a:buFont typeface="Arial" pitchFamily="34" charset="0"/>
              <a:buChar char="–"/>
              <a:defRPr/>
            </a:pPr>
            <a:r>
              <a:rPr lang="en-US" sz="1200" dirty="0" smtClean="0"/>
              <a:t>User's Warranties and Obligations </a:t>
            </a:r>
          </a:p>
          <a:p>
            <a:pPr lvl="1" fontAlgn="auto">
              <a:spcAft>
                <a:spcPts val="0"/>
              </a:spcAft>
              <a:buFont typeface="Arial" pitchFamily="34" charset="0"/>
              <a:buChar char="–"/>
              <a:defRPr/>
            </a:pPr>
            <a:r>
              <a:rPr lang="en-US" sz="1200" dirty="0" smtClean="0"/>
              <a:t>Ownership of Intellectual Property </a:t>
            </a:r>
          </a:p>
          <a:p>
            <a:pPr lvl="1" fontAlgn="auto">
              <a:spcAft>
                <a:spcPts val="0"/>
              </a:spcAft>
              <a:buFont typeface="Arial" pitchFamily="34" charset="0"/>
              <a:buChar char="–"/>
              <a:defRPr/>
            </a:pPr>
            <a:r>
              <a:rPr lang="en-US" sz="1200" dirty="0" smtClean="0"/>
              <a:t>Warranty and Disclaimer </a:t>
            </a:r>
          </a:p>
          <a:p>
            <a:pPr lvl="1" fontAlgn="auto">
              <a:spcAft>
                <a:spcPts val="0"/>
              </a:spcAft>
              <a:buFont typeface="Arial" pitchFamily="34" charset="0"/>
              <a:buChar char="–"/>
              <a:defRPr/>
            </a:pPr>
            <a:r>
              <a:rPr lang="en-US" sz="1200" dirty="0" smtClean="0"/>
              <a:t>Limitation of Liability </a:t>
            </a:r>
          </a:p>
          <a:p>
            <a:pPr lvl="1" fontAlgn="auto">
              <a:spcAft>
                <a:spcPts val="0"/>
              </a:spcAft>
              <a:buFont typeface="Arial" pitchFamily="34" charset="0"/>
              <a:buChar char="–"/>
              <a:defRPr/>
            </a:pPr>
            <a:r>
              <a:rPr lang="en-US" sz="1200" dirty="0" smtClean="0"/>
              <a:t>Indemnification of Host </a:t>
            </a:r>
          </a:p>
          <a:p>
            <a:pPr lvl="1" fontAlgn="auto">
              <a:spcAft>
                <a:spcPts val="0"/>
              </a:spcAft>
              <a:buFont typeface="Arial" pitchFamily="34" charset="0"/>
              <a:buChar char="–"/>
              <a:defRPr/>
            </a:pPr>
            <a:r>
              <a:rPr lang="en-US" sz="1200" dirty="0" smtClean="0"/>
              <a:t>Confidential Information </a:t>
            </a:r>
          </a:p>
          <a:p>
            <a:pPr lvl="1" fontAlgn="auto">
              <a:spcAft>
                <a:spcPts val="0"/>
              </a:spcAft>
              <a:buFont typeface="Arial" pitchFamily="34" charset="0"/>
              <a:buChar char="–"/>
              <a:defRPr/>
            </a:pPr>
            <a:r>
              <a:rPr lang="en-US" sz="1200" dirty="0" smtClean="0"/>
              <a:t>Relation of Parties </a:t>
            </a:r>
          </a:p>
          <a:p>
            <a:pPr lvl="1" fontAlgn="auto">
              <a:spcAft>
                <a:spcPts val="0"/>
              </a:spcAft>
              <a:buFont typeface="Arial" pitchFamily="34" charset="0"/>
              <a:buChar char="–"/>
              <a:defRPr/>
            </a:pPr>
            <a:r>
              <a:rPr lang="en-US" sz="1200" dirty="0" smtClean="0"/>
              <a:t>Employee Solicitation/Hiring </a:t>
            </a:r>
          </a:p>
          <a:p>
            <a:pPr lvl="1" fontAlgn="auto">
              <a:spcAft>
                <a:spcPts val="0"/>
              </a:spcAft>
              <a:buFont typeface="Arial" pitchFamily="34" charset="0"/>
              <a:buChar char="–"/>
              <a:defRPr/>
            </a:pPr>
            <a:r>
              <a:rPr lang="en-US" sz="1200" dirty="0" smtClean="0"/>
              <a:t>Non-assignment </a:t>
            </a:r>
          </a:p>
          <a:p>
            <a:pPr lvl="1" fontAlgn="auto">
              <a:spcAft>
                <a:spcPts val="0"/>
              </a:spcAft>
              <a:buFont typeface="Arial" pitchFamily="34" charset="0"/>
              <a:buChar char="–"/>
              <a:defRPr/>
            </a:pPr>
            <a:r>
              <a:rPr lang="en-US" sz="1200" dirty="0" smtClean="0"/>
              <a:t>Arbitration </a:t>
            </a:r>
          </a:p>
          <a:p>
            <a:pPr lvl="1" fontAlgn="auto">
              <a:spcAft>
                <a:spcPts val="0"/>
              </a:spcAft>
              <a:buFont typeface="Arial" pitchFamily="34" charset="0"/>
              <a:buChar char="–"/>
              <a:defRPr/>
            </a:pPr>
            <a:r>
              <a:rPr lang="en-US" sz="1200" dirty="0" smtClean="0"/>
              <a:t>Attorneys' Fees </a:t>
            </a:r>
          </a:p>
          <a:p>
            <a:pPr lvl="1" fontAlgn="auto">
              <a:spcAft>
                <a:spcPts val="0"/>
              </a:spcAft>
              <a:buFont typeface="Arial" pitchFamily="34" charset="0"/>
              <a:buChar char="–"/>
              <a:defRPr/>
            </a:pPr>
            <a:r>
              <a:rPr lang="en-US" sz="1200" dirty="0" smtClean="0"/>
              <a:t>Severability </a:t>
            </a:r>
          </a:p>
          <a:p>
            <a:pPr lvl="1" fontAlgn="auto">
              <a:spcAft>
                <a:spcPts val="0"/>
              </a:spcAft>
              <a:buFont typeface="Arial" pitchFamily="34" charset="0"/>
              <a:buChar char="–"/>
              <a:defRPr/>
            </a:pPr>
            <a:r>
              <a:rPr lang="en-US" sz="1200" dirty="0" smtClean="0"/>
              <a:t>Force Majeure </a:t>
            </a:r>
          </a:p>
          <a:p>
            <a:pPr lvl="1" fontAlgn="auto">
              <a:spcAft>
                <a:spcPts val="0"/>
              </a:spcAft>
              <a:buFont typeface="Arial" pitchFamily="34" charset="0"/>
              <a:buChar char="–"/>
              <a:defRPr/>
            </a:pPr>
            <a:r>
              <a:rPr lang="en-US" sz="1200" dirty="0" smtClean="0"/>
              <a:t>No Waiver </a:t>
            </a:r>
          </a:p>
          <a:p>
            <a:pPr lvl="1" fontAlgn="auto">
              <a:spcAft>
                <a:spcPts val="0"/>
              </a:spcAft>
              <a:buFont typeface="Arial" pitchFamily="34" charset="0"/>
              <a:buChar char="–"/>
              <a:defRPr/>
            </a:pPr>
            <a:r>
              <a:rPr lang="en-US" sz="1200" dirty="0" smtClean="0"/>
              <a:t>Entire Agreement </a:t>
            </a:r>
            <a:endParaRPr lang="en-US" sz="1200" b="1" dirty="0" smtClean="0"/>
          </a:p>
          <a:p>
            <a:pPr fontAlgn="auto">
              <a:spcAft>
                <a:spcPts val="0"/>
              </a:spcAft>
              <a:buFont typeface="Arial" pitchFamily="34" charset="0"/>
              <a:buChar char="•"/>
              <a:defRPr/>
            </a:pPr>
            <a:r>
              <a:rPr lang="en-US" sz="1800" b="1" dirty="0" smtClean="0"/>
              <a:t>Exhibit A: Statement of Work</a:t>
            </a:r>
            <a:endParaRPr lang="en-US" sz="2000" dirty="0" smtClean="0"/>
          </a:p>
          <a:p>
            <a:pPr lvl="1" fontAlgn="auto">
              <a:spcAft>
                <a:spcPts val="0"/>
              </a:spcAft>
              <a:buFont typeface="Arial" pitchFamily="34" charset="0"/>
              <a:buChar char="–"/>
              <a:defRPr/>
            </a:pPr>
            <a:r>
              <a:rPr lang="en-US" sz="1200" dirty="0" smtClean="0"/>
              <a:t>Preamble </a:t>
            </a:r>
          </a:p>
          <a:p>
            <a:pPr lvl="1" fontAlgn="auto">
              <a:spcAft>
                <a:spcPts val="0"/>
              </a:spcAft>
              <a:buFont typeface="Arial" pitchFamily="34" charset="0"/>
              <a:buChar char="–"/>
              <a:defRPr/>
            </a:pPr>
            <a:r>
              <a:rPr lang="en-US" sz="1200" dirty="0" smtClean="0"/>
              <a:t>Project Background </a:t>
            </a:r>
          </a:p>
          <a:p>
            <a:pPr lvl="1" fontAlgn="auto">
              <a:spcAft>
                <a:spcPts val="0"/>
              </a:spcAft>
              <a:buFont typeface="Arial" pitchFamily="34" charset="0"/>
              <a:buChar char="–"/>
              <a:defRPr/>
            </a:pPr>
            <a:r>
              <a:rPr lang="en-US" sz="1200" dirty="0" smtClean="0"/>
              <a:t>Scope </a:t>
            </a:r>
          </a:p>
          <a:p>
            <a:pPr lvl="1" fontAlgn="auto">
              <a:spcAft>
                <a:spcPts val="0"/>
              </a:spcAft>
              <a:buFont typeface="Arial" pitchFamily="34" charset="0"/>
              <a:buChar char="–"/>
              <a:defRPr/>
            </a:pPr>
            <a:r>
              <a:rPr lang="en-US" sz="1200" dirty="0" smtClean="0"/>
              <a:t>Key Tasks and Milestones </a:t>
            </a:r>
          </a:p>
          <a:p>
            <a:pPr lvl="1" fontAlgn="auto">
              <a:spcAft>
                <a:spcPts val="0"/>
              </a:spcAft>
              <a:buFont typeface="Arial" pitchFamily="34" charset="0"/>
              <a:buChar char="–"/>
              <a:defRPr/>
            </a:pPr>
            <a:r>
              <a:rPr lang="en-US" sz="1200" dirty="0" smtClean="0"/>
              <a:t>Project Deliverables </a:t>
            </a:r>
          </a:p>
          <a:p>
            <a:pPr lvl="1" fontAlgn="auto">
              <a:spcAft>
                <a:spcPts val="0"/>
              </a:spcAft>
              <a:buFont typeface="Arial" pitchFamily="34" charset="0"/>
              <a:buChar char="–"/>
              <a:defRPr/>
            </a:pPr>
            <a:r>
              <a:rPr lang="en-US" sz="1200" dirty="0" smtClean="0"/>
              <a:t>Time and Cost Estimates </a:t>
            </a:r>
          </a:p>
          <a:p>
            <a:pPr lvl="1" fontAlgn="auto">
              <a:spcAft>
                <a:spcPts val="0"/>
              </a:spcAft>
              <a:buFont typeface="Arial" pitchFamily="34" charset="0"/>
              <a:buChar char="–"/>
              <a:defRPr/>
            </a:pPr>
            <a:r>
              <a:rPr lang="en-US" sz="1200" dirty="0" smtClean="0"/>
              <a:t>Price and Payment </a:t>
            </a:r>
          </a:p>
          <a:p>
            <a:pPr lvl="1" fontAlgn="auto">
              <a:spcAft>
                <a:spcPts val="0"/>
              </a:spcAft>
              <a:buFont typeface="Arial" pitchFamily="34" charset="0"/>
              <a:buChar char="–"/>
              <a:defRPr/>
            </a:pPr>
            <a:r>
              <a:rPr lang="en-US" sz="1200" dirty="0" smtClean="0"/>
              <a:t>Invoices </a:t>
            </a:r>
          </a:p>
          <a:p>
            <a:pPr lvl="1" fontAlgn="auto">
              <a:spcAft>
                <a:spcPts val="0"/>
              </a:spcAft>
              <a:buFont typeface="Arial" pitchFamily="34" charset="0"/>
              <a:buChar char="–"/>
              <a:defRPr/>
            </a:pPr>
            <a:r>
              <a:rPr lang="en-US" sz="1200" dirty="0" smtClean="0"/>
              <a:t>Payment </a:t>
            </a:r>
          </a:p>
          <a:p>
            <a:pPr lvl="1" fontAlgn="auto">
              <a:spcAft>
                <a:spcPts val="0"/>
              </a:spcAft>
              <a:buFont typeface="Arial" pitchFamily="34" charset="0"/>
              <a:buChar char="–"/>
              <a:defRPr/>
            </a:pPr>
            <a:r>
              <a:rPr lang="en-US" sz="1200" dirty="0" smtClean="0"/>
              <a:t>Project Organization and Personnel Requirements </a:t>
            </a:r>
          </a:p>
          <a:p>
            <a:pPr lvl="1" fontAlgn="auto">
              <a:spcAft>
                <a:spcPts val="0"/>
              </a:spcAft>
              <a:buFont typeface="Arial" pitchFamily="34" charset="0"/>
              <a:buChar char="–"/>
              <a:defRPr/>
            </a:pPr>
            <a:r>
              <a:rPr lang="en-US" sz="1200" dirty="0" smtClean="0"/>
              <a:t>Supporting Documentation </a:t>
            </a:r>
          </a:p>
          <a:p>
            <a:pPr lvl="1" fontAlgn="auto">
              <a:spcAft>
                <a:spcPts val="0"/>
              </a:spcAft>
              <a:buFont typeface="Arial" pitchFamily="34" charset="0"/>
              <a:buChar char="–"/>
              <a:defRPr/>
            </a:pPr>
            <a:r>
              <a:rPr lang="en-US" sz="1200" dirty="0" smtClean="0"/>
              <a:t>Expenses </a:t>
            </a:r>
          </a:p>
          <a:p>
            <a:pPr fontAlgn="auto">
              <a:spcAft>
                <a:spcPts val="0"/>
              </a:spcAft>
              <a:buFont typeface="Arial" pitchFamily="34" charset="0"/>
              <a:buChar char="•"/>
              <a:defRPr/>
            </a:pPr>
            <a:endParaRPr lang="en-US" sz="1800" b="1" dirty="0" smtClean="0"/>
          </a:p>
          <a:p>
            <a:pPr fontAlgn="auto">
              <a:spcAft>
                <a:spcPts val="0"/>
              </a:spcAft>
              <a:buFont typeface="Arial" pitchFamily="34" charset="0"/>
              <a:buChar char="•"/>
              <a:defRPr/>
            </a:pPr>
            <a:r>
              <a:rPr lang="en-US" sz="1800" b="1" dirty="0" smtClean="0"/>
              <a:t>Exhibit B: Service Level Agreement</a:t>
            </a:r>
            <a:endParaRPr lang="en-US" sz="2000" dirty="0" smtClean="0"/>
          </a:p>
          <a:p>
            <a:pPr lvl="1" fontAlgn="auto">
              <a:spcAft>
                <a:spcPts val="0"/>
              </a:spcAft>
              <a:buFont typeface="Arial" pitchFamily="34" charset="0"/>
              <a:buChar char="–"/>
              <a:defRPr/>
            </a:pPr>
            <a:r>
              <a:rPr lang="en-US" sz="1200" dirty="0" smtClean="0"/>
              <a:t>Downtime </a:t>
            </a:r>
          </a:p>
          <a:p>
            <a:pPr lvl="1" fontAlgn="auto">
              <a:spcAft>
                <a:spcPts val="0"/>
              </a:spcAft>
              <a:buFont typeface="Arial" pitchFamily="34" charset="0"/>
              <a:buChar char="–"/>
              <a:defRPr/>
            </a:pPr>
            <a:r>
              <a:rPr lang="en-US" sz="1200" dirty="0" smtClean="0"/>
              <a:t>Technical Support </a:t>
            </a:r>
          </a:p>
          <a:p>
            <a:pPr fontAlgn="auto">
              <a:spcAft>
                <a:spcPts val="0"/>
              </a:spcAft>
              <a:buFont typeface="Arial" pitchFamily="34" charset="0"/>
              <a:buChar char="•"/>
              <a:defRPr/>
            </a:pPr>
            <a:endParaRPr lang="en-US" sz="1800" b="1" dirty="0" smtClean="0"/>
          </a:p>
          <a:p>
            <a:pPr fontAlgn="auto">
              <a:spcAft>
                <a:spcPts val="0"/>
              </a:spcAft>
              <a:buFont typeface="Arial" pitchFamily="34" charset="0"/>
              <a:buChar char="•"/>
              <a:defRPr/>
            </a:pPr>
            <a:r>
              <a:rPr lang="en-US" sz="1800" b="1" dirty="0" smtClean="0"/>
              <a:t>Exhibit C: Web Hosting Acceptable Use Policy</a:t>
            </a:r>
            <a:endParaRPr lang="en-US" sz="2000" dirty="0" smtClean="0"/>
          </a:p>
          <a:p>
            <a:pPr lvl="1" fontAlgn="auto">
              <a:spcAft>
                <a:spcPts val="0"/>
              </a:spcAft>
              <a:buFont typeface="Arial" pitchFamily="34" charset="0"/>
              <a:buChar char="–"/>
              <a:defRPr/>
            </a:pPr>
            <a:r>
              <a:rPr lang="en-US" sz="1200" dirty="0" smtClean="0"/>
              <a:t>Acceptable Use </a:t>
            </a:r>
          </a:p>
          <a:p>
            <a:pPr lvl="1" fontAlgn="auto">
              <a:spcAft>
                <a:spcPts val="0"/>
              </a:spcAft>
              <a:buFont typeface="Arial" pitchFamily="34" charset="0"/>
              <a:buChar char="–"/>
              <a:defRPr/>
            </a:pPr>
            <a:r>
              <a:rPr lang="en-US" sz="1200" dirty="0" smtClean="0"/>
              <a:t>Reporting of Violations of This Acceptable Use Policy </a:t>
            </a:r>
          </a:p>
          <a:p>
            <a:pPr lvl="1" fontAlgn="auto">
              <a:spcAft>
                <a:spcPts val="0"/>
              </a:spcAft>
              <a:buFont typeface="Arial" pitchFamily="34" charset="0"/>
              <a:buChar char="–"/>
              <a:defRPr/>
            </a:pPr>
            <a:r>
              <a:rPr lang="en-US" sz="1200" dirty="0" smtClean="0"/>
              <a:t>Revisions to This Acceptable Use Policy </a:t>
            </a:r>
          </a:p>
          <a:p>
            <a:pPr fontAlgn="auto">
              <a:spcAft>
                <a:spcPts val="0"/>
              </a:spcAft>
              <a:buFont typeface="Arial" pitchFamily="34" charset="0"/>
              <a:buChar char="•"/>
              <a:defRPr/>
            </a:pPr>
            <a:endParaRPr lang="en-US" sz="2000" dirty="0"/>
          </a:p>
        </p:txBody>
      </p:sp>
      <p:sp>
        <p:nvSpPr>
          <p:cNvPr id="3" name="Title 1"/>
          <p:cNvSpPr txBox="1">
            <a:spLocks/>
          </p:cNvSpPr>
          <p:nvPr/>
        </p:nvSpPr>
        <p:spPr>
          <a:xfrm>
            <a:off x="914400" y="76200"/>
            <a:ext cx="7772400" cy="762000"/>
          </a:xfrm>
          <a:prstGeom prst="rect">
            <a:avLst/>
          </a:prstGeom>
        </p:spPr>
        <p:txBody>
          <a:bodyPr/>
          <a:lstStyle/>
          <a:p>
            <a:pPr fontAlgn="auto">
              <a:spcAft>
                <a:spcPts val="0"/>
              </a:spcAft>
              <a:defRPr/>
            </a:pPr>
            <a:r>
              <a:rPr lang="en-US" sz="3600" spc="-100" dirty="0" err="1">
                <a:solidFill>
                  <a:schemeClr val="tx2">
                    <a:satMod val="200000"/>
                  </a:schemeClr>
                </a:solidFill>
                <a:latin typeface="+mj-lt"/>
                <a:ea typeface="+mj-ea"/>
                <a:cs typeface="+mj-cs"/>
              </a:rPr>
              <a:t>WebHosting</a:t>
            </a:r>
            <a:r>
              <a:rPr lang="en-US" sz="3600" spc="-100" dirty="0">
                <a:solidFill>
                  <a:schemeClr val="tx2">
                    <a:satMod val="200000"/>
                  </a:schemeClr>
                </a:solidFill>
                <a:latin typeface="+mj-lt"/>
                <a:ea typeface="+mj-ea"/>
                <a:cs typeface="+mj-cs"/>
              </a:rPr>
              <a:t> Contract Boilerplate</a:t>
            </a:r>
            <a:endParaRPr lang="en-US" sz="3600" spc="-100" dirty="0">
              <a:solidFill>
                <a:schemeClr val="tx2">
                  <a:satMod val="200000"/>
                </a:schemeClr>
              </a:solidFill>
              <a:latin typeface="+mj-lt"/>
              <a:ea typeface="+mj-ea"/>
              <a:cs typeface="+mj-cs"/>
            </a:endParaRPr>
          </a:p>
        </p:txBody>
      </p:sp>
      <p:sp>
        <p:nvSpPr>
          <p:cNvPr id="118788" name="Rectangle 3"/>
          <p:cNvSpPr>
            <a:spLocks noChangeArrowheads="1"/>
          </p:cNvSpPr>
          <p:nvPr/>
        </p:nvSpPr>
        <p:spPr bwMode="auto">
          <a:xfrm>
            <a:off x="4191000" y="6581775"/>
            <a:ext cx="4572000" cy="276225"/>
          </a:xfrm>
          <a:prstGeom prst="rect">
            <a:avLst/>
          </a:prstGeom>
          <a:noFill/>
          <a:ln w="9525">
            <a:noFill/>
            <a:miter lim="800000"/>
            <a:headEnd/>
            <a:tailEnd/>
          </a:ln>
        </p:spPr>
        <p:txBody>
          <a:bodyPr>
            <a:spAutoFit/>
          </a:bodyPr>
          <a:lstStyle/>
          <a:p>
            <a:r>
              <a:rPr lang="en-US" altLang="zh-CN" sz="1200">
                <a:latin typeface="Calibri" pitchFamily="34" charset="0"/>
              </a:rPr>
              <a:t>http://www.contractedge.com/websitehostingagreement.html</a:t>
            </a:r>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Picture 3"/>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F0D3FB41-373A-45DE-B563-04C175ADDE72}" type="slidenum">
              <a:rPr lang="en-US"/>
              <a:pPr>
                <a:defRPr/>
              </a:pPr>
              <a:t>43</a:t>
            </a:fld>
            <a:endParaRPr lang="en-US"/>
          </a:p>
        </p:txBody>
      </p:sp>
      <p:sp>
        <p:nvSpPr>
          <p:cNvPr id="3" name="Title 2"/>
          <p:cNvSpPr>
            <a:spLocks noGrp="1"/>
          </p:cNvSpPr>
          <p:nvPr>
            <p:ph type="title"/>
          </p:nvPr>
        </p:nvSpPr>
        <p:spPr>
          <a:xfrm>
            <a:off x="3200400" y="838200"/>
            <a:ext cx="5105400" cy="1676400"/>
          </a:xfr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8900000" scaled="1"/>
            <a:tileRect/>
          </a:gradFill>
        </p:spPr>
        <p:txBody>
          <a:bodyPr rtlCol="0">
            <a:noAutofit/>
          </a:bodyPr>
          <a:lstStyle/>
          <a:p>
            <a:pPr algn="ctr" fontAlgn="auto">
              <a:spcAft>
                <a:spcPts val="0"/>
              </a:spcAft>
              <a:defRPr/>
            </a:pPr>
            <a:r>
              <a:rPr lang="en-US" sz="6000" b="1" dirty="0" smtClean="0"/>
              <a:t>Wouldn’t it be Groovy if:</a:t>
            </a:r>
            <a:endParaRPr lang="en-US" sz="6000" b="1" dirty="0"/>
          </a:p>
        </p:txBody>
      </p:sp>
    </p:spTree>
  </p:cSld>
  <p:clrMapOvr>
    <a:masterClrMapping/>
  </p:clrMapOvr>
  <p:transition spd="slow">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Picture 2"/>
          <p:cNvPicPr>
            <a:picLocks noChangeAspect="1" noChangeArrowheads="1"/>
          </p:cNvPicPr>
          <p:nvPr/>
        </p:nvPicPr>
        <p:blipFill>
          <a:blip r:embed="rId3"/>
          <a:srcRect/>
          <a:stretch>
            <a:fillRect/>
          </a:stretch>
        </p:blipFill>
        <p:spPr bwMode="auto">
          <a:xfrm>
            <a:off x="0" y="-1981200"/>
            <a:ext cx="9150350" cy="7086600"/>
          </a:xfrm>
          <a:prstGeom prst="rect">
            <a:avLst/>
          </a:prstGeom>
          <a:noFill/>
          <a:ln w="9525">
            <a:noFill/>
            <a:miter lim="800000"/>
            <a:headEnd/>
            <a:tailEnd/>
          </a:ln>
        </p:spPr>
      </p:pic>
      <p:sp>
        <p:nvSpPr>
          <p:cNvPr id="3" name="Slide Number Placeholder 2"/>
          <p:cNvSpPr>
            <a:spLocks noGrp="1"/>
          </p:cNvSpPr>
          <p:nvPr>
            <p:ph type="sldNum" sz="quarter" idx="16"/>
          </p:nvPr>
        </p:nvSpPr>
        <p:spPr/>
        <p:txBody>
          <a:bodyPr/>
          <a:lstStyle/>
          <a:p>
            <a:pPr>
              <a:defRPr/>
            </a:pPr>
            <a:fld id="{9C1348F1-D955-4959-A770-58EEF9C64A7E}" type="slidenum">
              <a:rPr lang="en-US"/>
              <a:pPr>
                <a:defRPr/>
              </a:pPr>
              <a:t>44</a:t>
            </a:fld>
            <a:endParaRPr lang="en-US"/>
          </a:p>
        </p:txBody>
      </p:sp>
      <p:sp>
        <p:nvSpPr>
          <p:cNvPr id="2" name="Text Placeholder 1"/>
          <p:cNvSpPr>
            <a:spLocks noGrp="1"/>
          </p:cNvSpPr>
          <p:nvPr>
            <p:ph type="body" sz="quarter" idx="13"/>
          </p:nvPr>
        </p:nvSpPr>
        <p:spPr>
          <a:xfrm>
            <a:off x="381000" y="1981200"/>
            <a:ext cx="8382000" cy="4343400"/>
          </a:xfrm>
        </p:spPr>
        <p:txBody>
          <a:bodyPr rtlCol="0"/>
          <a:lstStyle/>
          <a:p>
            <a:pPr marL="811530" indent="-742950" algn="l" fontAlgn="auto">
              <a:spcAft>
                <a:spcPts val="0"/>
              </a:spcAft>
              <a:buFont typeface="Arial" pitchFamily="34" charset="0"/>
              <a:buAutoNum type="arabicPeriod"/>
              <a:defRPr/>
            </a:pPr>
            <a:r>
              <a:rPr lang="en-US" sz="4000" dirty="0" smtClean="0"/>
              <a:t>I pay only</a:t>
            </a:r>
            <a:r>
              <a:rPr lang="en-US" sz="4000" dirty="0" smtClean="0">
                <a:solidFill>
                  <a:srgbClr val="FFFF00"/>
                </a:solidFill>
              </a:rPr>
              <a:t> </a:t>
            </a:r>
            <a:r>
              <a:rPr lang="en-US" sz="4000" dirty="0" smtClean="0"/>
              <a:t>for </a:t>
            </a:r>
            <a:r>
              <a:rPr lang="en-US" sz="4000" dirty="0" smtClean="0">
                <a:solidFill>
                  <a:srgbClr val="FF0000"/>
                </a:solidFill>
              </a:rPr>
              <a:t>WHAT</a:t>
            </a:r>
            <a:r>
              <a:rPr lang="en-US" sz="4000" dirty="0" smtClean="0"/>
              <a:t> I use </a:t>
            </a:r>
          </a:p>
          <a:p>
            <a:pPr marL="811530" indent="-742950" algn="l" fontAlgn="auto">
              <a:spcAft>
                <a:spcPts val="0"/>
              </a:spcAft>
              <a:buFont typeface="Arial" pitchFamily="34" charset="0"/>
              <a:buAutoNum type="arabicPeriod"/>
              <a:defRPr/>
            </a:pPr>
            <a:r>
              <a:rPr lang="en-US" sz="4000" dirty="0" smtClean="0"/>
              <a:t>Only </a:t>
            </a:r>
            <a:r>
              <a:rPr lang="en-US" sz="4000" dirty="0" smtClean="0">
                <a:solidFill>
                  <a:srgbClr val="FF0000"/>
                </a:solidFill>
              </a:rPr>
              <a:t>WHEN</a:t>
            </a:r>
            <a:r>
              <a:rPr lang="en-US" sz="4000" dirty="0" smtClean="0"/>
              <a:t> </a:t>
            </a:r>
            <a:r>
              <a:rPr lang="en-US" sz="4000" dirty="0"/>
              <a:t>I use </a:t>
            </a:r>
            <a:r>
              <a:rPr lang="en-US" sz="4000" dirty="0" smtClean="0"/>
              <a:t>it</a:t>
            </a:r>
          </a:p>
          <a:p>
            <a:pPr marL="811530" indent="-742950" algn="l" fontAlgn="auto">
              <a:spcAft>
                <a:spcPts val="0"/>
              </a:spcAft>
              <a:buFont typeface="Arial" pitchFamily="34" charset="0"/>
              <a:buAutoNum type="arabicPeriod"/>
              <a:defRPr/>
            </a:pPr>
            <a:r>
              <a:rPr lang="en-US" sz="4000" dirty="0" smtClean="0"/>
              <a:t>With the ability to </a:t>
            </a:r>
            <a:r>
              <a:rPr lang="en-US" sz="4000" dirty="0" smtClean="0">
                <a:solidFill>
                  <a:srgbClr val="FF0000"/>
                </a:solidFill>
              </a:rPr>
              <a:t>SCALE </a:t>
            </a:r>
            <a:r>
              <a:rPr lang="en-US" sz="4000" dirty="0" smtClean="0"/>
              <a:t>capacity up and down on-demand</a:t>
            </a:r>
          </a:p>
        </p:txBody>
      </p:sp>
      <p:sp>
        <p:nvSpPr>
          <p:cNvPr id="121860" name="Text Placeholder 1"/>
          <p:cNvSpPr txBox="1">
            <a:spLocks/>
          </p:cNvSpPr>
          <p:nvPr/>
        </p:nvSpPr>
        <p:spPr bwMode="auto">
          <a:xfrm>
            <a:off x="152400" y="366713"/>
            <a:ext cx="3124200" cy="685800"/>
          </a:xfrm>
          <a:prstGeom prst="rect">
            <a:avLst/>
          </a:prstGeom>
          <a:noFill/>
          <a:ln w="9525">
            <a:noFill/>
            <a:miter lim="800000"/>
            <a:headEnd/>
            <a:tailEnd/>
          </a:ln>
        </p:spPr>
        <p:txBody>
          <a:bodyPr anchor="ctr"/>
          <a:lstStyle/>
          <a:p>
            <a:pPr marL="68263">
              <a:spcBef>
                <a:spcPct val="20000"/>
              </a:spcBef>
              <a:buFont typeface="Arial" charset="0"/>
              <a:buNone/>
            </a:pPr>
            <a:r>
              <a:rPr lang="en-US" altLang="zh-CN" sz="4800" b="1">
                <a:solidFill>
                  <a:srgbClr val="FF0000"/>
                </a:solidFill>
                <a:latin typeface="Calibri" pitchFamily="34" charset="0"/>
              </a:rPr>
              <a:t>What If?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5" name="Picture 2" descr="http://www.sxc.hu/pic/l/b/ba/ba1969/1200966_14084499.jpg"/>
          <p:cNvPicPr>
            <a:picLocks noChangeAspect="1" noChangeArrowheads="1"/>
          </p:cNvPicPr>
          <p:nvPr/>
        </p:nvPicPr>
        <p:blipFill>
          <a:blip r:embed="rId2"/>
          <a:srcRect/>
          <a:stretch>
            <a:fillRect/>
          </a:stretch>
        </p:blipFill>
        <p:spPr bwMode="auto">
          <a:xfrm>
            <a:off x="0" y="381000"/>
            <a:ext cx="9137650" cy="6096000"/>
          </a:xfrm>
          <a:prstGeom prst="rect">
            <a:avLst/>
          </a:prstGeom>
          <a:noFill/>
          <a:ln w="9525">
            <a:noFill/>
            <a:miter lim="800000"/>
            <a:headEnd/>
            <a:tailEnd/>
          </a:ln>
        </p:spPr>
      </p:pic>
      <p:sp>
        <p:nvSpPr>
          <p:cNvPr id="3" name="Title 1"/>
          <p:cNvSpPr txBox="1">
            <a:spLocks/>
          </p:cNvSpPr>
          <p:nvPr/>
        </p:nvSpPr>
        <p:spPr>
          <a:xfrm>
            <a:off x="914400" y="512763"/>
            <a:ext cx="7772400" cy="914400"/>
          </a:xfrm>
          <a:prstGeom prst="rect">
            <a:avLst/>
          </a:prstGeom>
        </p:spPr>
        <p:txBody>
          <a:bodyPr/>
          <a:lstStyle/>
          <a:p>
            <a:pPr fontAlgn="auto">
              <a:spcAft>
                <a:spcPts val="0"/>
              </a:spcAft>
              <a:defRPr/>
            </a:pPr>
            <a:r>
              <a:rPr lang="en-US" sz="4000" spc="-100" dirty="0">
                <a:solidFill>
                  <a:schemeClr val="tx2">
                    <a:satMod val="200000"/>
                  </a:schemeClr>
                </a:solidFill>
                <a:latin typeface="+mj-lt"/>
                <a:ea typeface="+mj-ea"/>
                <a:cs typeface="+mj-cs"/>
              </a:rPr>
              <a:t>We just defined the</a:t>
            </a:r>
            <a:endParaRPr lang="en-US" sz="4000" spc="-100" dirty="0">
              <a:solidFill>
                <a:schemeClr val="tx2">
                  <a:satMod val="200000"/>
                </a:schemeClr>
              </a:solidFill>
              <a:latin typeface="+mj-lt"/>
              <a:ea typeface="+mj-ea"/>
              <a:cs typeface="+mj-cs"/>
            </a:endParaRPr>
          </a:p>
        </p:txBody>
      </p:sp>
      <p:sp>
        <p:nvSpPr>
          <p:cNvPr id="4" name="Title 1"/>
          <p:cNvSpPr txBox="1">
            <a:spLocks/>
          </p:cNvSpPr>
          <p:nvPr/>
        </p:nvSpPr>
        <p:spPr>
          <a:xfrm>
            <a:off x="914400" y="5486400"/>
            <a:ext cx="7772400" cy="914400"/>
          </a:xfrm>
          <a:prstGeom prst="rect">
            <a:avLst/>
          </a:prstGeom>
        </p:spPr>
        <p:txBody>
          <a:bodyPr/>
          <a:lstStyle/>
          <a:p>
            <a:pPr algn="r" fontAlgn="auto">
              <a:spcAft>
                <a:spcPts val="0"/>
              </a:spcAft>
              <a:defRPr/>
            </a:pPr>
            <a:r>
              <a:rPr lang="en-US" sz="4000" spc="-100" dirty="0">
                <a:solidFill>
                  <a:srgbClr val="FFFF00"/>
                </a:solidFill>
                <a:latin typeface="+mj-lt"/>
                <a:ea typeface="+mj-ea"/>
                <a:cs typeface="+mj-cs"/>
              </a:rPr>
              <a:t>CLOUD MANIFESTO</a:t>
            </a:r>
            <a:endParaRPr lang="en-US" sz="4000" spc="-100" dirty="0">
              <a:solidFill>
                <a:srgbClr val="FFFF00"/>
              </a:solidFill>
              <a:latin typeface="+mj-lt"/>
              <a:ea typeface="+mj-ea"/>
              <a:cs typeface="+mj-cs"/>
            </a:endParaRPr>
          </a:p>
        </p:txBody>
      </p:sp>
      <p:sp>
        <p:nvSpPr>
          <p:cNvPr id="5" name="Slide Number Placeholder 4"/>
          <p:cNvSpPr>
            <a:spLocks noGrp="1"/>
          </p:cNvSpPr>
          <p:nvPr>
            <p:ph type="sldNum" sz="quarter" idx="12"/>
          </p:nvPr>
        </p:nvSpPr>
        <p:spPr/>
        <p:txBody>
          <a:bodyPr/>
          <a:lstStyle/>
          <a:p>
            <a:pPr>
              <a:defRPr/>
            </a:pPr>
            <a:fld id="{F9ADC0E5-FC01-4871-B162-B3DB083CDF26}" type="slidenum">
              <a:rPr lang="en-US"/>
              <a:pPr>
                <a:defRPr/>
              </a:pPr>
              <a:t>45</a:t>
            </a:fld>
            <a:endParaRPr lang="en-US"/>
          </a:p>
        </p:txBody>
      </p:sp>
      <p:sp>
        <p:nvSpPr>
          <p:cNvPr id="2" name="Explosion 1 1"/>
          <p:cNvSpPr/>
          <p:nvPr/>
        </p:nvSpPr>
        <p:spPr>
          <a:xfrm>
            <a:off x="762000" y="4495800"/>
            <a:ext cx="1600200" cy="137160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Choice</a:t>
            </a:r>
            <a:endParaRPr lang="en-US" dirty="0"/>
          </a:p>
        </p:txBody>
      </p:sp>
      <p:sp>
        <p:nvSpPr>
          <p:cNvPr id="6" name="Explosion 1 5"/>
          <p:cNvSpPr/>
          <p:nvPr/>
        </p:nvSpPr>
        <p:spPr>
          <a:xfrm>
            <a:off x="6400800" y="762000"/>
            <a:ext cx="1905000" cy="143668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Flexibility</a:t>
            </a:r>
            <a:endParaRPr lang="en-US" dirty="0"/>
          </a:p>
        </p:txBody>
      </p:sp>
      <p:sp>
        <p:nvSpPr>
          <p:cNvPr id="7" name="Explosion 1 6"/>
          <p:cNvSpPr/>
          <p:nvPr/>
        </p:nvSpPr>
        <p:spPr>
          <a:xfrm>
            <a:off x="228600" y="969963"/>
            <a:ext cx="2286000" cy="200183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Speed and Agility</a:t>
            </a:r>
            <a:endParaRPr lang="en-US"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heel(1)">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4929" name="Picture 2"/>
          <p:cNvPicPr>
            <a:picLocks noChangeAspect="1" noChangeArrowheads="1"/>
          </p:cNvPicPr>
          <p:nvPr/>
        </p:nvPicPr>
        <p:blipFill>
          <a:blip r:embed="rId3"/>
          <a:srcRect/>
          <a:stretch>
            <a:fillRect/>
          </a:stretch>
        </p:blipFill>
        <p:spPr bwMode="auto">
          <a:xfrm>
            <a:off x="0" y="4267200"/>
            <a:ext cx="9150350" cy="4114800"/>
          </a:xfrm>
          <a:prstGeom prst="rect">
            <a:avLst/>
          </a:prstGeom>
          <a:noFill/>
          <a:ln w="9525">
            <a:noFill/>
            <a:miter lim="800000"/>
            <a:headEnd/>
            <a:tailEnd/>
          </a:ln>
        </p:spPr>
      </p:pic>
      <p:pic>
        <p:nvPicPr>
          <p:cNvPr id="124930" name="Picture 13" descr="internet cloud 75 opac"/>
          <p:cNvPicPr>
            <a:picLocks noChangeAspect="1" noChangeArrowheads="1"/>
          </p:cNvPicPr>
          <p:nvPr/>
        </p:nvPicPr>
        <p:blipFill>
          <a:blip r:embed="rId4"/>
          <a:srcRect/>
          <a:stretch>
            <a:fillRect/>
          </a:stretch>
        </p:blipFill>
        <p:spPr bwMode="auto">
          <a:xfrm>
            <a:off x="990600" y="152400"/>
            <a:ext cx="6400800" cy="2773363"/>
          </a:xfrm>
          <a:prstGeom prst="rect">
            <a:avLst/>
          </a:prstGeom>
          <a:noFill/>
          <a:ln w="9525">
            <a:noFill/>
            <a:miter lim="800000"/>
            <a:headEnd/>
            <a:tailEnd/>
          </a:ln>
        </p:spPr>
      </p:pic>
      <p:sp>
        <p:nvSpPr>
          <p:cNvPr id="4" name="Slide Number Placeholder 3"/>
          <p:cNvSpPr>
            <a:spLocks noGrp="1"/>
          </p:cNvSpPr>
          <p:nvPr>
            <p:ph type="sldNum" sz="quarter" idx="16"/>
          </p:nvPr>
        </p:nvSpPr>
        <p:spPr/>
        <p:txBody>
          <a:bodyPr/>
          <a:lstStyle/>
          <a:p>
            <a:pPr>
              <a:defRPr/>
            </a:pPr>
            <a:fld id="{1DC1A7F9-1AA0-42D7-8494-1E5A7A3CEDCA}" type="slidenum">
              <a:rPr lang="en-US"/>
              <a:pPr>
                <a:defRPr/>
              </a:pPr>
              <a:t>46</a:t>
            </a:fld>
            <a:endParaRPr lang="en-US"/>
          </a:p>
        </p:txBody>
      </p:sp>
      <p:sp>
        <p:nvSpPr>
          <p:cNvPr id="2" name="Text Placeholder 1"/>
          <p:cNvSpPr>
            <a:spLocks noGrp="1"/>
          </p:cNvSpPr>
          <p:nvPr>
            <p:ph type="body" sz="quarter" idx="13"/>
          </p:nvPr>
        </p:nvSpPr>
        <p:spPr>
          <a:xfrm>
            <a:off x="381000" y="38100"/>
            <a:ext cx="8382000" cy="1866900"/>
          </a:xfrm>
          <a:solidFill>
            <a:schemeClr val="bg1">
              <a:alpha val="7000"/>
            </a:schemeClr>
          </a:solidFill>
        </p:spPr>
        <p:txBody>
          <a:bodyPr rtlCol="0"/>
          <a:lstStyle/>
          <a:p>
            <a:pPr fontAlgn="auto">
              <a:spcAft>
                <a:spcPts val="0"/>
              </a:spcAft>
              <a:buFont typeface="Arial" pitchFamily="34" charset="0"/>
              <a:buNone/>
              <a:defRPr/>
            </a:pPr>
            <a:r>
              <a:rPr lang="en-US" dirty="0" smtClean="0"/>
              <a:t>What is </a:t>
            </a:r>
            <a:r>
              <a:rPr lang="en-US" dirty="0" smtClean="0">
                <a:solidFill>
                  <a:srgbClr val="FF0000"/>
                </a:solidFill>
              </a:rPr>
              <a:t>Cloud Computing</a:t>
            </a:r>
            <a:r>
              <a:rPr lang="en-US" dirty="0" smtClean="0"/>
              <a:t>?</a:t>
            </a:r>
            <a:endParaRPr lang="en-US" dirty="0"/>
          </a:p>
        </p:txBody>
      </p:sp>
      <p:sp>
        <p:nvSpPr>
          <p:cNvPr id="5" name="Rectangle 4"/>
          <p:cNvSpPr>
            <a:spLocks noChangeArrowheads="1"/>
          </p:cNvSpPr>
          <p:nvPr/>
        </p:nvSpPr>
        <p:spPr bwMode="auto">
          <a:xfrm>
            <a:off x="990600" y="2209800"/>
            <a:ext cx="6781800" cy="1200150"/>
          </a:xfrm>
          <a:prstGeom prst="rect">
            <a:avLst/>
          </a:prstGeom>
          <a:noFill/>
          <a:ln w="9525">
            <a:noFill/>
            <a:miter lim="800000"/>
            <a:headEnd/>
            <a:tailEnd/>
          </a:ln>
        </p:spPr>
        <p:txBody>
          <a:bodyPr>
            <a:spAutoFit/>
          </a:bodyPr>
          <a:lstStyle/>
          <a:p>
            <a:pPr marL="342900" indent="-342900">
              <a:buFont typeface="Arial" charset="0"/>
              <a:buChar char="•"/>
            </a:pPr>
            <a:r>
              <a:rPr lang="en-US" altLang="zh-CN" sz="2400">
                <a:latin typeface="Calibri" pitchFamily="34" charset="0"/>
              </a:rPr>
              <a:t>The dynamic provisioning of IT capabilities (hardware, software, or services) from third parties over a network.   -</a:t>
            </a:r>
            <a:r>
              <a:rPr lang="en-US" altLang="zh-CN" sz="1600">
                <a:latin typeface="Calibri" pitchFamily="34" charset="0"/>
              </a:rPr>
              <a:t>Accenture</a:t>
            </a:r>
          </a:p>
        </p:txBody>
      </p:sp>
      <p:sp>
        <p:nvSpPr>
          <p:cNvPr id="124934" name="Rectangle 7"/>
          <p:cNvSpPr>
            <a:spLocks noChangeArrowheads="1"/>
          </p:cNvSpPr>
          <p:nvPr/>
        </p:nvSpPr>
        <p:spPr bwMode="auto">
          <a:xfrm>
            <a:off x="990600" y="3001963"/>
            <a:ext cx="6400800" cy="368300"/>
          </a:xfrm>
          <a:prstGeom prst="rect">
            <a:avLst/>
          </a:prstGeom>
          <a:noFill/>
          <a:ln w="9525">
            <a:noFill/>
            <a:miter lim="800000"/>
            <a:headEnd/>
            <a:tailEnd/>
          </a:ln>
        </p:spPr>
        <p:txBody>
          <a:bodyPr>
            <a:spAutoFit/>
          </a:bodyPr>
          <a:lstStyle/>
          <a:p>
            <a:r>
              <a:rPr lang="en-US" altLang="zh-CN">
                <a:latin typeface="Calibri" pitchFamily="34" charset="0"/>
              </a:rPr>
              <a:t> </a:t>
            </a:r>
          </a:p>
        </p:txBody>
      </p:sp>
      <p:sp>
        <p:nvSpPr>
          <p:cNvPr id="11" name="Rectangle 10"/>
          <p:cNvSpPr/>
          <p:nvPr/>
        </p:nvSpPr>
        <p:spPr>
          <a:xfrm>
            <a:off x="990600" y="3733800"/>
            <a:ext cx="8001000" cy="1570038"/>
          </a:xfrm>
          <a:prstGeom prst="rect">
            <a:avLst/>
          </a:prstGeom>
        </p:spPr>
        <p:txBody>
          <a:bodyPr>
            <a:spAutoFit/>
          </a:bodyPr>
          <a:lstStyle/>
          <a:p>
            <a:pPr marL="342900" indent="-342900" fontAlgn="auto">
              <a:spcBef>
                <a:spcPts val="0"/>
              </a:spcBef>
              <a:spcAft>
                <a:spcPts val="0"/>
              </a:spcAft>
              <a:buFont typeface="Arial" panose="020B0604020202020204" pitchFamily="34" charset="0"/>
              <a:buChar char="•"/>
              <a:defRPr/>
            </a:pPr>
            <a:r>
              <a:rPr lang="en-US" sz="2400" dirty="0">
                <a:latin typeface="+mn-lt"/>
                <a:ea typeface="+mn-ea"/>
              </a:rPr>
              <a:t>Or simply-</a:t>
            </a:r>
          </a:p>
          <a:p>
            <a:pPr algn="ctr" fontAlgn="auto">
              <a:spcBef>
                <a:spcPts val="0"/>
              </a:spcBef>
              <a:spcAft>
                <a:spcPts val="0"/>
              </a:spcAft>
              <a:defRPr/>
            </a:pPr>
            <a:r>
              <a:rPr lang="en-US" sz="2400" dirty="0">
                <a:latin typeface="+mn-lt"/>
                <a:ea typeface="+mn-ea"/>
              </a:rPr>
              <a:t>The practice of using a network of remote servers</a:t>
            </a:r>
          </a:p>
          <a:p>
            <a:pPr algn="ctr" fontAlgn="auto">
              <a:spcBef>
                <a:spcPts val="0"/>
              </a:spcBef>
              <a:spcAft>
                <a:spcPts val="0"/>
              </a:spcAft>
              <a:defRPr/>
            </a:pPr>
            <a:r>
              <a:rPr lang="en-US" sz="2400" dirty="0">
                <a:latin typeface="+mn-lt"/>
                <a:ea typeface="+mn-ea"/>
              </a:rPr>
              <a:t>…hosted on the Internet… </a:t>
            </a:r>
          </a:p>
          <a:p>
            <a:pPr algn="ctr" fontAlgn="auto">
              <a:spcBef>
                <a:spcPts val="0"/>
              </a:spcBef>
              <a:spcAft>
                <a:spcPts val="0"/>
              </a:spcAft>
              <a:defRPr/>
            </a:pPr>
            <a:r>
              <a:rPr lang="en-US" sz="2400" dirty="0">
                <a:latin typeface="+mn-lt"/>
                <a:ea typeface="+mn-ea"/>
              </a:rPr>
              <a:t>to store, manage, and process data  -</a:t>
            </a:r>
            <a:r>
              <a:rPr lang="en-US" sz="1600" dirty="0">
                <a:latin typeface="+mn-lt"/>
                <a:ea typeface="+mn-ea"/>
              </a:rPr>
              <a:t> </a:t>
            </a:r>
            <a:r>
              <a:rPr lang="en-US" sz="1600" dirty="0">
                <a:latin typeface="+mn-lt"/>
                <a:ea typeface="+mn-ea"/>
              </a:rPr>
              <a:t>??</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fade">
                                      <p:cBhvr>
                                        <p:cTn id="27"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6977" name="Picture 2"/>
          <p:cNvPicPr>
            <a:picLocks noChangeAspect="1" noChangeArrowheads="1"/>
          </p:cNvPicPr>
          <p:nvPr/>
        </p:nvPicPr>
        <p:blipFill>
          <a:blip r:embed="rId2"/>
          <a:srcRect/>
          <a:stretch>
            <a:fillRect/>
          </a:stretch>
        </p:blipFill>
        <p:spPr bwMode="auto">
          <a:xfrm>
            <a:off x="-6350" y="4572000"/>
            <a:ext cx="9150350" cy="4191000"/>
          </a:xfrm>
          <a:prstGeom prst="rect">
            <a:avLst/>
          </a:prstGeom>
          <a:noFill/>
          <a:ln w="9525">
            <a:noFill/>
            <a:miter lim="800000"/>
            <a:headEnd/>
            <a:tailEnd/>
          </a:ln>
        </p:spPr>
      </p:pic>
      <p:pic>
        <p:nvPicPr>
          <p:cNvPr id="126978" name="Picture 13" descr="internet cloud 75 opac"/>
          <p:cNvPicPr>
            <a:picLocks noChangeAspect="1" noChangeArrowheads="1"/>
          </p:cNvPicPr>
          <p:nvPr/>
        </p:nvPicPr>
        <p:blipFill>
          <a:blip r:embed="rId3"/>
          <a:srcRect/>
          <a:stretch>
            <a:fillRect/>
          </a:stretch>
        </p:blipFill>
        <p:spPr bwMode="auto">
          <a:xfrm>
            <a:off x="990600" y="152400"/>
            <a:ext cx="6400800" cy="2773363"/>
          </a:xfrm>
          <a:prstGeom prst="rect">
            <a:avLst/>
          </a:prstGeom>
          <a:noFill/>
          <a:ln w="9525">
            <a:noFill/>
            <a:miter lim="800000"/>
            <a:headEnd/>
            <a:tailEnd/>
          </a:ln>
        </p:spPr>
      </p:pic>
      <p:sp>
        <p:nvSpPr>
          <p:cNvPr id="4" name="Slide Number Placeholder 3"/>
          <p:cNvSpPr>
            <a:spLocks noGrp="1"/>
          </p:cNvSpPr>
          <p:nvPr>
            <p:ph type="sldNum" sz="quarter" idx="16"/>
          </p:nvPr>
        </p:nvSpPr>
        <p:spPr/>
        <p:txBody>
          <a:bodyPr/>
          <a:lstStyle/>
          <a:p>
            <a:pPr>
              <a:defRPr/>
            </a:pPr>
            <a:fld id="{D31234F9-BA1D-4367-914B-5B4EE9F67562}" type="slidenum">
              <a:rPr lang="en-US"/>
              <a:pPr>
                <a:defRPr/>
              </a:pPr>
              <a:t>47</a:t>
            </a:fld>
            <a:endParaRPr lang="en-US"/>
          </a:p>
        </p:txBody>
      </p:sp>
      <p:sp>
        <p:nvSpPr>
          <p:cNvPr id="6" name="Rectangle 5"/>
          <p:cNvSpPr>
            <a:spLocks noChangeArrowheads="1"/>
          </p:cNvSpPr>
          <p:nvPr/>
        </p:nvSpPr>
        <p:spPr bwMode="auto">
          <a:xfrm>
            <a:off x="457200" y="2427288"/>
            <a:ext cx="8077200" cy="3784600"/>
          </a:xfrm>
          <a:prstGeom prst="rect">
            <a:avLst/>
          </a:prstGeom>
          <a:noFill/>
          <a:ln w="9525">
            <a:noFill/>
            <a:miter lim="800000"/>
            <a:headEnd/>
            <a:tailEnd/>
          </a:ln>
        </p:spPr>
        <p:txBody>
          <a:bodyPr>
            <a:spAutoFit/>
          </a:bodyPr>
          <a:lstStyle/>
          <a:p>
            <a:pPr marL="223838" indent="-223838">
              <a:buFont typeface="Arial" charset="0"/>
              <a:buChar char="•"/>
            </a:pPr>
            <a:r>
              <a:rPr lang="en-US" altLang="zh-CN" sz="4000">
                <a:latin typeface="Calibri" pitchFamily="34" charset="0"/>
              </a:rPr>
              <a:t>Shared, multi-tenant infrastructure</a:t>
            </a:r>
          </a:p>
          <a:p>
            <a:pPr marL="223838" indent="-223838">
              <a:buFont typeface="Arial" charset="0"/>
              <a:buChar char="•"/>
            </a:pPr>
            <a:r>
              <a:rPr lang="en-US" altLang="zh-CN" sz="4000">
                <a:latin typeface="Calibri" pitchFamily="34" charset="0"/>
              </a:rPr>
              <a:t>Virtualized &amp; dynamic</a:t>
            </a:r>
          </a:p>
          <a:p>
            <a:pPr marL="223838" indent="-223838">
              <a:buFont typeface="Arial" charset="0"/>
              <a:buChar char="•"/>
            </a:pPr>
            <a:r>
              <a:rPr lang="en-US" altLang="zh-CN" sz="4000">
                <a:latin typeface="Calibri" pitchFamily="34" charset="0"/>
              </a:rPr>
              <a:t>Scalable &amp; available</a:t>
            </a:r>
          </a:p>
          <a:p>
            <a:pPr marL="223838" indent="-223838">
              <a:buFont typeface="Arial" charset="0"/>
              <a:buChar char="•"/>
            </a:pPr>
            <a:r>
              <a:rPr lang="en-US" altLang="zh-CN" sz="4000">
                <a:latin typeface="Calibri" pitchFamily="34" charset="0"/>
              </a:rPr>
              <a:t>Abstracted from the infrastructure</a:t>
            </a:r>
          </a:p>
          <a:p>
            <a:pPr marL="223838" indent="-223838">
              <a:buFont typeface="Arial" charset="0"/>
              <a:buChar char="•"/>
            </a:pPr>
            <a:r>
              <a:rPr lang="en-US" altLang="zh-CN" sz="4000">
                <a:latin typeface="Calibri" pitchFamily="34" charset="0"/>
              </a:rPr>
              <a:t>Higher-level services</a:t>
            </a:r>
          </a:p>
          <a:p>
            <a:pPr marL="223838" indent="-223838">
              <a:buFont typeface="Arial" charset="0"/>
              <a:buChar char="•"/>
            </a:pPr>
            <a:r>
              <a:rPr lang="en-US" altLang="zh-CN" sz="4000">
                <a:latin typeface="Calibri" pitchFamily="34" charset="0"/>
              </a:rPr>
              <a:t>Pay as you go</a:t>
            </a:r>
          </a:p>
        </p:txBody>
      </p:sp>
      <p:sp>
        <p:nvSpPr>
          <p:cNvPr id="2" name="Text Placeholder 1"/>
          <p:cNvSpPr>
            <a:spLocks noGrp="1"/>
          </p:cNvSpPr>
          <p:nvPr>
            <p:ph type="body" sz="quarter" idx="13"/>
          </p:nvPr>
        </p:nvSpPr>
        <p:spPr>
          <a:xfrm>
            <a:off x="377825" y="85725"/>
            <a:ext cx="8382000" cy="2819400"/>
          </a:xfrm>
          <a:solidFill>
            <a:schemeClr val="bg1">
              <a:alpha val="7000"/>
            </a:schemeClr>
          </a:solidFill>
        </p:spPr>
        <p:txBody>
          <a:bodyPr rtlCol="0"/>
          <a:lstStyle/>
          <a:p>
            <a:pPr fontAlgn="auto">
              <a:spcAft>
                <a:spcPts val="0"/>
              </a:spcAft>
              <a:buFont typeface="Arial" pitchFamily="34" charset="0"/>
              <a:buNone/>
              <a:defRPr/>
            </a:pPr>
            <a:r>
              <a:rPr lang="en-US" dirty="0" smtClean="0"/>
              <a:t>What is </a:t>
            </a:r>
            <a:r>
              <a:rPr lang="en-US" dirty="0" smtClean="0">
                <a:solidFill>
                  <a:srgbClr val="FF0000"/>
                </a:solidFill>
              </a:rPr>
              <a:t>Cloud Computing</a:t>
            </a:r>
            <a:r>
              <a:rPr lang="en-US" dirty="0" smtClean="0"/>
              <a:t>?</a:t>
            </a:r>
            <a:endParaRPr lang="en-US"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itle 1"/>
          <p:cNvSpPr>
            <a:spLocks noGrp="1"/>
          </p:cNvSpPr>
          <p:nvPr>
            <p:ph type="title"/>
          </p:nvPr>
        </p:nvSpPr>
        <p:spPr>
          <a:xfrm>
            <a:off x="228600" y="228600"/>
            <a:ext cx="8610600" cy="715963"/>
          </a:xfrm>
        </p:spPr>
        <p:txBody>
          <a:bodyPr/>
          <a:lstStyle/>
          <a:p>
            <a:r>
              <a:rPr lang="en-US" altLang="zh-CN" smtClean="0">
                <a:ea typeface="宋体" charset="-122"/>
              </a:rPr>
              <a:t>Cloud Computing</a:t>
            </a:r>
          </a:p>
        </p:txBody>
      </p:sp>
      <p:sp>
        <p:nvSpPr>
          <p:cNvPr id="3" name="Content Placeholder 2"/>
          <p:cNvSpPr>
            <a:spLocks noGrp="1"/>
          </p:cNvSpPr>
          <p:nvPr>
            <p:ph idx="1"/>
          </p:nvPr>
        </p:nvSpPr>
        <p:spPr>
          <a:xfrm>
            <a:off x="5791200" y="2181225"/>
            <a:ext cx="3200400" cy="4572000"/>
          </a:xfrm>
        </p:spPr>
        <p:txBody>
          <a:bodyPr>
            <a:normAutofit/>
          </a:bodyPr>
          <a:lstStyle/>
          <a:p>
            <a:pPr>
              <a:lnSpc>
                <a:spcPct val="90000"/>
              </a:lnSpc>
            </a:pPr>
            <a:endParaRPr lang="en-US" altLang="zh-CN" sz="3000" smtClean="0">
              <a:ea typeface="宋体" charset="-122"/>
            </a:endParaRPr>
          </a:p>
          <a:p>
            <a:pPr>
              <a:lnSpc>
                <a:spcPct val="90000"/>
              </a:lnSpc>
            </a:pPr>
            <a:endParaRPr lang="en-US" altLang="zh-CN" sz="3000" smtClean="0">
              <a:ea typeface="宋体" charset="-122"/>
            </a:endParaRPr>
          </a:p>
          <a:p>
            <a:pPr>
              <a:lnSpc>
                <a:spcPct val="90000"/>
              </a:lnSpc>
            </a:pPr>
            <a:endParaRPr lang="en-US" altLang="zh-CN" sz="3000" smtClean="0">
              <a:ea typeface="宋体" charset="-122"/>
            </a:endParaRPr>
          </a:p>
          <a:p>
            <a:pPr>
              <a:lnSpc>
                <a:spcPct val="90000"/>
              </a:lnSpc>
            </a:pPr>
            <a:r>
              <a:rPr lang="en-US" altLang="zh-CN" sz="3000" smtClean="0">
                <a:ea typeface="宋体" charset="-122"/>
              </a:rPr>
              <a:t>Store Data</a:t>
            </a:r>
          </a:p>
          <a:p>
            <a:pPr>
              <a:lnSpc>
                <a:spcPct val="90000"/>
              </a:lnSpc>
            </a:pPr>
            <a:r>
              <a:rPr lang="en-US" altLang="zh-CN" sz="3000" smtClean="0">
                <a:ea typeface="宋体" charset="-122"/>
              </a:rPr>
              <a:t>Run Applications</a:t>
            </a:r>
          </a:p>
          <a:p>
            <a:pPr lvl="1">
              <a:lnSpc>
                <a:spcPct val="90000"/>
              </a:lnSpc>
            </a:pPr>
            <a:r>
              <a:rPr lang="en-US" altLang="zh-CN" sz="2600" smtClean="0">
                <a:ea typeface="宋体" charset="-122"/>
              </a:rPr>
              <a:t>Combined with:</a:t>
            </a:r>
          </a:p>
          <a:p>
            <a:pPr lvl="2">
              <a:lnSpc>
                <a:spcPct val="90000"/>
              </a:lnSpc>
            </a:pPr>
            <a:r>
              <a:rPr lang="en-US" altLang="zh-CN" sz="2200" smtClean="0">
                <a:ea typeface="宋体" charset="-122"/>
              </a:rPr>
              <a:t>Utility model</a:t>
            </a:r>
          </a:p>
          <a:p>
            <a:pPr lvl="2">
              <a:lnSpc>
                <a:spcPct val="90000"/>
              </a:lnSpc>
            </a:pPr>
            <a:r>
              <a:rPr lang="en-US" altLang="zh-CN" sz="2200" smtClean="0">
                <a:ea typeface="宋体" charset="-122"/>
              </a:rPr>
              <a:t>Elastic Nature</a:t>
            </a:r>
          </a:p>
        </p:txBody>
      </p:sp>
      <p:grpSp>
        <p:nvGrpSpPr>
          <p:cNvPr id="128003" name="Group 33"/>
          <p:cNvGrpSpPr>
            <a:grpSpLocks/>
          </p:cNvGrpSpPr>
          <p:nvPr/>
        </p:nvGrpSpPr>
        <p:grpSpPr bwMode="auto">
          <a:xfrm>
            <a:off x="795338" y="1082675"/>
            <a:ext cx="7472362" cy="1968500"/>
            <a:chOff x="129923" y="261640"/>
            <a:chExt cx="11856465" cy="2343292"/>
          </a:xfrm>
        </p:grpSpPr>
        <p:grpSp>
          <p:nvGrpSpPr>
            <p:cNvPr id="128006" name="Group 32"/>
            <p:cNvGrpSpPr>
              <a:grpSpLocks/>
            </p:cNvGrpSpPr>
            <p:nvPr/>
          </p:nvGrpSpPr>
          <p:grpSpPr bwMode="auto">
            <a:xfrm>
              <a:off x="129923" y="261640"/>
              <a:ext cx="11856465" cy="2343292"/>
              <a:chOff x="129923" y="261640"/>
              <a:chExt cx="11856465" cy="2343292"/>
            </a:xfrm>
          </p:grpSpPr>
          <p:pic>
            <p:nvPicPr>
              <p:cNvPr id="9" name="Picture 8" descr="server-in-the-clouds.png"/>
              <p:cNvPicPr>
                <a:picLocks noChangeAspect="1"/>
              </p:cNvPicPr>
              <p:nvPr/>
            </p:nvPicPr>
            <p:blipFill>
              <a:blip r:embed="rId3"/>
              <a:srcRect/>
              <a:stretch>
                <a:fillRect/>
              </a:stretch>
            </p:blipFill>
            <p:spPr bwMode="auto">
              <a:xfrm>
                <a:off x="9510787" y="261640"/>
                <a:ext cx="2475601" cy="2045297"/>
              </a:xfrm>
              <a:prstGeom prst="rect">
                <a:avLst/>
              </a:prstGeom>
              <a:noFill/>
              <a:ln w="9525">
                <a:noFill/>
                <a:miter lim="800000"/>
                <a:headEnd/>
                <a:tailEnd/>
              </a:ln>
              <a:effectLst>
                <a:outerShdw dist="50800" dir="5400000" algn="ctr" rotWithShape="0">
                  <a:srgbClr val="00FFFF"/>
                </a:outerShdw>
              </a:effectLst>
            </p:spPr>
          </p:pic>
          <p:pic>
            <p:nvPicPr>
              <p:cNvPr id="10" name="Picture 2" descr="C:\Users\aliciat\Desktop\Events\MIX\ForMonicaRayOzzieKit\ForMonicaRayOzzieKit\Ray1970Pic\EDC data center more masked.png"/>
              <p:cNvPicPr>
                <a:picLocks noChangeAspect="1" noChangeArrowheads="1"/>
              </p:cNvPicPr>
              <p:nvPr/>
            </p:nvPicPr>
            <p:blipFill>
              <a:blip r:embed="rId4"/>
              <a:stretch>
                <a:fillRect/>
              </a:stretch>
            </p:blipFill>
            <p:spPr bwMode="auto">
              <a:xfrm>
                <a:off x="129923" y="847463"/>
                <a:ext cx="2753158" cy="1757469"/>
              </a:xfrm>
              <a:prstGeom prst="rect">
                <a:avLst/>
              </a:prstGeom>
              <a:noFill/>
              <a:effectLst>
                <a:outerShdw blurRad="863600" dist="50800" dir="5400000" algn="ctr" rotWithShape="0">
                  <a:srgbClr val="00FFFF"/>
                </a:outerShdw>
              </a:effectLst>
            </p:spPr>
          </p:pic>
          <p:sp>
            <p:nvSpPr>
              <p:cNvPr id="11" name="Freeform 9"/>
              <p:cNvSpPr>
                <a:spLocks/>
              </p:cNvSpPr>
              <p:nvPr/>
            </p:nvSpPr>
            <p:spPr bwMode="auto">
              <a:xfrm>
                <a:off x="2304668" y="609600"/>
                <a:ext cx="7388352" cy="1216152"/>
              </a:xfrm>
              <a:custGeom>
                <a:avLst/>
                <a:gdLst/>
                <a:ahLst/>
                <a:cxnLst>
                  <a:cxn ang="0">
                    <a:pos x="2765" y="530"/>
                  </a:cxn>
                  <a:cxn ang="0">
                    <a:pos x="3291" y="441"/>
                  </a:cxn>
                  <a:cxn ang="0">
                    <a:pos x="2942" y="27"/>
                  </a:cxn>
                  <a:cxn ang="0">
                    <a:pos x="2964" y="182"/>
                  </a:cxn>
                  <a:cxn ang="0">
                    <a:pos x="2964" y="184"/>
                  </a:cxn>
                  <a:cxn ang="0">
                    <a:pos x="1638" y="0"/>
                  </a:cxn>
                  <a:cxn ang="0">
                    <a:pos x="328" y="189"/>
                  </a:cxn>
                  <a:cxn ang="0">
                    <a:pos x="326" y="186"/>
                  </a:cxn>
                  <a:cxn ang="0">
                    <a:pos x="348" y="31"/>
                  </a:cxn>
                  <a:cxn ang="0">
                    <a:pos x="0" y="444"/>
                  </a:cxn>
                  <a:cxn ang="0">
                    <a:pos x="525" y="534"/>
                  </a:cxn>
                  <a:cxn ang="0">
                    <a:pos x="424" y="433"/>
                  </a:cxn>
                  <a:cxn ang="0">
                    <a:pos x="1649" y="291"/>
                  </a:cxn>
                  <a:cxn ang="0">
                    <a:pos x="2869" y="426"/>
                  </a:cxn>
                  <a:cxn ang="0">
                    <a:pos x="2869" y="427"/>
                  </a:cxn>
                  <a:cxn ang="0">
                    <a:pos x="2765" y="530"/>
                  </a:cxn>
                </a:cxnLst>
                <a:rect l="0" t="0" r="r" b="b"/>
                <a:pathLst>
                  <a:path w="3291" h="534">
                    <a:moveTo>
                      <a:pt x="2765" y="530"/>
                    </a:moveTo>
                    <a:cubicBezTo>
                      <a:pt x="3291" y="441"/>
                      <a:pt x="3291" y="441"/>
                      <a:pt x="3291" y="441"/>
                    </a:cubicBezTo>
                    <a:cubicBezTo>
                      <a:pt x="2942" y="27"/>
                      <a:pt x="2942" y="27"/>
                      <a:pt x="2942" y="27"/>
                    </a:cubicBezTo>
                    <a:cubicBezTo>
                      <a:pt x="2964" y="182"/>
                      <a:pt x="2964" y="182"/>
                      <a:pt x="2964" y="182"/>
                    </a:cubicBezTo>
                    <a:cubicBezTo>
                      <a:pt x="2964" y="184"/>
                      <a:pt x="2964" y="184"/>
                      <a:pt x="2964" y="184"/>
                    </a:cubicBezTo>
                    <a:cubicBezTo>
                      <a:pt x="2885" y="163"/>
                      <a:pt x="2493" y="0"/>
                      <a:pt x="1638" y="0"/>
                    </a:cubicBezTo>
                    <a:cubicBezTo>
                      <a:pt x="818" y="0"/>
                      <a:pt x="404" y="169"/>
                      <a:pt x="328" y="189"/>
                    </a:cubicBezTo>
                    <a:cubicBezTo>
                      <a:pt x="326" y="186"/>
                      <a:pt x="326" y="186"/>
                      <a:pt x="326" y="186"/>
                    </a:cubicBezTo>
                    <a:cubicBezTo>
                      <a:pt x="348" y="31"/>
                      <a:pt x="348" y="31"/>
                      <a:pt x="348" y="31"/>
                    </a:cubicBezTo>
                    <a:cubicBezTo>
                      <a:pt x="0" y="444"/>
                      <a:pt x="0" y="444"/>
                      <a:pt x="0" y="444"/>
                    </a:cubicBezTo>
                    <a:cubicBezTo>
                      <a:pt x="525" y="534"/>
                      <a:pt x="525" y="534"/>
                      <a:pt x="525" y="534"/>
                    </a:cubicBezTo>
                    <a:cubicBezTo>
                      <a:pt x="424" y="433"/>
                      <a:pt x="424" y="433"/>
                      <a:pt x="424" y="433"/>
                    </a:cubicBezTo>
                    <a:cubicBezTo>
                      <a:pt x="491" y="407"/>
                      <a:pt x="840" y="291"/>
                      <a:pt x="1649" y="291"/>
                    </a:cubicBezTo>
                    <a:cubicBezTo>
                      <a:pt x="2495" y="291"/>
                      <a:pt x="2803" y="399"/>
                      <a:pt x="2869" y="426"/>
                    </a:cubicBezTo>
                    <a:cubicBezTo>
                      <a:pt x="2869" y="427"/>
                      <a:pt x="2869" y="427"/>
                      <a:pt x="2869" y="427"/>
                    </a:cubicBezTo>
                    <a:lnTo>
                      <a:pt x="2765" y="530"/>
                    </a:lnTo>
                    <a:close/>
                  </a:path>
                </a:pathLst>
              </a:custGeom>
              <a:gradFill flip="none" rotWithShape="1">
                <a:gsLst>
                  <a:gs pos="0">
                    <a:schemeClr val="tx1"/>
                  </a:gs>
                  <a:gs pos="50000">
                    <a:srgbClr val="93E3FF"/>
                  </a:gs>
                  <a:gs pos="100000">
                    <a:srgbClr val="5DD1FF"/>
                  </a:gs>
                </a:gsLst>
                <a:path path="circle">
                  <a:fillToRect l="50000" t="50000" r="50000" b="50000"/>
                </a:path>
                <a:tileRect/>
              </a:gradFill>
              <a:ln w="22225">
                <a:noFill/>
                <a:round/>
                <a:headEnd/>
                <a:tailEnd/>
              </a:ln>
              <a:effectLst>
                <a:outerShdw blurRad="190500" sx="105000" sy="105000" algn="ctr" rotWithShape="0">
                  <a:schemeClr val="tx1">
                    <a:alpha val="52000"/>
                  </a:schemeClr>
                </a:outerShdw>
              </a:effectLst>
            </p:spPr>
            <p:txBody>
              <a:bodyPr/>
              <a:lstStyle/>
              <a:p>
                <a:pPr defTabSz="914363" fontAlgn="auto">
                  <a:spcBef>
                    <a:spcPts val="0"/>
                  </a:spcBef>
                  <a:spcAft>
                    <a:spcPts val="0"/>
                  </a:spcAft>
                  <a:defRPr/>
                </a:pPr>
                <a:endParaRPr lang="en-US" sz="1600" dirty="0">
                  <a:solidFill>
                    <a:srgbClr val="FFFFFF"/>
                  </a:solidFill>
                  <a:latin typeface="Calibri"/>
                  <a:ea typeface="+mn-ea"/>
                </a:endParaRPr>
              </a:p>
            </p:txBody>
          </p:sp>
        </p:grpSp>
        <p:grpSp>
          <p:nvGrpSpPr>
            <p:cNvPr id="128007" name="Group 67"/>
            <p:cNvGrpSpPr>
              <a:grpSpLocks/>
            </p:cNvGrpSpPr>
            <p:nvPr/>
          </p:nvGrpSpPr>
          <p:grpSpPr bwMode="auto">
            <a:xfrm>
              <a:off x="2337573" y="1095446"/>
              <a:ext cx="7946169" cy="646657"/>
              <a:chOff x="2337573" y="946913"/>
              <a:chExt cx="7946169" cy="646657"/>
            </a:xfrm>
          </p:grpSpPr>
          <p:sp>
            <p:nvSpPr>
              <p:cNvPr id="7" name="TextBox 6"/>
              <p:cNvSpPr txBox="1"/>
              <p:nvPr/>
            </p:nvSpPr>
            <p:spPr>
              <a:xfrm rot="493276">
                <a:off x="4552774" y="946913"/>
                <a:ext cx="5730968" cy="646657"/>
              </a:xfrm>
              <a:prstGeom prst="rect">
                <a:avLst/>
              </a:prstGeom>
              <a:noFill/>
            </p:spPr>
            <p:txBody>
              <a:bodyPr spcFirstLastPara="1" wrap="none">
                <a:prstTxWarp prst="textArchUp">
                  <a:avLst>
                    <a:gd name="adj" fmla="val 11439975"/>
                  </a:avLst>
                </a:prstTxWarp>
                <a:spAutoFit/>
              </a:bodyPr>
              <a:lstStyle/>
              <a:p>
                <a:pPr algn="ctr" defTabSz="914363" fontAlgn="auto">
                  <a:spcBef>
                    <a:spcPts val="0"/>
                  </a:spcBef>
                  <a:spcAft>
                    <a:spcPts val="0"/>
                  </a:spcAft>
                  <a:defRPr/>
                </a:pPr>
                <a:r>
                  <a:rPr lang="en-US" sz="2000" i="1" dirty="0">
                    <a:gradFill>
                      <a:gsLst>
                        <a:gs pos="50000">
                          <a:srgbClr val="000000"/>
                        </a:gs>
                        <a:gs pos="100000">
                          <a:srgbClr val="000000"/>
                        </a:gs>
                      </a:gsLst>
                      <a:lin ang="5400000" scaled="0"/>
                    </a:gradFill>
                    <a:latin typeface="Segoe UI" pitchFamily="34" charset="0"/>
                    <a:ea typeface="+mn-ea"/>
                    <a:cs typeface="Segoe UI" pitchFamily="34" charset="0"/>
                  </a:rPr>
                  <a:t>Cloud Services</a:t>
                </a:r>
                <a:endParaRPr lang="en-US" sz="2800" i="1" dirty="0">
                  <a:gradFill>
                    <a:gsLst>
                      <a:gs pos="50000">
                        <a:srgbClr val="000000"/>
                      </a:gs>
                      <a:gs pos="100000">
                        <a:srgbClr val="000000"/>
                      </a:gs>
                    </a:gsLst>
                    <a:lin ang="5400000" scaled="0"/>
                  </a:gradFill>
                  <a:latin typeface="Segoe UI" pitchFamily="34" charset="0"/>
                  <a:ea typeface="+mn-ea"/>
                  <a:cs typeface="Segoe UI" pitchFamily="34" charset="0"/>
                </a:endParaRPr>
              </a:p>
            </p:txBody>
          </p:sp>
          <p:sp>
            <p:nvSpPr>
              <p:cNvPr id="8" name="TextBox 7"/>
              <p:cNvSpPr txBox="1"/>
              <p:nvPr/>
            </p:nvSpPr>
            <p:spPr>
              <a:xfrm rot="21059098">
                <a:off x="2337573" y="955604"/>
                <a:ext cx="4022131" cy="461666"/>
              </a:xfrm>
              <a:prstGeom prst="rect">
                <a:avLst/>
              </a:prstGeom>
              <a:noFill/>
            </p:spPr>
            <p:txBody>
              <a:bodyPr spcFirstLastPara="1" wrap="none">
                <a:prstTxWarp prst="textArchUp">
                  <a:avLst>
                    <a:gd name="adj" fmla="val 11439975"/>
                  </a:avLst>
                </a:prstTxWarp>
                <a:spAutoFit/>
              </a:bodyPr>
              <a:lstStyle/>
              <a:p>
                <a:pPr algn="ctr" fontAlgn="auto">
                  <a:spcBef>
                    <a:spcPts val="0"/>
                  </a:spcBef>
                  <a:spcAft>
                    <a:spcPts val="0"/>
                  </a:spcAft>
                  <a:defRPr/>
                </a:pPr>
                <a:r>
                  <a:rPr lang="en-US" sz="2000" i="1" dirty="0">
                    <a:gradFill>
                      <a:gsLst>
                        <a:gs pos="50000">
                          <a:srgbClr val="000000"/>
                        </a:gs>
                        <a:gs pos="100000">
                          <a:srgbClr val="000000"/>
                        </a:gs>
                      </a:gsLst>
                      <a:lin ang="5400000" scaled="0"/>
                    </a:gradFill>
                    <a:latin typeface="Segoe UI" pitchFamily="34" charset="0"/>
                    <a:ea typeface="+mn-ea"/>
                    <a:cs typeface="Segoe UI" pitchFamily="34" charset="0"/>
                  </a:rPr>
                  <a:t>On-Premises</a:t>
                </a:r>
              </a:p>
            </p:txBody>
          </p:sp>
        </p:grpSp>
      </p:grpSp>
      <p:sp>
        <p:nvSpPr>
          <p:cNvPr id="12" name="Slide Number Placeholder 11"/>
          <p:cNvSpPr>
            <a:spLocks noGrp="1"/>
          </p:cNvSpPr>
          <p:nvPr>
            <p:ph type="sldNum" sz="quarter" idx="12"/>
          </p:nvPr>
        </p:nvSpPr>
        <p:spPr/>
        <p:txBody>
          <a:bodyPr/>
          <a:lstStyle/>
          <a:p>
            <a:pPr>
              <a:defRPr/>
            </a:pPr>
            <a:fld id="{CEB28AD7-567C-4513-8826-CD33AF1D0981}" type="slidenum">
              <a:rPr lang="en-US"/>
              <a:pPr>
                <a:defRPr/>
              </a:pPr>
              <a:t>48</a:t>
            </a:fld>
            <a:endParaRPr lang="en-US"/>
          </a:p>
        </p:txBody>
      </p:sp>
      <p:sp>
        <p:nvSpPr>
          <p:cNvPr id="128005" name="TextBox 12"/>
          <p:cNvSpPr txBox="1">
            <a:spLocks noChangeArrowheads="1"/>
          </p:cNvSpPr>
          <p:nvPr/>
        </p:nvSpPr>
        <p:spPr bwMode="auto">
          <a:xfrm>
            <a:off x="152400" y="4495800"/>
            <a:ext cx="5051425" cy="2308225"/>
          </a:xfrm>
          <a:prstGeom prst="rect">
            <a:avLst/>
          </a:prstGeom>
          <a:noFill/>
          <a:ln w="9525">
            <a:noFill/>
            <a:miter lim="800000"/>
            <a:headEnd/>
            <a:tailEnd/>
          </a:ln>
        </p:spPr>
        <p:txBody>
          <a:bodyPr>
            <a:spAutoFit/>
          </a:bodyPr>
          <a:lstStyle/>
          <a:p>
            <a:r>
              <a:rPr lang="en-US" altLang="zh-CN">
                <a:latin typeface="Calibri" pitchFamily="34" charset="0"/>
              </a:rPr>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 NIST 2011</a:t>
            </a:r>
          </a:p>
        </p:txBody>
      </p:sp>
    </p:spTree>
  </p:cSld>
  <p:clrMapOvr>
    <a:masterClrMapping/>
  </p:clrMapOvr>
  <p:transition spd="slow">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685800" y="152400"/>
            <a:ext cx="7772400" cy="914400"/>
          </a:xfrm>
        </p:spPr>
        <p:txBody>
          <a:bodyPr/>
          <a:lstStyle/>
          <a:p>
            <a:r>
              <a:rPr lang="en-US" altLang="zh-CN" smtClean="0">
                <a:ea typeface="宋体" charset="-122"/>
              </a:rPr>
              <a:t>What Is Cloud Computing?</a:t>
            </a:r>
          </a:p>
        </p:txBody>
      </p:sp>
      <p:grpSp>
        <p:nvGrpSpPr>
          <p:cNvPr id="10" name="Group 10"/>
          <p:cNvGrpSpPr>
            <a:grpSpLocks/>
          </p:cNvGrpSpPr>
          <p:nvPr/>
        </p:nvGrpSpPr>
        <p:grpSpPr bwMode="auto">
          <a:xfrm>
            <a:off x="214313" y="928688"/>
            <a:ext cx="8715375" cy="2357437"/>
            <a:chOff x="214282" y="928670"/>
            <a:chExt cx="8715436" cy="2357454"/>
          </a:xfrm>
        </p:grpSpPr>
        <p:sp>
          <p:nvSpPr>
            <p:cNvPr id="3" name="Rounded Rectangle 2"/>
            <p:cNvSpPr/>
            <p:nvPr/>
          </p:nvSpPr>
          <p:spPr bwMode="auto">
            <a:xfrm>
              <a:off x="214282" y="928670"/>
              <a:ext cx="8715436" cy="2357454"/>
            </a:xfrm>
            <a:prstGeom prst="roundRect">
              <a:avLst>
                <a:gd name="adj" fmla="val 8425"/>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tIns="27432" rIns="91436" bIns="45718"/>
            <a:lstStyle/>
            <a:p>
              <a:pPr algn="ctr" defTabSz="914099">
                <a:defRPr/>
              </a:pPr>
              <a:r>
                <a:rPr lang="en-US" sz="2400" b="1" u="sng" dirty="0">
                  <a:solidFill>
                    <a:schemeClr val="tx1"/>
                  </a:solidFill>
                </a:rPr>
                <a:t>Cloud Computing</a:t>
              </a:r>
              <a:r>
                <a:rPr lang="en-US" sz="2400" b="1" dirty="0">
                  <a:solidFill>
                    <a:schemeClr val="tx1"/>
                  </a:solidFill>
                </a:rPr>
                <a:t>: App and Infrastructure over Internet</a:t>
              </a:r>
            </a:p>
          </p:txBody>
        </p:sp>
        <p:sp>
          <p:nvSpPr>
            <p:cNvPr id="4" name="Rounded Rectangle 3"/>
            <p:cNvSpPr/>
            <p:nvPr/>
          </p:nvSpPr>
          <p:spPr bwMode="auto">
            <a:xfrm>
              <a:off x="465109" y="1571612"/>
              <a:ext cx="8215369" cy="642943"/>
            </a:xfrm>
            <a:prstGeom prst="roundRect">
              <a:avLst/>
            </a:prstGeom>
            <a:solidFill>
              <a:schemeClr val="tx1"/>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tIns="27432" rIns="91436" bIns="45718" anchor="ctr"/>
            <a:lstStyle/>
            <a:p>
              <a:pPr algn="ctr" defTabSz="914099">
                <a:defRPr/>
              </a:pPr>
              <a:r>
                <a:rPr lang="en-US" sz="2000" u="sng" dirty="0">
                  <a:solidFill>
                    <a:schemeClr val="bg1">
                      <a:lumMod val="95000"/>
                      <a:lumOff val="5000"/>
                    </a:schemeClr>
                  </a:solidFill>
                </a:rPr>
                <a:t>Compute as a Service</a:t>
              </a:r>
              <a:r>
                <a:rPr lang="en-US" sz="2000" dirty="0">
                  <a:solidFill>
                    <a:schemeClr val="bg1">
                      <a:lumMod val="95000"/>
                      <a:lumOff val="5000"/>
                    </a:schemeClr>
                  </a:solidFill>
                </a:rPr>
                <a:t>: Applications over the Internet</a:t>
              </a:r>
            </a:p>
          </p:txBody>
        </p:sp>
        <p:sp>
          <p:nvSpPr>
            <p:cNvPr id="5" name="Rounded Rectangle 4"/>
            <p:cNvSpPr/>
            <p:nvPr/>
          </p:nvSpPr>
          <p:spPr bwMode="auto">
            <a:xfrm>
              <a:off x="465109" y="2357430"/>
              <a:ext cx="8215369" cy="785818"/>
            </a:xfrm>
            <a:prstGeom prst="roundRect">
              <a:avLst/>
            </a:prstGeom>
            <a:solidFill>
              <a:schemeClr val="tx1"/>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tIns="27432" rIns="91436" bIns="45718" anchor="ctr"/>
            <a:lstStyle/>
            <a:p>
              <a:pPr algn="ctr" defTabSz="914099">
                <a:defRPr/>
              </a:pPr>
              <a:r>
                <a:rPr lang="en-US" sz="2000" u="sng" dirty="0">
                  <a:solidFill>
                    <a:schemeClr val="bg1">
                      <a:lumMod val="95000"/>
                      <a:lumOff val="5000"/>
                    </a:schemeClr>
                  </a:solidFill>
                </a:rPr>
                <a:t>Utility Computing:</a:t>
              </a:r>
              <a:r>
                <a:rPr lang="en-US" sz="2000" dirty="0">
                  <a:solidFill>
                    <a:schemeClr val="bg1">
                      <a:lumMod val="95000"/>
                      <a:lumOff val="5000"/>
                    </a:schemeClr>
                  </a:solidFill>
                </a:rPr>
                <a:t> </a:t>
              </a:r>
              <a:r>
                <a:rPr lang="en-US" sz="2000" i="1" dirty="0">
                  <a:solidFill>
                    <a:schemeClr val="bg1">
                      <a:lumMod val="95000"/>
                      <a:lumOff val="5000"/>
                    </a:schemeClr>
                  </a:solidFill>
                </a:rPr>
                <a:t>“Pay-as-You-Go” </a:t>
              </a:r>
              <a:r>
                <a:rPr lang="en-US" sz="2000" dirty="0">
                  <a:solidFill>
                    <a:schemeClr val="bg1">
                      <a:lumMod val="95000"/>
                      <a:lumOff val="5000"/>
                    </a:schemeClr>
                  </a:solidFill>
                </a:rPr>
                <a:t>Datacenter Hardware and Software</a:t>
              </a:r>
            </a:p>
          </p:txBody>
        </p:sp>
      </p:grpSp>
      <p:sp>
        <p:nvSpPr>
          <p:cNvPr id="6" name="Rounded Rectangle 5"/>
          <p:cNvSpPr/>
          <p:nvPr/>
        </p:nvSpPr>
        <p:spPr bwMode="auto">
          <a:xfrm>
            <a:off x="214313" y="3429000"/>
            <a:ext cx="8715375" cy="3214688"/>
          </a:xfrm>
          <a:prstGeom prst="roundRect">
            <a:avLst>
              <a:gd name="adj" fmla="val 8425"/>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tIns="27432" rIns="91436" bIns="45718"/>
          <a:lstStyle/>
          <a:p>
            <a:pPr algn="ctr" defTabSz="914099">
              <a:defRPr/>
            </a:pPr>
            <a:r>
              <a:rPr lang="en-US" sz="2400" b="1" dirty="0">
                <a:solidFill>
                  <a:schemeClr val="tx1"/>
                </a:solidFill>
              </a:rPr>
              <a:t>Three New Aspects to Cloud Computing</a:t>
            </a:r>
          </a:p>
        </p:txBody>
      </p:sp>
      <p:sp>
        <p:nvSpPr>
          <p:cNvPr id="7" name="Rounded Rectangle 6"/>
          <p:cNvSpPr/>
          <p:nvPr/>
        </p:nvSpPr>
        <p:spPr bwMode="auto">
          <a:xfrm>
            <a:off x="357158" y="4071942"/>
            <a:ext cx="8429684" cy="642942"/>
          </a:xfrm>
          <a:prstGeom prst="roundRect">
            <a:avLst/>
          </a:prstGeom>
          <a:solidFill>
            <a:schemeClr val="tx1">
              <a:lumMod val="65000"/>
            </a:schemeClr>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tIns="27432" rIns="91436" bIns="45718" anchor="ctr"/>
          <a:lstStyle/>
          <a:p>
            <a:pPr algn="ctr" defTabSz="914099">
              <a:defRPr/>
            </a:pPr>
            <a:r>
              <a:rPr lang="en-US" sz="2000" dirty="0">
                <a:solidFill>
                  <a:schemeClr val="bg1">
                    <a:lumMod val="95000"/>
                    <a:lumOff val="5000"/>
                  </a:schemeClr>
                </a:solidFill>
              </a:rPr>
              <a:t>The Illusion of Infinite Computing Resources Available on Demand</a:t>
            </a:r>
          </a:p>
        </p:txBody>
      </p:sp>
      <p:sp>
        <p:nvSpPr>
          <p:cNvPr id="8" name="Rounded Rectangle 7"/>
          <p:cNvSpPr/>
          <p:nvPr/>
        </p:nvSpPr>
        <p:spPr bwMode="auto">
          <a:xfrm>
            <a:off x="357158" y="4822041"/>
            <a:ext cx="8429684" cy="642942"/>
          </a:xfrm>
          <a:prstGeom prst="roundRect">
            <a:avLst/>
          </a:prstGeom>
          <a:solidFill>
            <a:schemeClr val="tx1">
              <a:lumMod val="65000"/>
            </a:schemeClr>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tIns="27432" rIns="91436" bIns="45718" anchor="ctr"/>
          <a:lstStyle/>
          <a:p>
            <a:pPr algn="ctr" defTabSz="914099">
              <a:defRPr/>
            </a:pPr>
            <a:r>
              <a:rPr lang="en-US" sz="2000" dirty="0">
                <a:solidFill>
                  <a:schemeClr val="bg1">
                    <a:lumMod val="95000"/>
                    <a:lumOff val="5000"/>
                  </a:schemeClr>
                </a:solidFill>
              </a:rPr>
              <a:t>The Elimination of an Upfront Commitment by Cloud Users</a:t>
            </a:r>
          </a:p>
        </p:txBody>
      </p:sp>
      <p:sp>
        <p:nvSpPr>
          <p:cNvPr id="9" name="Rounded Rectangle 8"/>
          <p:cNvSpPr/>
          <p:nvPr/>
        </p:nvSpPr>
        <p:spPr bwMode="auto">
          <a:xfrm>
            <a:off x="357158" y="5572140"/>
            <a:ext cx="8429684" cy="857256"/>
          </a:xfrm>
          <a:prstGeom prst="roundRect">
            <a:avLst/>
          </a:prstGeom>
          <a:solidFill>
            <a:schemeClr val="tx1">
              <a:lumMod val="65000"/>
            </a:schemeClr>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tIns="27432" rIns="91436" bIns="45718" anchor="ctr"/>
          <a:lstStyle/>
          <a:p>
            <a:pPr algn="ctr" defTabSz="914099">
              <a:defRPr/>
            </a:pPr>
            <a:r>
              <a:rPr lang="en-US" sz="2000" dirty="0">
                <a:solidFill>
                  <a:schemeClr val="bg1">
                    <a:lumMod val="95000"/>
                    <a:lumOff val="5000"/>
                  </a:schemeClr>
                </a:solidFill>
              </a:rPr>
              <a:t>The Ability to Pay for Use of Computing Resources </a:t>
            </a:r>
            <a:br>
              <a:rPr lang="en-US" sz="2000" dirty="0">
                <a:solidFill>
                  <a:schemeClr val="bg1">
                    <a:lumMod val="95000"/>
                    <a:lumOff val="5000"/>
                  </a:schemeClr>
                </a:solidFill>
              </a:rPr>
            </a:br>
            <a:r>
              <a:rPr lang="en-US" sz="2000" dirty="0">
                <a:solidFill>
                  <a:schemeClr val="bg1">
                    <a:lumMod val="95000"/>
                    <a:lumOff val="5000"/>
                  </a:schemeClr>
                </a:solidFill>
              </a:rPr>
              <a:t>on a Short-Term Basis as Needed</a:t>
            </a:r>
          </a:p>
        </p:txBody>
      </p:sp>
      <p:sp>
        <p:nvSpPr>
          <p:cNvPr id="12" name="Slide Number Placeholder 11"/>
          <p:cNvSpPr>
            <a:spLocks noGrp="1"/>
          </p:cNvSpPr>
          <p:nvPr>
            <p:ph type="sldNum" sz="quarter" idx="12"/>
          </p:nvPr>
        </p:nvSpPr>
        <p:spPr/>
        <p:txBody>
          <a:bodyPr/>
          <a:lstStyle/>
          <a:p>
            <a:pPr>
              <a:defRPr/>
            </a:pPr>
            <a:fld id="{19C72A4F-E72E-4E28-AC37-A962F9F9D2BE}" type="slidenum">
              <a:rPr lang="en-US"/>
              <a:pPr>
                <a:defRPr/>
              </a:pPr>
              <a:t>49</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ounded Rectangle 273411"/>
          <p:cNvSpPr>
            <a:spLocks noChangeArrowheads="1"/>
          </p:cNvSpPr>
          <p:nvPr/>
        </p:nvSpPr>
        <p:spPr bwMode="auto">
          <a:xfrm>
            <a:off x="1600200" y="2087563"/>
            <a:ext cx="3330575" cy="425450"/>
          </a:xfrm>
          <a:prstGeom prst="roundRect">
            <a:avLst>
              <a:gd name="adj" fmla="val 16667"/>
            </a:avLst>
          </a:prstGeom>
          <a:gradFill rotWithShape="1">
            <a:gsLst>
              <a:gs pos="0">
                <a:schemeClr val="bg1"/>
              </a:gs>
              <a:gs pos="100000">
                <a:schemeClr val="bg1">
                  <a:gamma/>
                  <a:shade val="86275"/>
                  <a:invGamma/>
                </a:schemeClr>
              </a:gs>
            </a:gsLst>
            <a:lin ang="5400000" scaled="1"/>
          </a:gradFill>
          <a:ln w="28575" cap="flat" cmpd="sng" algn="ctr">
            <a:solidFill>
              <a:srgbClr val="AAAA8C"/>
            </a:solidFill>
            <a:prstDash val="solid"/>
            <a:round/>
            <a:headEnd type="none" w="med" len="med"/>
            <a:tailEnd type="none" w="med" len="med"/>
          </a:ln>
          <a:effectLst/>
        </p:spPr>
        <p:txBody>
          <a:bodyPr lIns="45720" rIns="45720" anchor="ctr" anchorCtr="1"/>
          <a:lstStyle/>
          <a:p>
            <a:pPr algn="ctr" eaLnBrk="0" fontAlgn="auto" hangingPunct="0">
              <a:spcBef>
                <a:spcPts val="0"/>
              </a:spcBef>
              <a:spcAft>
                <a:spcPts val="0"/>
              </a:spcAft>
              <a:defRPr/>
            </a:pPr>
            <a:r>
              <a:rPr lang="en-US" b="1" dirty="0">
                <a:solidFill>
                  <a:schemeClr val="tx2"/>
                </a:solidFill>
                <a:ea typeface="+mn-ea"/>
                <a:cs typeface="Arial" charset="0"/>
              </a:rPr>
              <a:t>BEFORE VMware</a:t>
            </a:r>
          </a:p>
        </p:txBody>
      </p:sp>
      <p:sp>
        <p:nvSpPr>
          <p:cNvPr id="56322" name="Shape 273416"/>
          <p:cNvSpPr>
            <a:spLocks noGrp="1" noChangeArrowheads="1"/>
          </p:cNvSpPr>
          <p:nvPr>
            <p:ph type="body" idx="4294967295"/>
          </p:nvPr>
        </p:nvSpPr>
        <p:spPr>
          <a:xfrm>
            <a:off x="1219200" y="2544763"/>
            <a:ext cx="3070225" cy="2571750"/>
          </a:xfrm>
        </p:spPr>
        <p:txBody>
          <a:bodyPr anchorCtr="1">
            <a:spAutoFit/>
          </a:bodyPr>
          <a:lstStyle/>
          <a:p>
            <a:pPr marL="469900" lvl="1" indent="-177800">
              <a:lnSpc>
                <a:spcPct val="90000"/>
              </a:lnSpc>
              <a:spcAft>
                <a:spcPct val="25000"/>
              </a:spcAft>
            </a:pPr>
            <a:r>
              <a:rPr lang="en-US" altLang="zh-CN" sz="1800" smtClean="0">
                <a:ea typeface="宋体" charset="-122"/>
              </a:rPr>
              <a:t>1,000</a:t>
            </a:r>
          </a:p>
          <a:p>
            <a:pPr marL="469900" lvl="1" indent="-177800">
              <a:lnSpc>
                <a:spcPct val="90000"/>
              </a:lnSpc>
              <a:spcAft>
                <a:spcPct val="25000"/>
              </a:spcAft>
            </a:pPr>
            <a:r>
              <a:rPr lang="en-US" altLang="zh-CN" sz="1800" smtClean="0">
                <a:ea typeface="宋体" charset="-122"/>
              </a:rPr>
              <a:t>Direct attach</a:t>
            </a:r>
          </a:p>
          <a:p>
            <a:pPr marL="469900" lvl="1" indent="-177800">
              <a:lnSpc>
                <a:spcPct val="90000"/>
              </a:lnSpc>
              <a:spcAft>
                <a:spcPct val="25000"/>
              </a:spcAft>
            </a:pPr>
            <a:r>
              <a:rPr lang="en-US" altLang="zh-CN" sz="1800" smtClean="0">
                <a:ea typeface="宋体" charset="-122"/>
              </a:rPr>
              <a:t>3000 cables/ports</a:t>
            </a:r>
          </a:p>
          <a:p>
            <a:pPr marL="469900" lvl="1" indent="-177800">
              <a:lnSpc>
                <a:spcPct val="90000"/>
              </a:lnSpc>
              <a:spcAft>
                <a:spcPct val="25000"/>
              </a:spcAft>
            </a:pPr>
            <a:r>
              <a:rPr lang="en-US" altLang="zh-CN" sz="1800" smtClean="0">
                <a:ea typeface="宋体" charset="-122"/>
              </a:rPr>
              <a:t>200 racks</a:t>
            </a:r>
          </a:p>
          <a:p>
            <a:pPr marL="469900" lvl="1" indent="-177800">
              <a:lnSpc>
                <a:spcPct val="90000"/>
              </a:lnSpc>
              <a:spcAft>
                <a:spcPct val="25000"/>
              </a:spcAft>
            </a:pPr>
            <a:r>
              <a:rPr lang="en-US" altLang="zh-CN" sz="1800" smtClean="0">
                <a:ea typeface="宋体" charset="-122"/>
              </a:rPr>
              <a:t>400 power whips</a:t>
            </a:r>
          </a:p>
          <a:p>
            <a:pPr marL="469900" lvl="1" indent="-177800">
              <a:lnSpc>
                <a:spcPct val="90000"/>
              </a:lnSpc>
              <a:spcAft>
                <a:spcPct val="25000"/>
              </a:spcAft>
            </a:pPr>
            <a:r>
              <a:rPr lang="en-US" altLang="zh-CN" sz="1800" smtClean="0">
                <a:ea typeface="宋体" charset="-122"/>
              </a:rPr>
              <a:t>Planning expansion</a:t>
            </a:r>
          </a:p>
          <a:p>
            <a:pPr marL="469900" lvl="1" indent="-177800">
              <a:lnSpc>
                <a:spcPct val="90000"/>
              </a:lnSpc>
              <a:spcAft>
                <a:spcPct val="25000"/>
              </a:spcAft>
            </a:pPr>
            <a:endParaRPr lang="en-US" altLang="zh-CN" sz="1800" smtClean="0">
              <a:ea typeface="宋体" charset="-122"/>
            </a:endParaRPr>
          </a:p>
          <a:p>
            <a:pPr marL="469900" lvl="1" indent="-177800">
              <a:lnSpc>
                <a:spcPct val="90000"/>
              </a:lnSpc>
              <a:spcAft>
                <a:spcPct val="25000"/>
              </a:spcAft>
            </a:pPr>
            <a:endParaRPr lang="en-US" altLang="zh-CN" sz="1800" smtClean="0">
              <a:ea typeface="宋体" charset="-122"/>
            </a:endParaRPr>
          </a:p>
        </p:txBody>
      </p:sp>
      <p:sp>
        <p:nvSpPr>
          <p:cNvPr id="56323" name="Rectangle 273448"/>
          <p:cNvSpPr>
            <a:spLocks noChangeArrowheads="1"/>
          </p:cNvSpPr>
          <p:nvPr/>
        </p:nvSpPr>
        <p:spPr bwMode="auto">
          <a:xfrm>
            <a:off x="-76200" y="2544763"/>
            <a:ext cx="1752600" cy="1600200"/>
          </a:xfrm>
          <a:prstGeom prst="rect">
            <a:avLst/>
          </a:prstGeom>
          <a:noFill/>
          <a:ln w="9525">
            <a:noFill/>
            <a:miter lim="800000"/>
            <a:headEnd/>
            <a:tailEnd/>
          </a:ln>
        </p:spPr>
        <p:txBody>
          <a:bodyPr anchorCtr="1"/>
          <a:lstStyle/>
          <a:p>
            <a:pPr marL="469900" lvl="1" indent="-177800" eaLnBrk="0" hangingPunct="0">
              <a:lnSpc>
                <a:spcPct val="90000"/>
              </a:lnSpc>
              <a:spcAft>
                <a:spcPct val="25000"/>
              </a:spcAft>
              <a:buClr>
                <a:srgbClr val="33679B"/>
              </a:buClr>
            </a:pPr>
            <a:r>
              <a:rPr lang="en-US" altLang="zh-CN">
                <a:solidFill>
                  <a:srgbClr val="33679B"/>
                </a:solidFill>
                <a:latin typeface="Calibri" pitchFamily="34" charset="0"/>
              </a:rPr>
              <a:t>Servers</a:t>
            </a:r>
          </a:p>
          <a:p>
            <a:pPr marL="469900" lvl="1" indent="-177800" eaLnBrk="0" hangingPunct="0">
              <a:lnSpc>
                <a:spcPct val="90000"/>
              </a:lnSpc>
              <a:spcAft>
                <a:spcPct val="25000"/>
              </a:spcAft>
              <a:buClr>
                <a:srgbClr val="33679B"/>
              </a:buClr>
            </a:pPr>
            <a:r>
              <a:rPr lang="en-US" altLang="zh-CN">
                <a:solidFill>
                  <a:srgbClr val="33679B"/>
                </a:solidFill>
                <a:latin typeface="Calibri" pitchFamily="34" charset="0"/>
              </a:rPr>
              <a:t>Storage</a:t>
            </a:r>
          </a:p>
          <a:p>
            <a:pPr marL="469900" lvl="1" indent="-177800" eaLnBrk="0" hangingPunct="0">
              <a:lnSpc>
                <a:spcPct val="90000"/>
              </a:lnSpc>
              <a:spcAft>
                <a:spcPct val="25000"/>
              </a:spcAft>
              <a:buClr>
                <a:srgbClr val="33679B"/>
              </a:buClr>
            </a:pPr>
            <a:r>
              <a:rPr lang="en-US" altLang="zh-CN">
                <a:solidFill>
                  <a:srgbClr val="33679B"/>
                </a:solidFill>
                <a:latin typeface="Calibri" pitchFamily="34" charset="0"/>
              </a:rPr>
              <a:t>Network</a:t>
            </a:r>
          </a:p>
          <a:p>
            <a:pPr marL="469900" lvl="1" indent="-177800" eaLnBrk="0" hangingPunct="0">
              <a:lnSpc>
                <a:spcPct val="90000"/>
              </a:lnSpc>
              <a:spcAft>
                <a:spcPct val="25000"/>
              </a:spcAft>
              <a:buClr>
                <a:srgbClr val="33679B"/>
              </a:buClr>
            </a:pPr>
            <a:r>
              <a:rPr lang="en-US" altLang="zh-CN">
                <a:solidFill>
                  <a:srgbClr val="33679B"/>
                </a:solidFill>
                <a:latin typeface="Calibri" pitchFamily="34" charset="0"/>
              </a:rPr>
              <a:t>Facilities</a:t>
            </a:r>
          </a:p>
        </p:txBody>
      </p:sp>
      <p:sp>
        <p:nvSpPr>
          <p:cNvPr id="56324" name="Straight Connector 273449"/>
          <p:cNvSpPr>
            <a:spLocks noChangeShapeType="1"/>
          </p:cNvSpPr>
          <p:nvPr/>
        </p:nvSpPr>
        <p:spPr bwMode="auto">
          <a:xfrm flipV="1">
            <a:off x="457200" y="2849563"/>
            <a:ext cx="8229600" cy="0"/>
          </a:xfrm>
          <a:prstGeom prst="line">
            <a:avLst/>
          </a:prstGeom>
          <a:noFill/>
          <a:ln w="12700" algn="ctr">
            <a:solidFill>
              <a:schemeClr val="bg2"/>
            </a:solidFill>
            <a:round/>
            <a:headEnd/>
            <a:tailEnd/>
          </a:ln>
        </p:spPr>
        <p:txBody>
          <a:bodyPr lIns="45720" rIns="45720" anchor="ctr" anchorCtr="1"/>
          <a:lstStyle/>
          <a:p>
            <a:endParaRPr lang="zh-CN" altLang="en-US"/>
          </a:p>
        </p:txBody>
      </p:sp>
      <p:sp>
        <p:nvSpPr>
          <p:cNvPr id="56325" name="Straight Connector 273450"/>
          <p:cNvSpPr>
            <a:spLocks noChangeShapeType="1"/>
          </p:cNvSpPr>
          <p:nvPr/>
        </p:nvSpPr>
        <p:spPr bwMode="auto">
          <a:xfrm flipV="1">
            <a:off x="457200" y="3175000"/>
            <a:ext cx="8229600" cy="0"/>
          </a:xfrm>
          <a:prstGeom prst="line">
            <a:avLst/>
          </a:prstGeom>
          <a:noFill/>
          <a:ln w="12700" algn="ctr">
            <a:solidFill>
              <a:schemeClr val="bg2"/>
            </a:solidFill>
            <a:round/>
            <a:headEnd/>
            <a:tailEnd/>
          </a:ln>
        </p:spPr>
        <p:txBody>
          <a:bodyPr lIns="45720" rIns="45720" anchor="ctr" anchorCtr="1"/>
          <a:lstStyle/>
          <a:p>
            <a:endParaRPr lang="zh-CN" altLang="en-US"/>
          </a:p>
        </p:txBody>
      </p:sp>
      <p:sp>
        <p:nvSpPr>
          <p:cNvPr id="56326" name="Straight Connector 273451"/>
          <p:cNvSpPr>
            <a:spLocks noChangeShapeType="1"/>
          </p:cNvSpPr>
          <p:nvPr/>
        </p:nvSpPr>
        <p:spPr bwMode="auto">
          <a:xfrm flipV="1">
            <a:off x="457200" y="3500438"/>
            <a:ext cx="8229600" cy="0"/>
          </a:xfrm>
          <a:prstGeom prst="line">
            <a:avLst/>
          </a:prstGeom>
          <a:noFill/>
          <a:ln w="12700" algn="ctr">
            <a:solidFill>
              <a:schemeClr val="bg2"/>
            </a:solidFill>
            <a:round/>
            <a:headEnd/>
            <a:tailEnd/>
          </a:ln>
        </p:spPr>
        <p:txBody>
          <a:bodyPr lIns="45720" rIns="45720" anchor="ctr" anchorCtr="1"/>
          <a:lstStyle/>
          <a:p>
            <a:endParaRPr lang="zh-CN" altLang="en-US"/>
          </a:p>
        </p:txBody>
      </p:sp>
      <p:sp>
        <p:nvSpPr>
          <p:cNvPr id="56327" name="Rectangle 44"/>
          <p:cNvSpPr>
            <a:spLocks noChangeArrowheads="1"/>
          </p:cNvSpPr>
          <p:nvPr/>
        </p:nvSpPr>
        <p:spPr bwMode="auto">
          <a:xfrm>
            <a:off x="609600" y="569913"/>
            <a:ext cx="7696200" cy="406400"/>
          </a:xfrm>
          <a:prstGeom prst="rect">
            <a:avLst/>
          </a:prstGeom>
          <a:solidFill>
            <a:schemeClr val="bg1"/>
          </a:solidFill>
          <a:ln w="9525">
            <a:noFill/>
            <a:miter lim="800000"/>
            <a:headEnd/>
            <a:tailEnd/>
          </a:ln>
        </p:spPr>
        <p:txBody>
          <a:bodyPr lIns="45720" rIns="45720" anchor="ctr">
            <a:spAutoFit/>
          </a:bodyPr>
          <a:lstStyle/>
          <a:p>
            <a:pPr eaLnBrk="0" hangingPunct="0">
              <a:lnSpc>
                <a:spcPct val="85000"/>
              </a:lnSpc>
            </a:pPr>
            <a:r>
              <a:rPr lang="en-US" altLang="zh-CN" sz="2400" b="1">
                <a:solidFill>
                  <a:schemeClr val="accent1"/>
                </a:solidFill>
                <a:latin typeface="Calibri" pitchFamily="34" charset="0"/>
              </a:rPr>
              <a:t>Consolidating Server, Storage, Network &amp; Facilities</a:t>
            </a:r>
          </a:p>
        </p:txBody>
      </p:sp>
      <p:sp>
        <p:nvSpPr>
          <p:cNvPr id="56328" name="AutoShape 6"/>
          <p:cNvSpPr>
            <a:spLocks noChangeArrowheads="1"/>
          </p:cNvSpPr>
          <p:nvPr/>
        </p:nvSpPr>
        <p:spPr bwMode="auto">
          <a:xfrm>
            <a:off x="1600200" y="1066800"/>
            <a:ext cx="7239000" cy="914400"/>
          </a:xfrm>
          <a:prstGeom prst="roundRect">
            <a:avLst>
              <a:gd name="adj" fmla="val 16667"/>
            </a:avLst>
          </a:prstGeom>
          <a:solidFill>
            <a:schemeClr val="tx2"/>
          </a:solidFill>
          <a:ln w="9525">
            <a:noFill/>
            <a:round/>
            <a:headEnd/>
            <a:tailEnd/>
          </a:ln>
        </p:spPr>
        <p:txBody>
          <a:bodyPr anchor="ctr"/>
          <a:lstStyle/>
          <a:p>
            <a:pPr algn="ctr">
              <a:lnSpc>
                <a:spcPct val="87000"/>
              </a:lnSpc>
              <a:buClr>
                <a:schemeClr val="tx2"/>
              </a:buClr>
              <a:buSzPct val="80000"/>
            </a:pPr>
            <a:r>
              <a:rPr lang="en-US" altLang="zh-CN" sz="2000" b="1">
                <a:solidFill>
                  <a:schemeClr val="bg1"/>
                </a:solidFill>
                <a:latin typeface="Calibri" pitchFamily="34" charset="0"/>
              </a:rPr>
              <a:t>VMware consolidates servers, storage and networking infrastructure to safely achieve higher utilization</a:t>
            </a:r>
          </a:p>
        </p:txBody>
      </p:sp>
      <p:pic>
        <p:nvPicPr>
          <p:cNvPr id="56329" name="Picture 9"/>
          <p:cNvPicPr>
            <a:picLocks noChangeAspect="1" noChangeArrowheads="1"/>
          </p:cNvPicPr>
          <p:nvPr/>
        </p:nvPicPr>
        <p:blipFill>
          <a:blip r:embed="rId4"/>
          <a:srcRect/>
          <a:stretch>
            <a:fillRect/>
          </a:stretch>
        </p:blipFill>
        <p:spPr bwMode="auto">
          <a:xfrm>
            <a:off x="1735138" y="4845050"/>
            <a:ext cx="2230437" cy="1360488"/>
          </a:xfrm>
          <a:prstGeom prst="rect">
            <a:avLst/>
          </a:prstGeom>
          <a:noFill/>
          <a:ln w="9525">
            <a:noFill/>
            <a:miter lim="800000"/>
            <a:headEnd/>
            <a:tailEnd/>
          </a:ln>
        </p:spPr>
      </p:pic>
      <p:grpSp>
        <p:nvGrpSpPr>
          <p:cNvPr id="2" name="Group 16"/>
          <p:cNvGrpSpPr>
            <a:grpSpLocks/>
          </p:cNvGrpSpPr>
          <p:nvPr/>
        </p:nvGrpSpPr>
        <p:grpSpPr bwMode="auto">
          <a:xfrm>
            <a:off x="5005388" y="2070100"/>
            <a:ext cx="3876675" cy="4130675"/>
            <a:chOff x="3120" y="1315"/>
            <a:chExt cx="2442" cy="2602"/>
          </a:xfrm>
        </p:grpSpPr>
        <p:sp>
          <p:nvSpPr>
            <p:cNvPr id="273415" name="Rounded Rectangle 273414"/>
            <p:cNvSpPr>
              <a:spLocks noChangeArrowheads="1"/>
            </p:cNvSpPr>
            <p:nvPr/>
          </p:nvSpPr>
          <p:spPr bwMode="auto">
            <a:xfrm>
              <a:off x="3456" y="1315"/>
              <a:ext cx="2106" cy="268"/>
            </a:xfrm>
            <a:prstGeom prst="roundRect">
              <a:avLst>
                <a:gd name="adj" fmla="val 16667"/>
              </a:avLst>
            </a:prstGeom>
            <a:gradFill rotWithShape="1">
              <a:gsLst>
                <a:gs pos="0">
                  <a:schemeClr val="bg1"/>
                </a:gs>
                <a:gs pos="100000">
                  <a:schemeClr val="bg1">
                    <a:gamma/>
                    <a:shade val="86275"/>
                    <a:invGamma/>
                  </a:schemeClr>
                </a:gs>
              </a:gsLst>
              <a:lin ang="5400000" scaled="1"/>
            </a:gradFill>
            <a:ln w="28575" cap="flat" cmpd="sng" algn="ctr">
              <a:solidFill>
                <a:srgbClr val="AAAA8C"/>
              </a:solidFill>
              <a:prstDash val="solid"/>
              <a:round/>
              <a:headEnd type="none" w="med" len="med"/>
              <a:tailEnd type="none" w="med" len="med"/>
            </a:ln>
            <a:effectLst/>
          </p:spPr>
          <p:txBody>
            <a:bodyPr lIns="45720" rIns="45720" anchor="ctr" anchorCtr="1"/>
            <a:lstStyle/>
            <a:p>
              <a:pPr algn="ctr" eaLnBrk="0" fontAlgn="auto" hangingPunct="0">
                <a:spcBef>
                  <a:spcPts val="0"/>
                </a:spcBef>
                <a:spcAft>
                  <a:spcPts val="0"/>
                </a:spcAft>
                <a:defRPr/>
              </a:pPr>
              <a:r>
                <a:rPr lang="en-US" b="1" dirty="0">
                  <a:solidFill>
                    <a:schemeClr val="tx2"/>
                  </a:solidFill>
                  <a:ea typeface="+mn-ea"/>
                  <a:cs typeface="Arial" charset="0"/>
                </a:rPr>
                <a:t>AFTER VMware</a:t>
              </a:r>
            </a:p>
          </p:txBody>
        </p:sp>
        <p:sp>
          <p:nvSpPr>
            <p:cNvPr id="56335" name="Rectangle 273417"/>
            <p:cNvSpPr>
              <a:spLocks noChangeArrowheads="1"/>
            </p:cNvSpPr>
            <p:nvPr/>
          </p:nvSpPr>
          <p:spPr bwMode="auto">
            <a:xfrm>
              <a:off x="3120" y="1603"/>
              <a:ext cx="2352" cy="1488"/>
            </a:xfrm>
            <a:prstGeom prst="rect">
              <a:avLst/>
            </a:prstGeom>
            <a:noFill/>
            <a:ln w="9525">
              <a:noFill/>
              <a:miter lim="800000"/>
              <a:headEnd/>
              <a:tailEnd/>
            </a:ln>
          </p:spPr>
          <p:txBody>
            <a:bodyPr anchorCtr="1"/>
            <a:lstStyle/>
            <a:p>
              <a:pPr marL="469900" lvl="1" indent="-177800" eaLnBrk="0" hangingPunct="0">
                <a:lnSpc>
                  <a:spcPct val="90000"/>
                </a:lnSpc>
                <a:spcAft>
                  <a:spcPct val="25000"/>
                </a:spcAft>
                <a:buClr>
                  <a:schemeClr val="folHlink"/>
                </a:buClr>
                <a:buSzPct val="75000"/>
                <a:buFont typeface="Wingdings 3" pitchFamily="18" charset="2"/>
                <a:buBlip>
                  <a:blip r:embed="rId5"/>
                </a:buBlip>
              </a:pPr>
              <a:r>
                <a:rPr lang="en-US" altLang="zh-CN">
                  <a:latin typeface="Calibri" pitchFamily="34" charset="0"/>
                </a:rPr>
                <a:t>80</a:t>
              </a:r>
            </a:p>
            <a:p>
              <a:pPr marL="469900" lvl="1" indent="-177800" eaLnBrk="0" hangingPunct="0">
                <a:lnSpc>
                  <a:spcPct val="90000"/>
                </a:lnSpc>
                <a:spcAft>
                  <a:spcPct val="25000"/>
                </a:spcAft>
                <a:buClr>
                  <a:schemeClr val="folHlink"/>
                </a:buClr>
                <a:buSzPct val="75000"/>
                <a:buFont typeface="Wingdings 3" pitchFamily="18" charset="2"/>
                <a:buBlip>
                  <a:blip r:embed="rId5"/>
                </a:buBlip>
              </a:pPr>
              <a:r>
                <a:rPr lang="en-US" altLang="zh-CN">
                  <a:latin typeface="Calibri" pitchFamily="34" charset="0"/>
                </a:rPr>
                <a:t>Tiered SAN and NAS</a:t>
              </a:r>
            </a:p>
            <a:p>
              <a:pPr marL="469900" lvl="1" indent="-177800" eaLnBrk="0" hangingPunct="0">
                <a:lnSpc>
                  <a:spcPct val="90000"/>
                </a:lnSpc>
                <a:spcAft>
                  <a:spcPct val="25000"/>
                </a:spcAft>
                <a:buClr>
                  <a:schemeClr val="folHlink"/>
                </a:buClr>
                <a:buSzPct val="75000"/>
                <a:buFont typeface="Wingdings 3" pitchFamily="18" charset="2"/>
                <a:buBlip>
                  <a:blip r:embed="rId5"/>
                </a:buBlip>
              </a:pPr>
              <a:r>
                <a:rPr lang="en-US" altLang="zh-CN">
                  <a:latin typeface="Calibri" pitchFamily="34" charset="0"/>
                </a:rPr>
                <a:t>300 cables/ports</a:t>
              </a:r>
            </a:p>
            <a:p>
              <a:pPr marL="469900" lvl="1" indent="-177800" eaLnBrk="0" hangingPunct="0">
                <a:lnSpc>
                  <a:spcPct val="90000"/>
                </a:lnSpc>
                <a:spcAft>
                  <a:spcPct val="25000"/>
                </a:spcAft>
                <a:buClr>
                  <a:schemeClr val="folHlink"/>
                </a:buClr>
                <a:buSzPct val="75000"/>
                <a:buFont typeface="Wingdings 3" pitchFamily="18" charset="2"/>
                <a:buBlip>
                  <a:blip r:embed="rId5"/>
                </a:buBlip>
              </a:pPr>
              <a:r>
                <a:rPr lang="en-US" altLang="zh-CN">
                  <a:latin typeface="Calibri" pitchFamily="34" charset="0"/>
                </a:rPr>
                <a:t>10 racks</a:t>
              </a:r>
            </a:p>
            <a:p>
              <a:pPr marL="469900" lvl="1" indent="-177800" eaLnBrk="0" hangingPunct="0">
                <a:lnSpc>
                  <a:spcPct val="90000"/>
                </a:lnSpc>
                <a:spcAft>
                  <a:spcPct val="25000"/>
                </a:spcAft>
                <a:buClr>
                  <a:schemeClr val="folHlink"/>
                </a:buClr>
                <a:buSzPct val="75000"/>
                <a:buFont typeface="Wingdings 3" pitchFamily="18" charset="2"/>
                <a:buBlip>
                  <a:blip r:embed="rId5"/>
                </a:buBlip>
              </a:pPr>
              <a:r>
                <a:rPr lang="en-US" altLang="zh-CN">
                  <a:latin typeface="Calibri" pitchFamily="34" charset="0"/>
                </a:rPr>
                <a:t>20 power whip</a:t>
              </a:r>
            </a:p>
            <a:p>
              <a:pPr marL="469900" lvl="1" indent="-177800" eaLnBrk="0" hangingPunct="0">
                <a:lnSpc>
                  <a:spcPct val="90000"/>
                </a:lnSpc>
                <a:spcAft>
                  <a:spcPct val="25000"/>
                </a:spcAft>
                <a:buClr>
                  <a:schemeClr val="folHlink"/>
                </a:buClr>
                <a:buSzPct val="75000"/>
                <a:buFont typeface="Wingdings 3" pitchFamily="18" charset="2"/>
                <a:buBlip>
                  <a:blip r:embed="rId5"/>
                </a:buBlip>
              </a:pPr>
              <a:r>
                <a:rPr lang="en-US" altLang="zh-CN">
                  <a:latin typeface="Calibri" pitchFamily="34" charset="0"/>
                </a:rPr>
                <a:t>Defer/avoid $1k per sqft expansion cost</a:t>
              </a:r>
            </a:p>
          </p:txBody>
        </p:sp>
        <p:pic>
          <p:nvPicPr>
            <p:cNvPr id="56336" name="Picture 10"/>
            <p:cNvPicPr>
              <a:picLocks noChangeAspect="1" noChangeArrowheads="1"/>
            </p:cNvPicPr>
            <p:nvPr/>
          </p:nvPicPr>
          <p:blipFill>
            <a:blip r:embed="rId6"/>
            <a:srcRect/>
            <a:stretch>
              <a:fillRect/>
            </a:stretch>
          </p:blipFill>
          <p:spPr bwMode="auto">
            <a:xfrm>
              <a:off x="3567" y="3083"/>
              <a:ext cx="1446" cy="834"/>
            </a:xfrm>
            <a:prstGeom prst="rect">
              <a:avLst/>
            </a:prstGeom>
            <a:noFill/>
            <a:ln w="9525">
              <a:noFill/>
              <a:miter lim="800000"/>
              <a:headEnd/>
              <a:tailEnd/>
            </a:ln>
          </p:spPr>
        </p:pic>
      </p:grpSp>
      <p:sp>
        <p:nvSpPr>
          <p:cNvPr id="56331" name="Text Box 11"/>
          <p:cNvSpPr txBox="1">
            <a:spLocks noChangeArrowheads="1"/>
          </p:cNvSpPr>
          <p:nvPr/>
        </p:nvSpPr>
        <p:spPr bwMode="auto">
          <a:xfrm>
            <a:off x="304800" y="6172200"/>
            <a:ext cx="5638800" cy="274638"/>
          </a:xfrm>
          <a:prstGeom prst="rect">
            <a:avLst/>
          </a:prstGeom>
          <a:noFill/>
          <a:ln w="9525">
            <a:noFill/>
            <a:miter lim="800000"/>
            <a:headEnd/>
            <a:tailEnd/>
          </a:ln>
        </p:spPr>
        <p:txBody>
          <a:bodyPr>
            <a:spAutoFit/>
          </a:bodyPr>
          <a:lstStyle/>
          <a:p>
            <a:pPr>
              <a:spcBef>
                <a:spcPct val="50000"/>
              </a:spcBef>
            </a:pPr>
            <a:r>
              <a:rPr lang="en-US" altLang="zh-CN" sz="1200">
                <a:cs typeface="Arial" charset="0"/>
              </a:rPr>
              <a:t>Source: Actual customer data </a:t>
            </a:r>
          </a:p>
        </p:txBody>
      </p:sp>
      <p:sp>
        <p:nvSpPr>
          <p:cNvPr id="16" name="Slide Number Placeholder 15"/>
          <p:cNvSpPr>
            <a:spLocks noGrp="1"/>
          </p:cNvSpPr>
          <p:nvPr>
            <p:ph type="sldNum" sz="quarter" idx="12"/>
          </p:nvPr>
        </p:nvSpPr>
        <p:spPr>
          <a:xfrm>
            <a:off x="457200" y="6356350"/>
            <a:ext cx="2133600" cy="365125"/>
          </a:xfrm>
        </p:spPr>
        <p:txBody>
          <a:bodyPr/>
          <a:lstStyle/>
          <a:p>
            <a:pPr algn="l">
              <a:defRPr/>
            </a:pPr>
            <a:fld id="{13450107-2365-466A-926F-63EAED892AB1}" type="slidenum">
              <a:rPr lang="en-US"/>
              <a:pPr algn="l">
                <a:defRPr/>
              </a:pPr>
              <a:t>5</a:t>
            </a:fld>
            <a:endParaRPr lang="en-US" dirty="0"/>
          </a:p>
        </p:txBody>
      </p:sp>
      <p:sp>
        <p:nvSpPr>
          <p:cNvPr id="56333" name="Rectangle 16"/>
          <p:cNvSpPr>
            <a:spLocks noChangeArrowheads="1"/>
          </p:cNvSpPr>
          <p:nvPr/>
        </p:nvSpPr>
        <p:spPr bwMode="auto">
          <a:xfrm>
            <a:off x="3352800" y="6477000"/>
            <a:ext cx="4572000" cy="230188"/>
          </a:xfrm>
          <a:prstGeom prst="rect">
            <a:avLst/>
          </a:prstGeom>
          <a:noFill/>
          <a:ln w="9525">
            <a:noFill/>
            <a:miter lim="800000"/>
            <a:headEnd/>
            <a:tailEnd/>
          </a:ln>
        </p:spPr>
        <p:txBody>
          <a:bodyPr>
            <a:spAutoFit/>
          </a:bodyPr>
          <a:lstStyle/>
          <a:p>
            <a:r>
              <a:rPr lang="en-US" altLang="zh-CN" sz="900">
                <a:latin typeface="Calibri" pitchFamily="34" charset="0"/>
                <a:hlinkClick r:id="rId7"/>
              </a:rPr>
              <a:t>http://www.slideshare.net/datacenters/vm-ware</a:t>
            </a:r>
            <a:endParaRPr lang="en-US" altLang="zh-CN" sz="900">
              <a:latin typeface="Calibri" pitchFamily="34" charset="0"/>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2"/>
          <p:cNvPicPr>
            <a:picLocks noChangeAspect="1" noChangeArrowheads="1"/>
          </p:cNvPicPr>
          <p:nvPr/>
        </p:nvPicPr>
        <p:blipFill>
          <a:blip r:embed="rId2"/>
          <a:srcRect/>
          <a:stretch>
            <a:fillRect/>
          </a:stretch>
        </p:blipFill>
        <p:spPr bwMode="auto">
          <a:xfrm>
            <a:off x="0" y="-838200"/>
            <a:ext cx="9150350" cy="6324600"/>
          </a:xfrm>
          <a:prstGeom prst="rect">
            <a:avLst/>
          </a:prstGeom>
          <a:noFill/>
          <a:ln w="9525">
            <a:noFill/>
            <a:miter lim="800000"/>
            <a:headEnd/>
            <a:tailEnd/>
          </a:ln>
        </p:spPr>
      </p:pic>
      <p:sp>
        <p:nvSpPr>
          <p:cNvPr id="2" name="Text Placeholder 1"/>
          <p:cNvSpPr>
            <a:spLocks noGrp="1"/>
          </p:cNvSpPr>
          <p:nvPr>
            <p:ph type="body" sz="quarter" idx="13"/>
          </p:nvPr>
        </p:nvSpPr>
        <p:spPr>
          <a:xfrm>
            <a:off x="381000" y="2362200"/>
            <a:ext cx="8382000" cy="3657600"/>
          </a:xfrm>
        </p:spPr>
        <p:txBody>
          <a:bodyPr rtlCol="0"/>
          <a:lstStyle/>
          <a:p>
            <a:pPr fontAlgn="auto">
              <a:spcAft>
                <a:spcPts val="0"/>
              </a:spcAft>
              <a:buFont typeface="Arial" pitchFamily="34" charset="0"/>
              <a:buNone/>
              <a:defRPr/>
            </a:pPr>
            <a:r>
              <a:rPr lang="en-US" dirty="0" smtClean="0">
                <a:solidFill>
                  <a:srgbClr val="C00000"/>
                </a:solidFill>
              </a:rPr>
              <a:t>Cloud Workload Patterns</a:t>
            </a:r>
          </a:p>
          <a:p>
            <a:pPr fontAlgn="auto">
              <a:spcAft>
                <a:spcPts val="0"/>
              </a:spcAft>
              <a:buFont typeface="Arial" pitchFamily="34" charset="0"/>
              <a:buNone/>
              <a:defRPr/>
            </a:pPr>
            <a:r>
              <a:rPr lang="en-US" dirty="0" smtClean="0">
                <a:solidFill>
                  <a:srgbClr val="C00000"/>
                </a:solidFill>
              </a:rPr>
              <a:t>Options for applications that are ideal for the cloud</a:t>
            </a:r>
          </a:p>
        </p:txBody>
      </p:sp>
      <p:sp>
        <p:nvSpPr>
          <p:cNvPr id="3" name="Slide Number Placeholder 2"/>
          <p:cNvSpPr>
            <a:spLocks noGrp="1"/>
          </p:cNvSpPr>
          <p:nvPr>
            <p:ph type="sldNum" sz="quarter" idx="16"/>
          </p:nvPr>
        </p:nvSpPr>
        <p:spPr/>
        <p:txBody>
          <a:bodyPr/>
          <a:lstStyle/>
          <a:p>
            <a:pPr>
              <a:defRPr/>
            </a:pPr>
            <a:fld id="{B31ADB2F-031D-4B5E-BA9E-29D015A601D0}" type="slidenum">
              <a:rPr lang="en-US"/>
              <a:pPr>
                <a:defRPr/>
              </a:pPr>
              <a:t>50</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33"/>
          <p:cNvSpPr txBox="1">
            <a:spLocks/>
          </p:cNvSpPr>
          <p:nvPr/>
        </p:nvSpPr>
        <p:spPr>
          <a:xfrm>
            <a:off x="287338" y="206375"/>
            <a:ext cx="8494712" cy="444500"/>
          </a:xfrm>
          <a:prstGeom prst="rect">
            <a:avLst/>
          </a:prstGeom>
        </p:spPr>
        <p:txBody>
          <a:bodyPr lIns="0" tIns="0" rIns="0" bIns="0">
            <a:spAutoFit/>
          </a:bodyPr>
          <a:lstStyle/>
          <a:p>
            <a:pPr algn="ctr" fontAlgn="auto">
              <a:lnSpc>
                <a:spcPct val="90000"/>
              </a:lnSpc>
              <a:spcAft>
                <a:spcPts val="0"/>
              </a:spcAft>
              <a:defRPr/>
            </a:pPr>
            <a:r>
              <a:rPr lang="en-US" sz="3200" spc="-150" dirty="0">
                <a:ln w="3175">
                  <a:noFill/>
                </a:ln>
                <a:latin typeface="+mn-lt"/>
                <a:ea typeface="+mn-ea"/>
                <a:cs typeface="Segoe UI" pitchFamily="34" charset="0"/>
              </a:rPr>
              <a:t>Workload Patterns that are Optimal </a:t>
            </a:r>
            <a:r>
              <a:rPr lang="en-US" sz="3200" spc="-150" dirty="0">
                <a:ln w="3175">
                  <a:noFill/>
                </a:ln>
                <a:latin typeface="+mn-lt"/>
                <a:ea typeface="+mn-ea"/>
                <a:cs typeface="Segoe UI" pitchFamily="34" charset="0"/>
              </a:rPr>
              <a:t>f</a:t>
            </a:r>
            <a:r>
              <a:rPr lang="en-US" sz="3200" spc="-150" dirty="0">
                <a:ln w="3175">
                  <a:noFill/>
                </a:ln>
                <a:latin typeface="+mn-lt"/>
                <a:ea typeface="+mn-ea"/>
                <a:cs typeface="Segoe UI" pitchFamily="34" charset="0"/>
              </a:rPr>
              <a:t>or Cloud     </a:t>
            </a:r>
          </a:p>
        </p:txBody>
      </p:sp>
      <p:sp>
        <p:nvSpPr>
          <p:cNvPr id="5" name="Rectangle 4"/>
          <p:cNvSpPr/>
          <p:nvPr/>
        </p:nvSpPr>
        <p:spPr bwMode="auto">
          <a:xfrm>
            <a:off x="1147763" y="838200"/>
            <a:ext cx="7005637" cy="3962400"/>
          </a:xfrm>
          <a:prstGeom prst="rect">
            <a:avLst/>
          </a:prstGeom>
          <a:solidFill>
            <a:schemeClr val="bg1"/>
          </a:solidFill>
          <a:ln w="15875" cap="flat" cmpd="sng" algn="ctr">
            <a:solidFill>
              <a:srgbClr val="FFFFFF"/>
            </a:solidFill>
            <a:prstDash val="solid"/>
            <a:round/>
            <a:headEnd type="none" w="med" len="med"/>
            <a:tailEnd type="none" w="med" len="med"/>
          </a:ln>
          <a:effectLst/>
        </p:spPr>
        <p:txBody>
          <a:bodyPr anchor="ctr"/>
          <a:lstStyle/>
          <a:p>
            <a:pPr algn="r" eaLnBrk="0" fontAlgn="auto" hangingPunct="0">
              <a:spcBef>
                <a:spcPts val="0"/>
              </a:spcBef>
              <a:spcAft>
                <a:spcPts val="0"/>
              </a:spcAft>
              <a:defRPr/>
            </a:pPr>
            <a:endParaRPr lang="en-US" sz="1050" kern="0" dirty="0">
              <a:latin typeface="Segoe" pitchFamily="34" charset="0"/>
              <a:ea typeface="+mn-ea"/>
            </a:endParaRPr>
          </a:p>
        </p:txBody>
      </p:sp>
      <p:cxnSp>
        <p:nvCxnSpPr>
          <p:cNvPr id="6" name="Straight Arrow Connector 5"/>
          <p:cNvCxnSpPr/>
          <p:nvPr/>
        </p:nvCxnSpPr>
        <p:spPr bwMode="auto">
          <a:xfrm rot="16200000" flipV="1">
            <a:off x="1186656" y="2824957"/>
            <a:ext cx="1884363" cy="0"/>
          </a:xfrm>
          <a:prstGeom prst="straightConnector1">
            <a:avLst/>
          </a:prstGeom>
          <a:ln w="2540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7" name="Straight Arrow Connector 6"/>
          <p:cNvCxnSpPr/>
          <p:nvPr/>
        </p:nvCxnSpPr>
        <p:spPr bwMode="auto">
          <a:xfrm>
            <a:off x="2128838" y="3770313"/>
            <a:ext cx="5119687" cy="1587"/>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133125" name="Text Placeholder 6"/>
          <p:cNvSpPr txBox="1">
            <a:spLocks/>
          </p:cNvSpPr>
          <p:nvPr/>
        </p:nvSpPr>
        <p:spPr bwMode="auto">
          <a:xfrm>
            <a:off x="5267325" y="3351213"/>
            <a:ext cx="1854200" cy="282575"/>
          </a:xfrm>
          <a:prstGeom prst="rect">
            <a:avLst/>
          </a:prstGeom>
          <a:noFill/>
          <a:ln w="9525">
            <a:noFill/>
            <a:miter lim="800000"/>
            <a:headEnd/>
            <a:tailEnd/>
          </a:ln>
        </p:spPr>
        <p:txBody>
          <a:bodyPr lIns="0" tIns="0" rIns="0" bIns="0"/>
          <a:lstStyle/>
          <a:p>
            <a:pPr algn="ctr" eaLnBrk="0" hangingPunct="0">
              <a:spcBef>
                <a:spcPct val="20000"/>
              </a:spcBef>
              <a:buClr>
                <a:srgbClr val="000000"/>
              </a:buClr>
            </a:pPr>
            <a:r>
              <a:rPr lang="en-US" altLang="zh-CN" sz="800" b="1" i="1">
                <a:latin typeface="Calibri" pitchFamily="34" charset="0"/>
              </a:rPr>
              <a:t>Usage</a:t>
            </a:r>
          </a:p>
        </p:txBody>
      </p:sp>
      <p:sp>
        <p:nvSpPr>
          <p:cNvPr id="133126" name="Rectangle 8"/>
          <p:cNvSpPr>
            <a:spLocks noChangeArrowheads="1"/>
          </p:cNvSpPr>
          <p:nvPr/>
        </p:nvSpPr>
        <p:spPr bwMode="auto">
          <a:xfrm rot="-5400000">
            <a:off x="1038226" y="2655887"/>
            <a:ext cx="1466850" cy="422275"/>
          </a:xfrm>
          <a:prstGeom prst="rect">
            <a:avLst/>
          </a:prstGeom>
          <a:noFill/>
          <a:ln w="9525">
            <a:noFill/>
            <a:miter lim="800000"/>
            <a:headEnd/>
            <a:tailEnd/>
          </a:ln>
        </p:spPr>
        <p:txBody>
          <a:bodyPr>
            <a:spAutoFit/>
          </a:bodyPr>
          <a:lstStyle/>
          <a:p>
            <a:pPr marL="228600" indent="-228600" algn="ctr" eaLnBrk="0" hangingPunct="0">
              <a:lnSpc>
                <a:spcPts val="800"/>
              </a:lnSpc>
              <a:spcBef>
                <a:spcPct val="20000"/>
              </a:spcBef>
              <a:buClr>
                <a:srgbClr val="000000"/>
              </a:buClr>
            </a:pPr>
            <a:r>
              <a:rPr lang="en-US" altLang="zh-CN" sz="900" b="1">
                <a:latin typeface="Calibri" pitchFamily="34" charset="0"/>
              </a:rPr>
              <a:t>Compute </a:t>
            </a:r>
          </a:p>
        </p:txBody>
      </p:sp>
      <p:sp>
        <p:nvSpPr>
          <p:cNvPr id="133127" name="Rectangle 9"/>
          <p:cNvSpPr>
            <a:spLocks noChangeArrowheads="1"/>
          </p:cNvSpPr>
          <p:nvPr/>
        </p:nvSpPr>
        <p:spPr bwMode="auto">
          <a:xfrm>
            <a:off x="3911600" y="3983038"/>
            <a:ext cx="1433513" cy="411162"/>
          </a:xfrm>
          <a:prstGeom prst="rect">
            <a:avLst/>
          </a:prstGeom>
          <a:noFill/>
          <a:ln w="9525">
            <a:noFill/>
            <a:miter lim="800000"/>
            <a:headEnd/>
            <a:tailEnd/>
          </a:ln>
        </p:spPr>
        <p:txBody>
          <a:bodyPr>
            <a:spAutoFit/>
          </a:bodyPr>
          <a:lstStyle/>
          <a:p>
            <a:pPr marL="228600" indent="-228600" algn="ctr" eaLnBrk="0" hangingPunct="0">
              <a:lnSpc>
                <a:spcPts val="800"/>
              </a:lnSpc>
              <a:spcBef>
                <a:spcPct val="20000"/>
              </a:spcBef>
              <a:buClr>
                <a:srgbClr val="000000"/>
              </a:buClr>
            </a:pPr>
            <a:r>
              <a:rPr lang="en-US" altLang="zh-CN" sz="900" b="1">
                <a:latin typeface="Calibri" pitchFamily="34" charset="0"/>
              </a:rPr>
              <a:t>Time </a:t>
            </a:r>
          </a:p>
        </p:txBody>
      </p:sp>
      <p:cxnSp>
        <p:nvCxnSpPr>
          <p:cNvPr id="11" name="Straight Arrow Connector 10"/>
          <p:cNvCxnSpPr/>
          <p:nvPr/>
        </p:nvCxnSpPr>
        <p:spPr bwMode="auto">
          <a:xfrm flipV="1">
            <a:off x="2128838" y="3067050"/>
            <a:ext cx="1654175" cy="138113"/>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12" name="Straight Arrow Connector 11"/>
          <p:cNvCxnSpPr/>
          <p:nvPr/>
        </p:nvCxnSpPr>
        <p:spPr bwMode="auto">
          <a:xfrm flipV="1">
            <a:off x="5416550" y="3024188"/>
            <a:ext cx="1733550" cy="180975"/>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133130" name="Text Placeholder 6"/>
          <p:cNvSpPr txBox="1">
            <a:spLocks/>
          </p:cNvSpPr>
          <p:nvPr/>
        </p:nvSpPr>
        <p:spPr bwMode="auto">
          <a:xfrm>
            <a:off x="2087563" y="3352800"/>
            <a:ext cx="1855787" cy="282575"/>
          </a:xfrm>
          <a:prstGeom prst="rect">
            <a:avLst/>
          </a:prstGeom>
          <a:noFill/>
          <a:ln w="9525">
            <a:noFill/>
            <a:miter lim="800000"/>
            <a:headEnd/>
            <a:tailEnd/>
          </a:ln>
        </p:spPr>
        <p:txBody>
          <a:bodyPr lIns="0" tIns="0" rIns="0" bIns="0"/>
          <a:lstStyle/>
          <a:p>
            <a:pPr algn="ctr" eaLnBrk="0" hangingPunct="0">
              <a:spcBef>
                <a:spcPct val="20000"/>
              </a:spcBef>
              <a:buClr>
                <a:srgbClr val="000000"/>
              </a:buClr>
            </a:pPr>
            <a:r>
              <a:rPr lang="en-US" altLang="zh-CN" sz="800" b="1" i="1">
                <a:latin typeface="Calibri" pitchFamily="34" charset="0"/>
              </a:rPr>
              <a:t>Average</a:t>
            </a:r>
          </a:p>
        </p:txBody>
      </p:sp>
      <p:cxnSp>
        <p:nvCxnSpPr>
          <p:cNvPr id="14" name="Straight Connector 13"/>
          <p:cNvCxnSpPr/>
          <p:nvPr/>
        </p:nvCxnSpPr>
        <p:spPr bwMode="auto">
          <a:xfrm rot="5400000" flipH="1" flipV="1">
            <a:off x="4521994" y="2874169"/>
            <a:ext cx="1793875" cy="1587"/>
          </a:xfrm>
          <a:prstGeom prst="line">
            <a:avLst/>
          </a:prstGeom>
          <a:ln w="19050">
            <a:solidFill>
              <a:schemeClr val="tx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33132" name="Rectangle 14"/>
          <p:cNvSpPr>
            <a:spLocks noChangeArrowheads="1"/>
          </p:cNvSpPr>
          <p:nvPr/>
        </p:nvSpPr>
        <p:spPr bwMode="auto">
          <a:xfrm>
            <a:off x="3716338" y="2306638"/>
            <a:ext cx="1814512" cy="1003300"/>
          </a:xfrm>
          <a:prstGeom prst="rect">
            <a:avLst/>
          </a:prstGeom>
          <a:noFill/>
          <a:ln w="9525">
            <a:noFill/>
            <a:miter lim="800000"/>
            <a:headEnd/>
            <a:tailEnd/>
          </a:ln>
        </p:spPr>
        <p:txBody>
          <a:bodyPr>
            <a:spAutoFit/>
          </a:bodyPr>
          <a:lstStyle/>
          <a:p>
            <a:pPr marL="228600" indent="-228600" algn="ctr" eaLnBrk="0" hangingPunct="0">
              <a:lnSpc>
                <a:spcPts val="800"/>
              </a:lnSpc>
              <a:spcBef>
                <a:spcPct val="20000"/>
              </a:spcBef>
              <a:buClr>
                <a:srgbClr val="000000"/>
              </a:buClr>
            </a:pPr>
            <a:endParaRPr lang="en-US" altLang="zh-CN" sz="800" b="1">
              <a:latin typeface="Calibri" pitchFamily="34" charset="0"/>
            </a:endParaRPr>
          </a:p>
          <a:p>
            <a:pPr marL="228600" indent="-228600" algn="ctr" eaLnBrk="0" hangingPunct="0">
              <a:lnSpc>
                <a:spcPts val="800"/>
              </a:lnSpc>
              <a:spcAft>
                <a:spcPts val="600"/>
              </a:spcAft>
              <a:buClr>
                <a:srgbClr val="000000"/>
              </a:buClr>
            </a:pPr>
            <a:r>
              <a:rPr lang="en-US" altLang="zh-CN" sz="800" b="1">
                <a:latin typeface="Calibri" pitchFamily="34" charset="0"/>
              </a:rPr>
              <a:t>Inactivity</a:t>
            </a:r>
          </a:p>
          <a:p>
            <a:pPr marL="228600" indent="-228600" algn="ctr" eaLnBrk="0" hangingPunct="0">
              <a:lnSpc>
                <a:spcPts val="800"/>
              </a:lnSpc>
              <a:spcAft>
                <a:spcPts val="600"/>
              </a:spcAft>
              <a:buClr>
                <a:srgbClr val="000000"/>
              </a:buClr>
            </a:pPr>
            <a:r>
              <a:rPr lang="en-US" altLang="zh-CN" sz="800" b="1">
                <a:latin typeface="Calibri" pitchFamily="34" charset="0"/>
              </a:rPr>
              <a:t>Period </a:t>
            </a:r>
          </a:p>
        </p:txBody>
      </p:sp>
      <p:cxnSp>
        <p:nvCxnSpPr>
          <p:cNvPr id="16" name="Straight Connector 15"/>
          <p:cNvCxnSpPr/>
          <p:nvPr/>
        </p:nvCxnSpPr>
        <p:spPr bwMode="auto">
          <a:xfrm rot="5400000" flipH="1" flipV="1">
            <a:off x="2921000" y="2873375"/>
            <a:ext cx="1793875" cy="3175"/>
          </a:xfrm>
          <a:prstGeom prst="line">
            <a:avLst/>
          </a:prstGeom>
          <a:ln w="19050">
            <a:solidFill>
              <a:schemeClr val="tx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33134" name="TextBox 16"/>
          <p:cNvSpPr txBox="1">
            <a:spLocks noChangeArrowheads="1"/>
          </p:cNvSpPr>
          <p:nvPr/>
        </p:nvSpPr>
        <p:spPr bwMode="auto">
          <a:xfrm>
            <a:off x="2633663" y="941388"/>
            <a:ext cx="3819525" cy="777875"/>
          </a:xfrm>
          <a:prstGeom prst="rect">
            <a:avLst/>
          </a:prstGeom>
          <a:noFill/>
          <a:ln w="9525">
            <a:noFill/>
            <a:miter lim="800000"/>
            <a:headEnd/>
            <a:tailEnd/>
          </a:ln>
        </p:spPr>
        <p:txBody>
          <a:bodyPr lIns="0" rIns="0">
            <a:spAutoFit/>
          </a:bodyPr>
          <a:lstStyle/>
          <a:p>
            <a:pPr algn="ctr">
              <a:lnSpc>
                <a:spcPct val="90000"/>
              </a:lnSpc>
              <a:spcBef>
                <a:spcPct val="20000"/>
              </a:spcBef>
            </a:pPr>
            <a:r>
              <a:rPr lang="en-US" altLang="zh-CN" sz="2000">
                <a:latin typeface="Calibri" pitchFamily="34" charset="0"/>
              </a:rPr>
              <a:t>“On and Off “  </a:t>
            </a:r>
          </a:p>
        </p:txBody>
      </p:sp>
      <p:sp>
        <p:nvSpPr>
          <p:cNvPr id="58" name="Rectangle 57"/>
          <p:cNvSpPr>
            <a:spLocks noChangeArrowheads="1"/>
          </p:cNvSpPr>
          <p:nvPr/>
        </p:nvSpPr>
        <p:spPr bwMode="auto">
          <a:xfrm>
            <a:off x="546100" y="4621213"/>
            <a:ext cx="8235950" cy="1570037"/>
          </a:xfrm>
          <a:prstGeom prst="rect">
            <a:avLst/>
          </a:prstGeom>
          <a:noFill/>
          <a:ln w="9525">
            <a:noFill/>
            <a:miter lim="800000"/>
            <a:headEnd/>
            <a:tailEnd/>
          </a:ln>
        </p:spPr>
        <p:txBody>
          <a:bodyPr>
            <a:spAutoFit/>
          </a:bodyPr>
          <a:lstStyle/>
          <a:p>
            <a:pPr marL="336550" lvl="1" indent="-336550" defTabSz="912813">
              <a:buFontTx/>
              <a:buBlip>
                <a:blip r:embed="rId3"/>
              </a:buBlip>
            </a:pPr>
            <a:r>
              <a:rPr lang="en-US" altLang="zh-CN" sz="2400">
                <a:latin typeface="Calibri" pitchFamily="34" charset="0"/>
                <a:ea typeface="Kozuka Gothic Pro R"/>
                <a:cs typeface="Kozuka Gothic Pro R"/>
              </a:rPr>
              <a:t>On &amp; off workloads (e.g. batch job)</a:t>
            </a:r>
          </a:p>
          <a:p>
            <a:pPr marL="336550" lvl="1" indent="-336550" defTabSz="912813">
              <a:buFontTx/>
              <a:buBlip>
                <a:blip r:embed="rId3"/>
              </a:buBlip>
            </a:pPr>
            <a:r>
              <a:rPr lang="en-US" altLang="zh-CN" sz="2400">
                <a:latin typeface="Calibri" pitchFamily="34" charset="0"/>
                <a:ea typeface="Kozuka Gothic Pro R"/>
                <a:cs typeface="Kozuka Gothic Pro R"/>
              </a:rPr>
              <a:t>Over provisioned capacity is wasted </a:t>
            </a:r>
          </a:p>
          <a:p>
            <a:pPr marL="336550" lvl="1" indent="-336550" defTabSz="912813">
              <a:buFontTx/>
              <a:buBlip>
                <a:blip r:embed="rId3"/>
              </a:buBlip>
            </a:pPr>
            <a:r>
              <a:rPr lang="en-US" altLang="zh-CN" sz="2400">
                <a:latin typeface="Calibri" pitchFamily="34" charset="0"/>
                <a:ea typeface="Kozuka Gothic Pro R"/>
                <a:cs typeface="Kozuka Gothic Pro R"/>
              </a:rPr>
              <a:t>Time to market can be cumbersome</a:t>
            </a:r>
          </a:p>
          <a:p>
            <a:pPr marL="336550" lvl="1" indent="-336550" defTabSz="912813">
              <a:buFontTx/>
              <a:buBlip>
                <a:blip r:embed="rId3"/>
              </a:buBlip>
            </a:pPr>
            <a:r>
              <a:rPr lang="en-US" altLang="zh-CN" sz="2400">
                <a:latin typeface="Calibri" pitchFamily="34" charset="0"/>
                <a:ea typeface="Kozuka Gothic Pro R"/>
                <a:cs typeface="Kozuka Gothic Pro R"/>
              </a:rPr>
              <a:t>Example:  An online exam taken by students</a:t>
            </a:r>
          </a:p>
        </p:txBody>
      </p:sp>
      <p:sp>
        <p:nvSpPr>
          <p:cNvPr id="56" name="Slide Number Placeholder 55"/>
          <p:cNvSpPr>
            <a:spLocks noGrp="1"/>
          </p:cNvSpPr>
          <p:nvPr>
            <p:ph type="sldNum" sz="quarter" idx="12"/>
          </p:nvPr>
        </p:nvSpPr>
        <p:spPr/>
        <p:txBody>
          <a:bodyPr/>
          <a:lstStyle/>
          <a:p>
            <a:pPr>
              <a:defRPr/>
            </a:pPr>
            <a:fld id="{E353DCDA-85ED-4B97-A90C-D27A6CAC3B69}" type="slidenum">
              <a:rPr lang="en-US"/>
              <a:pPr>
                <a:defRPr/>
              </a:pPr>
              <a:t>51</a:t>
            </a:fld>
            <a:endParaRPr lang="en-US"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fade">
                                      <p:cBhvr>
                                        <p:cTn id="7" dur="500"/>
                                        <p:tgtEl>
                                          <p:spTgt spid="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
                                            <p:txEl>
                                              <p:pRg st="1" end="1"/>
                                            </p:txEl>
                                          </p:spTgt>
                                        </p:tgtEl>
                                        <p:attrNameLst>
                                          <p:attrName>style.visibility</p:attrName>
                                        </p:attrNameLst>
                                      </p:cBhvr>
                                      <p:to>
                                        <p:strVal val="visible"/>
                                      </p:to>
                                    </p:set>
                                    <p:animEffect transition="in" filter="fade">
                                      <p:cBhvr>
                                        <p:cTn id="12" dur="500"/>
                                        <p:tgtEl>
                                          <p:spTgt spid="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xEl>
                                              <p:pRg st="2" end="2"/>
                                            </p:txEl>
                                          </p:spTgt>
                                        </p:tgtEl>
                                        <p:attrNameLst>
                                          <p:attrName>style.visibility</p:attrName>
                                        </p:attrNameLst>
                                      </p:cBhvr>
                                      <p:to>
                                        <p:strVal val="visible"/>
                                      </p:to>
                                    </p:set>
                                    <p:animEffect transition="in" filter="fade">
                                      <p:cBhvr>
                                        <p:cTn id="17" dur="500"/>
                                        <p:tgtEl>
                                          <p:spTgt spid="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
                                            <p:txEl>
                                              <p:pRg st="3" end="3"/>
                                            </p:txEl>
                                          </p:spTgt>
                                        </p:tgtEl>
                                        <p:attrNameLst>
                                          <p:attrName>style.visibility</p:attrName>
                                        </p:attrNameLst>
                                      </p:cBhvr>
                                      <p:to>
                                        <p:strVal val="visible"/>
                                      </p:to>
                                    </p:set>
                                    <p:animEffect transition="in" filter="fade">
                                      <p:cBhvr>
                                        <p:cTn id="22" dur="500"/>
                                        <p:tgtEl>
                                          <p:spTgt spid="5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33"/>
          <p:cNvSpPr txBox="1">
            <a:spLocks/>
          </p:cNvSpPr>
          <p:nvPr/>
        </p:nvSpPr>
        <p:spPr>
          <a:xfrm>
            <a:off x="287338" y="206375"/>
            <a:ext cx="8494712" cy="444500"/>
          </a:xfrm>
          <a:prstGeom prst="rect">
            <a:avLst/>
          </a:prstGeom>
        </p:spPr>
        <p:txBody>
          <a:bodyPr lIns="0" tIns="0" rIns="0" bIns="0">
            <a:spAutoFit/>
          </a:bodyPr>
          <a:lstStyle/>
          <a:p>
            <a:pPr algn="ctr" fontAlgn="auto">
              <a:lnSpc>
                <a:spcPct val="90000"/>
              </a:lnSpc>
              <a:spcAft>
                <a:spcPts val="0"/>
              </a:spcAft>
              <a:defRPr/>
            </a:pPr>
            <a:r>
              <a:rPr lang="en-US" sz="3200" spc="-150" dirty="0">
                <a:ln w="3175">
                  <a:noFill/>
                </a:ln>
                <a:latin typeface="+mn-lt"/>
                <a:ea typeface="+mn-ea"/>
                <a:cs typeface="Segoe UI" pitchFamily="34" charset="0"/>
              </a:rPr>
              <a:t>Workload Patterns that are Optimal </a:t>
            </a:r>
            <a:r>
              <a:rPr lang="en-US" sz="3200" spc="-150" dirty="0">
                <a:ln w="3175">
                  <a:noFill/>
                </a:ln>
                <a:latin typeface="+mn-lt"/>
                <a:ea typeface="+mn-ea"/>
                <a:cs typeface="Segoe UI" pitchFamily="34" charset="0"/>
              </a:rPr>
              <a:t>f</a:t>
            </a:r>
            <a:r>
              <a:rPr lang="en-US" sz="3200" spc="-150" dirty="0">
                <a:ln w="3175">
                  <a:noFill/>
                </a:ln>
                <a:latin typeface="+mn-lt"/>
                <a:ea typeface="+mn-ea"/>
                <a:cs typeface="Segoe UI" pitchFamily="34" charset="0"/>
              </a:rPr>
              <a:t>or Cloud     </a:t>
            </a:r>
          </a:p>
        </p:txBody>
      </p:sp>
      <p:sp>
        <p:nvSpPr>
          <p:cNvPr id="28" name="Rectangle 27"/>
          <p:cNvSpPr/>
          <p:nvPr/>
        </p:nvSpPr>
        <p:spPr bwMode="auto">
          <a:xfrm>
            <a:off x="860425" y="762000"/>
            <a:ext cx="6981825" cy="3919538"/>
          </a:xfrm>
          <a:prstGeom prst="rect">
            <a:avLst/>
          </a:prstGeom>
          <a:solidFill>
            <a:schemeClr val="bg1"/>
          </a:solidFill>
          <a:ln w="15875" cap="flat" cmpd="sng" algn="ctr">
            <a:solidFill>
              <a:srgbClr val="FFFFFF"/>
            </a:solidFill>
            <a:prstDash val="solid"/>
            <a:round/>
            <a:headEnd type="none" w="med" len="med"/>
            <a:tailEnd type="none" w="med" len="med"/>
          </a:ln>
          <a:effectLst/>
        </p:spPr>
        <p:txBody>
          <a:bodyPr anchor="ctr"/>
          <a:lstStyle/>
          <a:p>
            <a:pPr algn="r" eaLnBrk="0" fontAlgn="auto" hangingPunct="0">
              <a:spcBef>
                <a:spcPts val="0"/>
              </a:spcBef>
              <a:spcAft>
                <a:spcPts val="0"/>
              </a:spcAft>
              <a:defRPr/>
            </a:pPr>
            <a:endParaRPr lang="en-US" sz="1050" kern="0" dirty="0">
              <a:latin typeface="Segoe" pitchFamily="34" charset="0"/>
              <a:ea typeface="+mn-ea"/>
            </a:endParaRPr>
          </a:p>
        </p:txBody>
      </p:sp>
      <p:cxnSp>
        <p:nvCxnSpPr>
          <p:cNvPr id="29" name="Straight Arrow Connector 28"/>
          <p:cNvCxnSpPr/>
          <p:nvPr/>
        </p:nvCxnSpPr>
        <p:spPr bwMode="auto">
          <a:xfrm rot="16200000" flipV="1">
            <a:off x="985044" y="2642394"/>
            <a:ext cx="1782762" cy="0"/>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30" name="Straight Arrow Connector 29"/>
          <p:cNvCxnSpPr/>
          <p:nvPr/>
        </p:nvCxnSpPr>
        <p:spPr bwMode="auto">
          <a:xfrm>
            <a:off x="1876425" y="3536950"/>
            <a:ext cx="5303838" cy="1588"/>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135173" name="Text Placeholder 6"/>
          <p:cNvSpPr txBox="1">
            <a:spLocks/>
          </p:cNvSpPr>
          <p:nvPr/>
        </p:nvSpPr>
        <p:spPr bwMode="auto">
          <a:xfrm>
            <a:off x="5157788" y="2995613"/>
            <a:ext cx="1920875" cy="268287"/>
          </a:xfrm>
          <a:prstGeom prst="rect">
            <a:avLst/>
          </a:prstGeom>
          <a:noFill/>
          <a:ln w="9525">
            <a:noFill/>
            <a:miter lim="800000"/>
            <a:headEnd/>
            <a:tailEnd/>
          </a:ln>
        </p:spPr>
        <p:txBody>
          <a:bodyPr lIns="0" tIns="0" rIns="0" bIns="0"/>
          <a:lstStyle/>
          <a:p>
            <a:pPr algn="ctr" eaLnBrk="0" hangingPunct="0">
              <a:spcBef>
                <a:spcPct val="20000"/>
              </a:spcBef>
              <a:buClr>
                <a:srgbClr val="000000"/>
              </a:buClr>
            </a:pPr>
            <a:r>
              <a:rPr lang="en-US" altLang="zh-CN" sz="800" b="1" i="1">
                <a:latin typeface="Calibri" pitchFamily="34" charset="0"/>
              </a:rPr>
              <a:t>Average Usage</a:t>
            </a:r>
          </a:p>
        </p:txBody>
      </p:sp>
      <p:sp>
        <p:nvSpPr>
          <p:cNvPr id="135174" name="Rectangle 31"/>
          <p:cNvSpPr>
            <a:spLocks noChangeArrowheads="1"/>
          </p:cNvSpPr>
          <p:nvPr/>
        </p:nvSpPr>
        <p:spPr bwMode="auto">
          <a:xfrm rot="-5400000">
            <a:off x="812800" y="2463800"/>
            <a:ext cx="1389063" cy="436563"/>
          </a:xfrm>
          <a:prstGeom prst="rect">
            <a:avLst/>
          </a:prstGeom>
          <a:noFill/>
          <a:ln w="9525">
            <a:noFill/>
            <a:miter lim="800000"/>
            <a:headEnd/>
            <a:tailEnd/>
          </a:ln>
        </p:spPr>
        <p:txBody>
          <a:bodyPr>
            <a:spAutoFit/>
          </a:bodyPr>
          <a:lstStyle/>
          <a:p>
            <a:pPr marL="228600" indent="-228600" algn="ctr" eaLnBrk="0" hangingPunct="0">
              <a:lnSpc>
                <a:spcPts val="800"/>
              </a:lnSpc>
              <a:spcBef>
                <a:spcPct val="20000"/>
              </a:spcBef>
              <a:buClr>
                <a:srgbClr val="000000"/>
              </a:buClr>
            </a:pPr>
            <a:r>
              <a:rPr lang="en-US" altLang="zh-CN" sz="900" b="1">
                <a:latin typeface="Calibri" pitchFamily="34" charset="0"/>
              </a:rPr>
              <a:t>Compute </a:t>
            </a:r>
          </a:p>
        </p:txBody>
      </p:sp>
      <p:sp>
        <p:nvSpPr>
          <p:cNvPr id="135175" name="Rectangle 32"/>
          <p:cNvSpPr>
            <a:spLocks noChangeArrowheads="1"/>
          </p:cNvSpPr>
          <p:nvPr/>
        </p:nvSpPr>
        <p:spPr bwMode="auto">
          <a:xfrm>
            <a:off x="3722688" y="3738563"/>
            <a:ext cx="1485900" cy="396875"/>
          </a:xfrm>
          <a:prstGeom prst="rect">
            <a:avLst/>
          </a:prstGeom>
          <a:noFill/>
          <a:ln w="9525">
            <a:noFill/>
            <a:miter lim="800000"/>
            <a:headEnd/>
            <a:tailEnd/>
          </a:ln>
        </p:spPr>
        <p:txBody>
          <a:bodyPr>
            <a:spAutoFit/>
          </a:bodyPr>
          <a:lstStyle/>
          <a:p>
            <a:pPr marL="228600" indent="-228600" algn="ctr" eaLnBrk="0" hangingPunct="0">
              <a:lnSpc>
                <a:spcPts val="800"/>
              </a:lnSpc>
              <a:spcBef>
                <a:spcPct val="20000"/>
              </a:spcBef>
              <a:buClr>
                <a:srgbClr val="000000"/>
              </a:buClr>
            </a:pPr>
            <a:r>
              <a:rPr lang="en-US" altLang="zh-CN" sz="900" b="1">
                <a:latin typeface="Calibri" pitchFamily="34" charset="0"/>
              </a:rPr>
              <a:t>Time </a:t>
            </a:r>
          </a:p>
        </p:txBody>
      </p:sp>
      <p:sp>
        <p:nvSpPr>
          <p:cNvPr id="135176" name="TextBox 39"/>
          <p:cNvSpPr txBox="1">
            <a:spLocks noChangeArrowheads="1"/>
          </p:cNvSpPr>
          <p:nvPr/>
        </p:nvSpPr>
        <p:spPr bwMode="auto">
          <a:xfrm>
            <a:off x="1114425" y="846138"/>
            <a:ext cx="6396038" cy="735012"/>
          </a:xfrm>
          <a:prstGeom prst="rect">
            <a:avLst/>
          </a:prstGeom>
          <a:noFill/>
          <a:ln w="9525">
            <a:noFill/>
            <a:miter lim="800000"/>
            <a:headEnd/>
            <a:tailEnd/>
          </a:ln>
        </p:spPr>
        <p:txBody>
          <a:bodyPr lIns="0" rIns="0">
            <a:spAutoFit/>
          </a:bodyPr>
          <a:lstStyle/>
          <a:p>
            <a:pPr algn="ctr">
              <a:lnSpc>
                <a:spcPct val="90000"/>
              </a:lnSpc>
              <a:spcBef>
                <a:spcPct val="20000"/>
              </a:spcBef>
            </a:pPr>
            <a:r>
              <a:rPr lang="en-US" altLang="zh-CN" sz="2000">
                <a:latin typeface="Calibri" pitchFamily="34" charset="0"/>
              </a:rPr>
              <a:t>“Growing Fast“  </a:t>
            </a:r>
          </a:p>
        </p:txBody>
      </p:sp>
      <p:sp>
        <p:nvSpPr>
          <p:cNvPr id="59" name="Rectangle 58"/>
          <p:cNvSpPr>
            <a:spLocks noChangeArrowheads="1"/>
          </p:cNvSpPr>
          <p:nvPr/>
        </p:nvSpPr>
        <p:spPr bwMode="auto">
          <a:xfrm>
            <a:off x="409575" y="4600575"/>
            <a:ext cx="8453438" cy="1647825"/>
          </a:xfrm>
          <a:prstGeom prst="rect">
            <a:avLst/>
          </a:prstGeom>
          <a:noFill/>
          <a:ln w="9525">
            <a:noFill/>
            <a:miter lim="800000"/>
            <a:headEnd/>
            <a:tailEnd/>
          </a:ln>
        </p:spPr>
        <p:txBody>
          <a:bodyPr>
            <a:spAutoFit/>
          </a:bodyPr>
          <a:lstStyle/>
          <a:p>
            <a:pPr marL="336550" lvl="1" indent="-336550" defTabSz="912813">
              <a:buFontTx/>
              <a:buBlip>
                <a:blip r:embed="rId3"/>
              </a:buBlip>
            </a:pPr>
            <a:r>
              <a:rPr lang="en-US" altLang="zh-CN" sz="2400">
                <a:latin typeface="Calibri" pitchFamily="34" charset="0"/>
                <a:ea typeface="Kozuka Gothic Pro R"/>
                <a:cs typeface="Kozuka Gothic Pro R"/>
              </a:rPr>
              <a:t>Successful services needs to grow/scale   </a:t>
            </a:r>
          </a:p>
          <a:p>
            <a:pPr marL="336550" lvl="1" indent="-336550" defTabSz="912813">
              <a:buFontTx/>
              <a:buBlip>
                <a:blip r:embed="rId3"/>
              </a:buBlip>
            </a:pPr>
            <a:r>
              <a:rPr lang="en-US" altLang="zh-CN" sz="2400">
                <a:latin typeface="Calibri" pitchFamily="34" charset="0"/>
                <a:ea typeface="Kozuka Gothic Pro R"/>
                <a:cs typeface="Kozuka Gothic Pro R"/>
              </a:rPr>
              <a:t>Keeping up w/ growth is big IT challenge </a:t>
            </a:r>
          </a:p>
          <a:p>
            <a:pPr marL="336550" lvl="1" indent="-336550" defTabSz="912813">
              <a:buFontTx/>
              <a:buBlip>
                <a:blip r:embed="rId3"/>
              </a:buBlip>
            </a:pPr>
            <a:r>
              <a:rPr lang="en-US" altLang="zh-CN" sz="2400">
                <a:latin typeface="Calibri" pitchFamily="34" charset="0"/>
                <a:ea typeface="Kozuka Gothic Pro R"/>
                <a:cs typeface="Kozuka Gothic Pro R"/>
              </a:rPr>
              <a:t>Complex lead time for deployment</a:t>
            </a:r>
          </a:p>
          <a:p>
            <a:pPr marL="336550" lvl="1" indent="-336550" defTabSz="912813">
              <a:buFontTx/>
              <a:buBlip>
                <a:blip r:embed="rId3"/>
              </a:buBlip>
            </a:pPr>
            <a:r>
              <a:rPr lang="en-US" altLang="zh-CN" sz="2400">
                <a:latin typeface="Calibri" pitchFamily="34" charset="0"/>
                <a:ea typeface="Kozuka Gothic Pro R"/>
                <a:cs typeface="Kozuka Gothic Pro R"/>
              </a:rPr>
              <a:t>Example: A gaming site that gains popularity overnight</a:t>
            </a:r>
          </a:p>
        </p:txBody>
      </p:sp>
      <p:sp>
        <p:nvSpPr>
          <p:cNvPr id="110" name="Freeform 109"/>
          <p:cNvSpPr/>
          <p:nvPr/>
        </p:nvSpPr>
        <p:spPr>
          <a:xfrm>
            <a:off x="1639377" y="1763142"/>
            <a:ext cx="5434451" cy="1713677"/>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noFill/>
          <a:ln w="19050" cap="flat" cmpd="sng" algn="ctr">
            <a:solidFill>
              <a:schemeClr val="tx1"/>
            </a:solidFill>
            <a:prstDash val="solid"/>
            <a:round/>
            <a:headEnd type="none" w="med" len="med"/>
            <a:tailEnd type="arrow"/>
          </a:ln>
          <a:effectLst>
            <a:outerShdw blurRad="50800" dist="38100" dir="2700000" algn="tl" rotWithShape="0">
              <a:prstClr val="black">
                <a:alpha val="40000"/>
              </a:prstClr>
            </a:outerShdw>
          </a:effectLst>
          <a:scene3d>
            <a:camera prst="perspectiveLeft"/>
            <a:lightRig rig="threePt" dir="t"/>
          </a:scene3d>
        </p:spPr>
        <p:txBody>
          <a:bodyPr anchor="ctr"/>
          <a:lstStyle/>
          <a:p>
            <a:pPr algn="ctr" fontAlgn="auto">
              <a:spcBef>
                <a:spcPts val="0"/>
              </a:spcBef>
              <a:spcAft>
                <a:spcPts val="0"/>
              </a:spcAft>
              <a:defRPr/>
            </a:pPr>
            <a:endParaRPr lang="en-US">
              <a:latin typeface="+mn-lt"/>
              <a:ea typeface="+mn-ea"/>
            </a:endParaRPr>
          </a:p>
        </p:txBody>
      </p:sp>
      <p:sp>
        <p:nvSpPr>
          <p:cNvPr id="56" name="Slide Number Placeholder 55"/>
          <p:cNvSpPr>
            <a:spLocks noGrp="1"/>
          </p:cNvSpPr>
          <p:nvPr>
            <p:ph type="sldNum" sz="quarter" idx="12"/>
          </p:nvPr>
        </p:nvSpPr>
        <p:spPr/>
        <p:txBody>
          <a:bodyPr/>
          <a:lstStyle/>
          <a:p>
            <a:pPr>
              <a:defRPr/>
            </a:pPr>
            <a:fld id="{0896D083-C309-4231-B164-6F7B841B51E9}" type="slidenum">
              <a:rPr lang="en-US"/>
              <a:pPr>
                <a:defRPr/>
              </a:pPr>
              <a:t>52</a:t>
            </a:fld>
            <a:endParaRPr lang="en-US"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fade">
                                      <p:cBhvr>
                                        <p:cTn id="7" dur="500"/>
                                        <p:tgtEl>
                                          <p:spTgt spid="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xEl>
                                              <p:pRg st="1" end="1"/>
                                            </p:txEl>
                                          </p:spTgt>
                                        </p:tgtEl>
                                        <p:attrNameLst>
                                          <p:attrName>style.visibility</p:attrName>
                                        </p:attrNameLst>
                                      </p:cBhvr>
                                      <p:to>
                                        <p:strVal val="visible"/>
                                      </p:to>
                                    </p:set>
                                    <p:animEffect transition="in" filter="fade">
                                      <p:cBhvr>
                                        <p:cTn id="12" dur="500"/>
                                        <p:tgtEl>
                                          <p:spTgt spid="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
                                            <p:txEl>
                                              <p:pRg st="2" end="2"/>
                                            </p:txEl>
                                          </p:spTgt>
                                        </p:tgtEl>
                                        <p:attrNameLst>
                                          <p:attrName>style.visibility</p:attrName>
                                        </p:attrNameLst>
                                      </p:cBhvr>
                                      <p:to>
                                        <p:strVal val="visible"/>
                                      </p:to>
                                    </p:set>
                                    <p:animEffect transition="in" filter="fade">
                                      <p:cBhvr>
                                        <p:cTn id="17" dur="500"/>
                                        <p:tgtEl>
                                          <p:spTgt spid="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
                                            <p:txEl>
                                              <p:pRg st="3" end="3"/>
                                            </p:txEl>
                                          </p:spTgt>
                                        </p:tgtEl>
                                        <p:attrNameLst>
                                          <p:attrName>style.visibility</p:attrName>
                                        </p:attrNameLst>
                                      </p:cBhvr>
                                      <p:to>
                                        <p:strVal val="visible"/>
                                      </p:to>
                                    </p:set>
                                    <p:animEffect transition="in" filter="fade">
                                      <p:cBhvr>
                                        <p:cTn id="22" dur="500"/>
                                        <p:tgtEl>
                                          <p:spTgt spid="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33"/>
          <p:cNvSpPr txBox="1">
            <a:spLocks/>
          </p:cNvSpPr>
          <p:nvPr/>
        </p:nvSpPr>
        <p:spPr>
          <a:xfrm>
            <a:off x="287338" y="206375"/>
            <a:ext cx="8494712" cy="444500"/>
          </a:xfrm>
          <a:prstGeom prst="rect">
            <a:avLst/>
          </a:prstGeom>
        </p:spPr>
        <p:txBody>
          <a:bodyPr lIns="0" tIns="0" rIns="0" bIns="0">
            <a:spAutoFit/>
          </a:bodyPr>
          <a:lstStyle/>
          <a:p>
            <a:pPr algn="ctr" fontAlgn="auto">
              <a:lnSpc>
                <a:spcPct val="90000"/>
              </a:lnSpc>
              <a:spcAft>
                <a:spcPts val="0"/>
              </a:spcAft>
              <a:defRPr/>
            </a:pPr>
            <a:r>
              <a:rPr lang="en-US" sz="3200" spc="-150" dirty="0">
                <a:ln w="3175">
                  <a:noFill/>
                </a:ln>
                <a:latin typeface="+mn-lt"/>
                <a:ea typeface="+mn-ea"/>
                <a:cs typeface="Segoe UI" pitchFamily="34" charset="0"/>
              </a:rPr>
              <a:t>Workload Patterns that are Optimal </a:t>
            </a:r>
            <a:r>
              <a:rPr lang="en-US" sz="3200" spc="-150" dirty="0">
                <a:ln w="3175">
                  <a:noFill/>
                </a:ln>
                <a:latin typeface="+mn-lt"/>
                <a:ea typeface="+mn-ea"/>
                <a:cs typeface="Segoe UI" pitchFamily="34" charset="0"/>
              </a:rPr>
              <a:t>f</a:t>
            </a:r>
            <a:r>
              <a:rPr lang="en-US" sz="3200" spc="-150" dirty="0">
                <a:ln w="3175">
                  <a:noFill/>
                </a:ln>
                <a:latin typeface="+mn-lt"/>
                <a:ea typeface="+mn-ea"/>
                <a:cs typeface="Segoe UI" pitchFamily="34" charset="0"/>
              </a:rPr>
              <a:t>or Cloud     </a:t>
            </a:r>
          </a:p>
        </p:txBody>
      </p:sp>
      <p:sp>
        <p:nvSpPr>
          <p:cNvPr id="74" name="Rectangle 73"/>
          <p:cNvSpPr/>
          <p:nvPr/>
        </p:nvSpPr>
        <p:spPr bwMode="auto">
          <a:xfrm>
            <a:off x="838200" y="990600"/>
            <a:ext cx="7315200" cy="4191000"/>
          </a:xfrm>
          <a:prstGeom prst="rect">
            <a:avLst/>
          </a:prstGeom>
          <a:solidFill>
            <a:schemeClr val="bg1"/>
          </a:solidFill>
          <a:ln w="15875" cap="flat" cmpd="sng" algn="ctr">
            <a:solidFill>
              <a:srgbClr val="FFFFFF"/>
            </a:solidFill>
            <a:prstDash val="solid"/>
            <a:round/>
            <a:headEnd type="none" w="med" len="med"/>
            <a:tailEnd type="none" w="med" len="med"/>
          </a:ln>
          <a:effectLst/>
        </p:spPr>
        <p:txBody>
          <a:bodyPr anchor="ctr"/>
          <a:lstStyle/>
          <a:p>
            <a:pPr algn="r" eaLnBrk="0" fontAlgn="auto" hangingPunct="0">
              <a:spcBef>
                <a:spcPts val="0"/>
              </a:spcBef>
              <a:spcAft>
                <a:spcPts val="0"/>
              </a:spcAft>
              <a:defRPr/>
            </a:pPr>
            <a:endParaRPr lang="en-US" sz="1050" kern="0" dirty="0">
              <a:latin typeface="Segoe" pitchFamily="34" charset="0"/>
              <a:ea typeface="+mn-ea"/>
            </a:endParaRPr>
          </a:p>
        </p:txBody>
      </p:sp>
      <p:cxnSp>
        <p:nvCxnSpPr>
          <p:cNvPr id="75" name="Straight Arrow Connector 74"/>
          <p:cNvCxnSpPr/>
          <p:nvPr/>
        </p:nvCxnSpPr>
        <p:spPr bwMode="auto">
          <a:xfrm rot="16200000" flipV="1">
            <a:off x="1133475" y="2795588"/>
            <a:ext cx="1724025" cy="0"/>
          </a:xfrm>
          <a:prstGeom prst="straightConnector1">
            <a:avLst/>
          </a:prstGeom>
          <a:solidFill>
            <a:schemeClr val="bg1"/>
          </a:solidFill>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76" name="Straight Arrow Connector 75"/>
          <p:cNvCxnSpPr/>
          <p:nvPr/>
        </p:nvCxnSpPr>
        <p:spPr bwMode="auto">
          <a:xfrm>
            <a:off x="1995488" y="3660775"/>
            <a:ext cx="5089525" cy="1588"/>
          </a:xfrm>
          <a:prstGeom prst="straightConnector1">
            <a:avLst/>
          </a:prstGeom>
          <a:solidFill>
            <a:schemeClr val="bg1"/>
          </a:solidFill>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137221" name="Rectangle 76"/>
          <p:cNvSpPr>
            <a:spLocks noChangeArrowheads="1"/>
          </p:cNvSpPr>
          <p:nvPr/>
        </p:nvSpPr>
        <p:spPr bwMode="auto">
          <a:xfrm rot="-5400000">
            <a:off x="968375" y="2624138"/>
            <a:ext cx="1343025" cy="419100"/>
          </a:xfrm>
          <a:prstGeom prst="rect">
            <a:avLst/>
          </a:prstGeom>
          <a:solidFill>
            <a:schemeClr val="bg1"/>
          </a:solidFill>
          <a:ln w="9525">
            <a:noFill/>
            <a:miter lim="800000"/>
            <a:headEnd/>
            <a:tailEnd/>
          </a:ln>
        </p:spPr>
        <p:txBody>
          <a:bodyPr>
            <a:spAutoFit/>
          </a:bodyPr>
          <a:lstStyle/>
          <a:p>
            <a:pPr marL="228600" indent="-228600" algn="ctr" eaLnBrk="0" hangingPunct="0">
              <a:lnSpc>
                <a:spcPts val="800"/>
              </a:lnSpc>
              <a:spcBef>
                <a:spcPct val="20000"/>
              </a:spcBef>
              <a:buClr>
                <a:srgbClr val="000000"/>
              </a:buClr>
            </a:pPr>
            <a:r>
              <a:rPr lang="en-US" altLang="zh-CN" sz="900" b="1">
                <a:latin typeface="Calibri" pitchFamily="34" charset="0"/>
              </a:rPr>
              <a:t>Compute </a:t>
            </a:r>
          </a:p>
        </p:txBody>
      </p:sp>
      <p:sp>
        <p:nvSpPr>
          <p:cNvPr id="137222" name="Rectangle 77"/>
          <p:cNvSpPr>
            <a:spLocks noChangeArrowheads="1"/>
          </p:cNvSpPr>
          <p:nvPr/>
        </p:nvSpPr>
        <p:spPr bwMode="auto">
          <a:xfrm>
            <a:off x="3716338" y="3843338"/>
            <a:ext cx="1425575" cy="385762"/>
          </a:xfrm>
          <a:prstGeom prst="rect">
            <a:avLst/>
          </a:prstGeom>
          <a:solidFill>
            <a:schemeClr val="bg1"/>
          </a:solidFill>
          <a:ln w="9525">
            <a:noFill/>
            <a:miter lim="800000"/>
            <a:headEnd/>
            <a:tailEnd/>
          </a:ln>
        </p:spPr>
        <p:txBody>
          <a:bodyPr>
            <a:spAutoFit/>
          </a:bodyPr>
          <a:lstStyle/>
          <a:p>
            <a:pPr marL="228600" indent="-228600" algn="ctr" eaLnBrk="0" hangingPunct="0">
              <a:lnSpc>
                <a:spcPts val="800"/>
              </a:lnSpc>
              <a:spcBef>
                <a:spcPct val="20000"/>
              </a:spcBef>
              <a:buClr>
                <a:srgbClr val="000000"/>
              </a:buClr>
            </a:pPr>
            <a:r>
              <a:rPr lang="en-US" altLang="zh-CN" sz="900" b="1">
                <a:latin typeface="Calibri" pitchFamily="34" charset="0"/>
              </a:rPr>
              <a:t>Time </a:t>
            </a:r>
          </a:p>
        </p:txBody>
      </p:sp>
      <p:sp>
        <p:nvSpPr>
          <p:cNvPr id="137223" name="TextBox 80"/>
          <p:cNvSpPr txBox="1">
            <a:spLocks noChangeArrowheads="1"/>
          </p:cNvSpPr>
          <p:nvPr/>
        </p:nvSpPr>
        <p:spPr bwMode="auto">
          <a:xfrm>
            <a:off x="1622425" y="1058863"/>
            <a:ext cx="5740400" cy="711200"/>
          </a:xfrm>
          <a:prstGeom prst="rect">
            <a:avLst/>
          </a:prstGeom>
          <a:solidFill>
            <a:schemeClr val="bg1"/>
          </a:solidFill>
          <a:ln w="9525">
            <a:noFill/>
            <a:miter lim="800000"/>
            <a:headEnd/>
            <a:tailEnd/>
          </a:ln>
        </p:spPr>
        <p:txBody>
          <a:bodyPr lIns="0" rIns="0">
            <a:spAutoFit/>
          </a:bodyPr>
          <a:lstStyle/>
          <a:p>
            <a:pPr algn="ctr">
              <a:lnSpc>
                <a:spcPct val="90000"/>
              </a:lnSpc>
              <a:spcBef>
                <a:spcPct val="20000"/>
              </a:spcBef>
            </a:pPr>
            <a:r>
              <a:rPr lang="en-US" altLang="zh-CN" sz="2000">
                <a:latin typeface="Calibri" pitchFamily="34" charset="0"/>
              </a:rPr>
              <a:t>“Unpredictable Bursting“  </a:t>
            </a:r>
          </a:p>
        </p:txBody>
      </p:sp>
      <p:sp>
        <p:nvSpPr>
          <p:cNvPr id="137224" name="Text Placeholder 6"/>
          <p:cNvSpPr txBox="1">
            <a:spLocks/>
          </p:cNvSpPr>
          <p:nvPr/>
        </p:nvSpPr>
        <p:spPr bwMode="auto">
          <a:xfrm>
            <a:off x="3570288" y="3281363"/>
            <a:ext cx="1843087" cy="260350"/>
          </a:xfrm>
          <a:prstGeom prst="rect">
            <a:avLst/>
          </a:prstGeom>
          <a:solidFill>
            <a:schemeClr val="bg1"/>
          </a:solidFill>
          <a:ln w="9525">
            <a:noFill/>
            <a:miter lim="800000"/>
            <a:headEnd/>
            <a:tailEnd/>
          </a:ln>
        </p:spPr>
        <p:txBody>
          <a:bodyPr lIns="0" tIns="0" rIns="0" bIns="0"/>
          <a:lstStyle/>
          <a:p>
            <a:pPr algn="ctr" eaLnBrk="0" hangingPunct="0">
              <a:spcBef>
                <a:spcPct val="20000"/>
              </a:spcBef>
              <a:buClr>
                <a:srgbClr val="000000"/>
              </a:buClr>
            </a:pPr>
            <a:r>
              <a:rPr lang="en-US" altLang="zh-CN" sz="800" b="1" i="1">
                <a:latin typeface="Calibri" pitchFamily="34" charset="0"/>
              </a:rPr>
              <a:t>Average Usage </a:t>
            </a:r>
          </a:p>
        </p:txBody>
      </p:sp>
      <p:sp>
        <p:nvSpPr>
          <p:cNvPr id="60" name="Rectangle 59"/>
          <p:cNvSpPr>
            <a:spLocks noChangeArrowheads="1"/>
          </p:cNvSpPr>
          <p:nvPr/>
        </p:nvSpPr>
        <p:spPr bwMode="auto">
          <a:xfrm>
            <a:off x="547688" y="5257800"/>
            <a:ext cx="8139112" cy="1323975"/>
          </a:xfrm>
          <a:prstGeom prst="rect">
            <a:avLst/>
          </a:prstGeom>
          <a:solidFill>
            <a:schemeClr val="bg1"/>
          </a:solidFill>
          <a:ln w="9525">
            <a:noFill/>
            <a:miter lim="800000"/>
            <a:headEnd/>
            <a:tailEnd/>
          </a:ln>
        </p:spPr>
        <p:txBody>
          <a:bodyPr>
            <a:spAutoFit/>
          </a:bodyPr>
          <a:lstStyle/>
          <a:p>
            <a:pPr marL="336550" lvl="1" indent="-336550" defTabSz="912813">
              <a:buFontTx/>
              <a:buBlip>
                <a:blip r:embed="rId3"/>
              </a:buBlip>
            </a:pPr>
            <a:r>
              <a:rPr lang="en-US" altLang="zh-CN" sz="2000">
                <a:latin typeface="Calibri" pitchFamily="34" charset="0"/>
                <a:ea typeface="Kozuka Gothic Pro R"/>
                <a:cs typeface="Kozuka Gothic Pro R"/>
              </a:rPr>
              <a:t>Unexpected/unplanned peak in demand  </a:t>
            </a:r>
          </a:p>
          <a:p>
            <a:pPr marL="336550" lvl="1" indent="-336550" defTabSz="912813">
              <a:buFontTx/>
              <a:buBlip>
                <a:blip r:embed="rId3"/>
              </a:buBlip>
            </a:pPr>
            <a:r>
              <a:rPr lang="en-US" altLang="zh-CN" sz="2000">
                <a:latin typeface="Calibri" pitchFamily="34" charset="0"/>
                <a:ea typeface="Kozuka Gothic Pro R"/>
                <a:cs typeface="Kozuka Gothic Pro R"/>
              </a:rPr>
              <a:t>Sudden spike impacts performance </a:t>
            </a:r>
          </a:p>
          <a:p>
            <a:pPr marL="336550" lvl="1" indent="-336550" defTabSz="912813">
              <a:buFontTx/>
              <a:buBlip>
                <a:blip r:embed="rId3"/>
              </a:buBlip>
            </a:pPr>
            <a:r>
              <a:rPr lang="en-US" altLang="zh-CN" sz="2000">
                <a:latin typeface="Calibri" pitchFamily="34" charset="0"/>
                <a:ea typeface="Kozuka Gothic Pro R"/>
                <a:cs typeface="Kozuka Gothic Pro R"/>
              </a:rPr>
              <a:t>Can’t over provision for extreme cases </a:t>
            </a:r>
          </a:p>
          <a:p>
            <a:pPr marL="336550" lvl="1" indent="-336550" defTabSz="912813">
              <a:buFontTx/>
              <a:buBlip>
                <a:blip r:embed="rId3"/>
              </a:buBlip>
            </a:pPr>
            <a:r>
              <a:rPr lang="en-US" altLang="zh-CN" sz="2000">
                <a:latin typeface="Calibri" pitchFamily="34" charset="0"/>
                <a:ea typeface="Kozuka Gothic Pro R"/>
                <a:cs typeface="Kozuka Gothic Pro R"/>
              </a:rPr>
              <a:t>Example: Emergency response or Utility outage reporting applications</a:t>
            </a:r>
          </a:p>
        </p:txBody>
      </p:sp>
      <p:grpSp>
        <p:nvGrpSpPr>
          <p:cNvPr id="72" name="Group 71"/>
          <p:cNvGrpSpPr/>
          <p:nvPr/>
        </p:nvGrpSpPr>
        <p:grpSpPr>
          <a:xfrm>
            <a:off x="2068117" y="2152990"/>
            <a:ext cx="5005657" cy="948270"/>
            <a:chOff x="5574420" y="5257417"/>
            <a:chExt cx="3253688" cy="721360"/>
          </a:xfrm>
          <a:solidFill>
            <a:schemeClr val="bg1"/>
          </a:solidFill>
        </p:grpSpPr>
        <p:cxnSp>
          <p:nvCxnSpPr>
            <p:cNvPr id="73" name="Straight Arrow Connector 72"/>
            <p:cNvCxnSpPr/>
            <p:nvPr/>
          </p:nvCxnSpPr>
          <p:spPr bwMode="auto">
            <a:xfrm>
              <a:off x="7600265" y="5975286"/>
              <a:ext cx="1227843" cy="2508"/>
            </a:xfrm>
            <a:prstGeom prst="straightConnector1">
              <a:avLst/>
            </a:prstGeom>
            <a:grpFill/>
            <a:ln w="19050" cap="flat" cmpd="sng" algn="ctr">
              <a:solidFill>
                <a:schemeClr val="tx1"/>
              </a:solidFill>
              <a:prstDash val="solid"/>
              <a:round/>
              <a:headEnd type="none" w="med" len="med"/>
              <a:tailEnd type="arrow"/>
            </a:ln>
            <a:effectLst>
              <a:outerShdw blurRad="50800" dist="38100" dir="2700000" algn="tl" rotWithShape="0">
                <a:prstClr val="black">
                  <a:alpha val="40000"/>
                </a:prstClr>
              </a:outerShdw>
            </a:effectLst>
          </p:spPr>
        </p:cxnSp>
        <p:cxnSp>
          <p:nvCxnSpPr>
            <p:cNvPr id="103" name="Straight Connector 102"/>
            <p:cNvCxnSpPr>
              <a:endCxn id="104" idx="0"/>
            </p:cNvCxnSpPr>
            <p:nvPr/>
          </p:nvCxnSpPr>
          <p:spPr bwMode="auto">
            <a:xfrm flipV="1">
              <a:off x="5574420" y="5967876"/>
              <a:ext cx="1219909" cy="740"/>
            </a:xfrm>
            <a:prstGeom prst="line">
              <a:avLst/>
            </a:prstGeom>
            <a:grpFill/>
            <a:ln w="19050" cap="flat" cmpd="sng" algn="ctr">
              <a:solidFill>
                <a:schemeClr val="tx1"/>
              </a:solidFill>
              <a:prstDash val="solid"/>
              <a:round/>
              <a:headEnd type="none" w="med" len="med"/>
              <a:tailEnd type="none"/>
            </a:ln>
            <a:effectLst>
              <a:outerShdw blurRad="50800" dist="38100" dir="2700000" algn="tl" rotWithShape="0">
                <a:prstClr val="black">
                  <a:alpha val="40000"/>
                </a:prstClr>
              </a:outerShdw>
            </a:effectLst>
          </p:spPr>
        </p:cxnSp>
        <p:sp>
          <p:nvSpPr>
            <p:cNvPr id="104" name="Freeform 103"/>
            <p:cNvSpPr/>
            <p:nvPr/>
          </p:nvSpPr>
          <p:spPr>
            <a:xfrm>
              <a:off x="6794329" y="5257417"/>
              <a:ext cx="795191"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grpFill/>
            <a:ln w="19050" cap="flat" cmpd="sng" algn="ctr">
              <a:solidFill>
                <a:schemeClr val="tx1"/>
              </a:solidFill>
              <a:prstDash val="solid"/>
              <a:round/>
              <a:headEnd type="none" w="med" len="med"/>
              <a:tailEnd type="none"/>
            </a:ln>
            <a:effectLst>
              <a:outerShdw blurRad="50800" dist="38100" dir="2700000" algn="tl" rotWithShape="0">
                <a:prstClr val="black">
                  <a:alpha val="40000"/>
                </a:prstClr>
              </a:outerShdw>
            </a:effectLst>
          </p:spPr>
          <p:txBody>
            <a:bodyPr anchor="ctr"/>
            <a:lstStyle/>
            <a:p>
              <a:pPr algn="ctr" fontAlgn="auto">
                <a:spcBef>
                  <a:spcPts val="0"/>
                </a:spcBef>
                <a:spcAft>
                  <a:spcPts val="0"/>
                </a:spcAft>
                <a:defRPr/>
              </a:pPr>
              <a:endParaRPr lang="en-US">
                <a:latin typeface="+mn-lt"/>
                <a:ea typeface="+mn-ea"/>
              </a:endParaRPr>
            </a:p>
          </p:txBody>
        </p:sp>
      </p:grpSp>
      <p:sp>
        <p:nvSpPr>
          <p:cNvPr id="56" name="Slide Number Placeholder 55"/>
          <p:cNvSpPr>
            <a:spLocks noGrp="1"/>
          </p:cNvSpPr>
          <p:nvPr>
            <p:ph type="sldNum" sz="quarter" idx="12"/>
          </p:nvPr>
        </p:nvSpPr>
        <p:spPr/>
        <p:txBody>
          <a:bodyPr/>
          <a:lstStyle/>
          <a:p>
            <a:pPr>
              <a:defRPr/>
            </a:pPr>
            <a:fld id="{7703553F-7551-4EBD-9C56-B5E90FE00E39}" type="slidenum">
              <a:rPr lang="en-US"/>
              <a:pPr>
                <a:defRPr/>
              </a:pPr>
              <a:t>53</a:t>
            </a:fld>
            <a:endParaRPr lang="en-US"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500"/>
                                        <p:tgtEl>
                                          <p:spTgt spid="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xEl>
                                              <p:pRg st="1" end="1"/>
                                            </p:txEl>
                                          </p:spTgt>
                                        </p:tgtEl>
                                        <p:attrNameLst>
                                          <p:attrName>style.visibility</p:attrName>
                                        </p:attrNameLst>
                                      </p:cBhvr>
                                      <p:to>
                                        <p:strVal val="visible"/>
                                      </p:to>
                                    </p:set>
                                    <p:animEffect transition="in" filter="fade">
                                      <p:cBhvr>
                                        <p:cTn id="12" dur="500"/>
                                        <p:tgtEl>
                                          <p:spTgt spid="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xEl>
                                              <p:pRg st="2" end="2"/>
                                            </p:txEl>
                                          </p:spTgt>
                                        </p:tgtEl>
                                        <p:attrNameLst>
                                          <p:attrName>style.visibility</p:attrName>
                                        </p:attrNameLst>
                                      </p:cBhvr>
                                      <p:to>
                                        <p:strVal val="visible"/>
                                      </p:to>
                                    </p:set>
                                    <p:animEffect transition="in" filter="fade">
                                      <p:cBhvr>
                                        <p:cTn id="17" dur="500"/>
                                        <p:tgtEl>
                                          <p:spTgt spid="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xEl>
                                              <p:pRg st="3" end="3"/>
                                            </p:txEl>
                                          </p:spTgt>
                                        </p:tgtEl>
                                        <p:attrNameLst>
                                          <p:attrName>style.visibility</p:attrName>
                                        </p:attrNameLst>
                                      </p:cBhvr>
                                      <p:to>
                                        <p:strVal val="visible"/>
                                      </p:to>
                                    </p:set>
                                    <p:animEffect transition="in" filter="fade">
                                      <p:cBhvr>
                                        <p:cTn id="22" dur="500"/>
                                        <p:tgtEl>
                                          <p:spTgt spid="6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33"/>
          <p:cNvSpPr txBox="1">
            <a:spLocks/>
          </p:cNvSpPr>
          <p:nvPr/>
        </p:nvSpPr>
        <p:spPr>
          <a:xfrm>
            <a:off x="287338" y="206375"/>
            <a:ext cx="8494712" cy="444500"/>
          </a:xfrm>
          <a:prstGeom prst="rect">
            <a:avLst/>
          </a:prstGeom>
        </p:spPr>
        <p:txBody>
          <a:bodyPr lIns="0" tIns="0" rIns="0" bIns="0">
            <a:spAutoFit/>
          </a:bodyPr>
          <a:lstStyle/>
          <a:p>
            <a:pPr algn="ctr" fontAlgn="auto">
              <a:lnSpc>
                <a:spcPct val="90000"/>
              </a:lnSpc>
              <a:spcAft>
                <a:spcPts val="0"/>
              </a:spcAft>
              <a:defRPr/>
            </a:pPr>
            <a:r>
              <a:rPr lang="en-US" sz="3200" spc="-150" dirty="0">
                <a:ln w="3175">
                  <a:noFill/>
                </a:ln>
                <a:latin typeface="+mn-lt"/>
                <a:ea typeface="+mn-ea"/>
                <a:cs typeface="Segoe UI" pitchFamily="34" charset="0"/>
              </a:rPr>
              <a:t>Workload Patterns that are Optimal </a:t>
            </a:r>
            <a:r>
              <a:rPr lang="en-US" sz="3200" spc="-150" dirty="0">
                <a:ln w="3175">
                  <a:noFill/>
                </a:ln>
                <a:latin typeface="+mn-lt"/>
                <a:ea typeface="+mn-ea"/>
                <a:cs typeface="Segoe UI" pitchFamily="34" charset="0"/>
              </a:rPr>
              <a:t>f</a:t>
            </a:r>
            <a:r>
              <a:rPr lang="en-US" sz="3200" spc="-150" dirty="0">
                <a:ln w="3175">
                  <a:noFill/>
                </a:ln>
                <a:latin typeface="+mn-lt"/>
                <a:ea typeface="+mn-ea"/>
                <a:cs typeface="Segoe UI" pitchFamily="34" charset="0"/>
              </a:rPr>
              <a:t>or Cloud     </a:t>
            </a:r>
          </a:p>
        </p:txBody>
      </p:sp>
      <p:sp>
        <p:nvSpPr>
          <p:cNvPr id="82" name="Rectangle 81"/>
          <p:cNvSpPr/>
          <p:nvPr/>
        </p:nvSpPr>
        <p:spPr bwMode="auto">
          <a:xfrm>
            <a:off x="1216025" y="650875"/>
            <a:ext cx="6410325" cy="4710113"/>
          </a:xfrm>
          <a:prstGeom prst="rect">
            <a:avLst/>
          </a:prstGeom>
          <a:solidFill>
            <a:schemeClr val="bg1"/>
          </a:solidFill>
          <a:ln w="15875" cap="flat" cmpd="sng" algn="ctr">
            <a:solidFill>
              <a:srgbClr val="FFFFFF"/>
            </a:solidFill>
            <a:prstDash val="solid"/>
            <a:round/>
            <a:headEnd type="none" w="med" len="med"/>
            <a:tailEnd type="none" w="med" len="med"/>
          </a:ln>
          <a:effectLst/>
        </p:spPr>
        <p:txBody>
          <a:bodyPr anchor="ctr"/>
          <a:lstStyle/>
          <a:p>
            <a:pPr algn="r" eaLnBrk="0" fontAlgn="auto" hangingPunct="0">
              <a:spcBef>
                <a:spcPts val="0"/>
              </a:spcBef>
              <a:spcAft>
                <a:spcPts val="0"/>
              </a:spcAft>
              <a:defRPr/>
            </a:pPr>
            <a:endParaRPr lang="en-US" sz="1050" kern="0" dirty="0">
              <a:latin typeface="Segoe" pitchFamily="34" charset="0"/>
              <a:ea typeface="+mn-ea"/>
            </a:endParaRPr>
          </a:p>
        </p:txBody>
      </p:sp>
      <p:cxnSp>
        <p:nvCxnSpPr>
          <p:cNvPr id="83" name="Straight Arrow Connector 82"/>
          <p:cNvCxnSpPr/>
          <p:nvPr/>
        </p:nvCxnSpPr>
        <p:spPr bwMode="auto">
          <a:xfrm rot="16200000" flipV="1">
            <a:off x="996950" y="3082925"/>
            <a:ext cx="2305050" cy="0"/>
          </a:xfrm>
          <a:prstGeom prst="straightConnector1">
            <a:avLst/>
          </a:prstGeom>
          <a:solidFill>
            <a:schemeClr val="bg1"/>
          </a:solidFill>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84" name="Straight Arrow Connector 83"/>
          <p:cNvCxnSpPr/>
          <p:nvPr/>
        </p:nvCxnSpPr>
        <p:spPr bwMode="auto">
          <a:xfrm>
            <a:off x="2149475" y="4238625"/>
            <a:ext cx="4870450" cy="3175"/>
          </a:xfrm>
          <a:prstGeom prst="straightConnector1">
            <a:avLst/>
          </a:prstGeom>
          <a:solidFill>
            <a:schemeClr val="bg1"/>
          </a:solidFill>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139269" name="Rectangle 84"/>
          <p:cNvSpPr>
            <a:spLocks noChangeArrowheads="1"/>
          </p:cNvSpPr>
          <p:nvPr/>
        </p:nvSpPr>
        <p:spPr bwMode="auto">
          <a:xfrm rot="-5400000">
            <a:off x="910432" y="2932906"/>
            <a:ext cx="1797050" cy="401637"/>
          </a:xfrm>
          <a:prstGeom prst="rect">
            <a:avLst/>
          </a:prstGeom>
          <a:solidFill>
            <a:schemeClr val="bg1"/>
          </a:solidFill>
          <a:ln w="9525">
            <a:noFill/>
            <a:miter lim="800000"/>
            <a:headEnd/>
            <a:tailEnd/>
          </a:ln>
        </p:spPr>
        <p:txBody>
          <a:bodyPr>
            <a:spAutoFit/>
          </a:bodyPr>
          <a:lstStyle/>
          <a:p>
            <a:pPr marL="228600" indent="-228600" algn="ctr" eaLnBrk="0" hangingPunct="0">
              <a:lnSpc>
                <a:spcPts val="800"/>
              </a:lnSpc>
              <a:spcBef>
                <a:spcPct val="20000"/>
              </a:spcBef>
              <a:buClr>
                <a:srgbClr val="000000"/>
              </a:buClr>
            </a:pPr>
            <a:r>
              <a:rPr lang="en-US" altLang="zh-CN" sz="900" b="1">
                <a:latin typeface="Calibri" pitchFamily="34" charset="0"/>
              </a:rPr>
              <a:t>Compute </a:t>
            </a:r>
          </a:p>
        </p:txBody>
      </p:sp>
      <p:sp>
        <p:nvSpPr>
          <p:cNvPr id="139270" name="Rectangle 85"/>
          <p:cNvSpPr>
            <a:spLocks noChangeArrowheads="1"/>
          </p:cNvSpPr>
          <p:nvPr/>
        </p:nvSpPr>
        <p:spPr bwMode="auto">
          <a:xfrm>
            <a:off x="3822700" y="4500563"/>
            <a:ext cx="1363663" cy="514350"/>
          </a:xfrm>
          <a:prstGeom prst="rect">
            <a:avLst/>
          </a:prstGeom>
          <a:solidFill>
            <a:schemeClr val="bg1"/>
          </a:solidFill>
          <a:ln w="9525">
            <a:noFill/>
            <a:miter lim="800000"/>
            <a:headEnd/>
            <a:tailEnd/>
          </a:ln>
        </p:spPr>
        <p:txBody>
          <a:bodyPr>
            <a:spAutoFit/>
          </a:bodyPr>
          <a:lstStyle/>
          <a:p>
            <a:pPr marL="228600" indent="-228600" algn="ctr" eaLnBrk="0" hangingPunct="0">
              <a:lnSpc>
                <a:spcPts val="800"/>
              </a:lnSpc>
              <a:spcBef>
                <a:spcPct val="20000"/>
              </a:spcBef>
              <a:buClr>
                <a:srgbClr val="000000"/>
              </a:buClr>
            </a:pPr>
            <a:r>
              <a:rPr lang="en-US" altLang="zh-CN" sz="900" b="1">
                <a:latin typeface="Calibri" pitchFamily="34" charset="0"/>
              </a:rPr>
              <a:t>Time </a:t>
            </a:r>
          </a:p>
        </p:txBody>
      </p:sp>
      <p:sp>
        <p:nvSpPr>
          <p:cNvPr id="139271" name="Text Placeholder 6"/>
          <p:cNvSpPr txBox="1">
            <a:spLocks/>
          </p:cNvSpPr>
          <p:nvPr/>
        </p:nvSpPr>
        <p:spPr bwMode="auto">
          <a:xfrm>
            <a:off x="3630613" y="3727450"/>
            <a:ext cx="1765300" cy="347663"/>
          </a:xfrm>
          <a:prstGeom prst="rect">
            <a:avLst/>
          </a:prstGeom>
          <a:solidFill>
            <a:schemeClr val="bg1"/>
          </a:solidFill>
          <a:ln w="9525">
            <a:noFill/>
            <a:miter lim="800000"/>
            <a:headEnd/>
            <a:tailEnd/>
          </a:ln>
        </p:spPr>
        <p:txBody>
          <a:bodyPr lIns="0" tIns="0" rIns="0" bIns="0"/>
          <a:lstStyle/>
          <a:p>
            <a:pPr algn="ctr" eaLnBrk="0" hangingPunct="0">
              <a:spcBef>
                <a:spcPct val="20000"/>
              </a:spcBef>
              <a:buClr>
                <a:srgbClr val="000000"/>
              </a:buClr>
            </a:pPr>
            <a:r>
              <a:rPr lang="en-US" altLang="zh-CN" sz="800" b="1" i="1">
                <a:latin typeface="Calibri" pitchFamily="34" charset="0"/>
              </a:rPr>
              <a:t>Average Usage </a:t>
            </a:r>
          </a:p>
        </p:txBody>
      </p:sp>
      <p:sp>
        <p:nvSpPr>
          <p:cNvPr id="139272" name="TextBox 87"/>
          <p:cNvSpPr txBox="1">
            <a:spLocks noChangeArrowheads="1"/>
          </p:cNvSpPr>
          <p:nvPr/>
        </p:nvSpPr>
        <p:spPr bwMode="auto">
          <a:xfrm>
            <a:off x="1449388" y="758825"/>
            <a:ext cx="5872162" cy="950913"/>
          </a:xfrm>
          <a:prstGeom prst="rect">
            <a:avLst/>
          </a:prstGeom>
          <a:solidFill>
            <a:schemeClr val="bg1"/>
          </a:solidFill>
          <a:ln w="9525">
            <a:noFill/>
            <a:miter lim="800000"/>
            <a:headEnd/>
            <a:tailEnd/>
          </a:ln>
        </p:spPr>
        <p:txBody>
          <a:bodyPr lIns="0" rIns="0">
            <a:spAutoFit/>
          </a:bodyPr>
          <a:lstStyle/>
          <a:p>
            <a:pPr algn="ctr">
              <a:lnSpc>
                <a:spcPct val="90000"/>
              </a:lnSpc>
              <a:spcBef>
                <a:spcPct val="20000"/>
              </a:spcBef>
            </a:pPr>
            <a:r>
              <a:rPr lang="en-US" altLang="zh-CN" sz="2000">
                <a:latin typeface="Calibri" pitchFamily="34" charset="0"/>
              </a:rPr>
              <a:t>“Predictable Bursting“  </a:t>
            </a:r>
          </a:p>
        </p:txBody>
      </p:sp>
      <p:sp>
        <p:nvSpPr>
          <p:cNvPr id="61" name="Rectangle 60"/>
          <p:cNvSpPr>
            <a:spLocks noChangeArrowheads="1"/>
          </p:cNvSpPr>
          <p:nvPr/>
        </p:nvSpPr>
        <p:spPr bwMode="auto">
          <a:xfrm>
            <a:off x="685800" y="5032375"/>
            <a:ext cx="8226425" cy="1631950"/>
          </a:xfrm>
          <a:prstGeom prst="rect">
            <a:avLst/>
          </a:prstGeom>
          <a:solidFill>
            <a:schemeClr val="bg1"/>
          </a:solidFill>
          <a:ln w="9525">
            <a:noFill/>
            <a:miter lim="800000"/>
            <a:headEnd/>
            <a:tailEnd/>
          </a:ln>
        </p:spPr>
        <p:txBody>
          <a:bodyPr>
            <a:spAutoFit/>
          </a:bodyPr>
          <a:lstStyle/>
          <a:p>
            <a:pPr marL="336550" lvl="1" indent="-336550" defTabSz="912813">
              <a:buFontTx/>
              <a:buBlip>
                <a:blip r:embed="rId3"/>
              </a:buBlip>
            </a:pPr>
            <a:r>
              <a:rPr lang="en-US" altLang="zh-CN" sz="2000">
                <a:latin typeface="Calibri" pitchFamily="34" charset="0"/>
                <a:ea typeface="Kozuka Gothic Pro R"/>
                <a:cs typeface="Kozuka Gothic Pro R"/>
              </a:rPr>
              <a:t>Services with micro seasonality trends   </a:t>
            </a:r>
          </a:p>
          <a:p>
            <a:pPr marL="336550" lvl="1" indent="-336550" defTabSz="912813">
              <a:buFontTx/>
              <a:buBlip>
                <a:blip r:embed="rId3"/>
              </a:buBlip>
            </a:pPr>
            <a:r>
              <a:rPr lang="en-US" altLang="zh-CN" sz="2000">
                <a:latin typeface="Calibri" pitchFamily="34" charset="0"/>
                <a:ea typeface="Kozuka Gothic Pro R"/>
                <a:cs typeface="Kozuka Gothic Pro R"/>
              </a:rPr>
              <a:t>Peaks due to periodic increased demand</a:t>
            </a:r>
          </a:p>
          <a:p>
            <a:pPr marL="336550" lvl="1" indent="-336550" defTabSz="912813">
              <a:buFontTx/>
              <a:buBlip>
                <a:blip r:embed="rId3"/>
              </a:buBlip>
            </a:pPr>
            <a:r>
              <a:rPr lang="en-US" altLang="zh-CN" sz="2000">
                <a:latin typeface="Calibri" pitchFamily="34" charset="0"/>
                <a:ea typeface="Kozuka Gothic Pro R"/>
                <a:cs typeface="Kozuka Gothic Pro R"/>
              </a:rPr>
              <a:t>IT complexity and wasted capacity  </a:t>
            </a:r>
          </a:p>
          <a:p>
            <a:pPr marL="336550" lvl="1" indent="-336550" defTabSz="912813">
              <a:buFontTx/>
              <a:buBlip>
                <a:blip r:embed="rId3"/>
              </a:buBlip>
            </a:pPr>
            <a:r>
              <a:rPr lang="en-US" altLang="zh-CN" sz="2000">
                <a:latin typeface="Calibri" pitchFamily="34" charset="0"/>
                <a:ea typeface="Kozuka Gothic Pro R"/>
                <a:cs typeface="Kozuka Gothic Pro R"/>
              </a:rPr>
              <a:t>Example: Income tax website or Retail shopping website  during the holidays</a:t>
            </a:r>
          </a:p>
        </p:txBody>
      </p:sp>
      <p:grpSp>
        <p:nvGrpSpPr>
          <p:cNvPr id="95" name="Group 94"/>
          <p:cNvGrpSpPr/>
          <p:nvPr/>
        </p:nvGrpSpPr>
        <p:grpSpPr>
          <a:xfrm>
            <a:off x="2186398" y="2104667"/>
            <a:ext cx="4680916" cy="1501610"/>
            <a:chOff x="3460618" y="6566490"/>
            <a:chExt cx="2273432" cy="583019"/>
          </a:xfrm>
          <a:solidFill>
            <a:schemeClr val="bg1"/>
          </a:solidFill>
        </p:grpSpPr>
        <p:cxnSp>
          <p:nvCxnSpPr>
            <p:cNvPr id="89" name="Straight Arrow Connector 88"/>
            <p:cNvCxnSpPr/>
            <p:nvPr/>
          </p:nvCxnSpPr>
          <p:spPr bwMode="auto">
            <a:xfrm rot="5400000" flipH="1" flipV="1">
              <a:off x="5621611" y="6745562"/>
              <a:ext cx="123825" cy="101053"/>
            </a:xfrm>
            <a:prstGeom prst="straightConnector1">
              <a:avLst/>
            </a:prstGeom>
            <a:grpFill/>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70" name="Freeform 69"/>
            <p:cNvSpPr/>
            <p:nvPr/>
          </p:nvSpPr>
          <p:spPr>
            <a:xfrm>
              <a:off x="3460618" y="6566490"/>
              <a:ext cx="2190307"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grpFill/>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grpSp>
      <p:sp>
        <p:nvSpPr>
          <p:cNvPr id="56" name="Slide Number Placeholder 55"/>
          <p:cNvSpPr>
            <a:spLocks noGrp="1"/>
          </p:cNvSpPr>
          <p:nvPr>
            <p:ph type="sldNum" sz="quarter" idx="12"/>
          </p:nvPr>
        </p:nvSpPr>
        <p:spPr/>
        <p:txBody>
          <a:bodyPr/>
          <a:lstStyle/>
          <a:p>
            <a:pPr>
              <a:defRPr/>
            </a:pPr>
            <a:fld id="{38635EFD-4D0F-4C1A-B7E9-8B31F8FD1796}" type="slidenum">
              <a:rPr lang="en-US"/>
              <a:pPr>
                <a:defRPr/>
              </a:pPr>
              <a:t>54</a:t>
            </a:fld>
            <a:endParaRPr lang="en-US"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fade">
                                      <p:cBhvr>
                                        <p:cTn id="7" dur="500"/>
                                        <p:tgtEl>
                                          <p:spTgt spid="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
                                            <p:txEl>
                                              <p:pRg st="1" end="1"/>
                                            </p:txEl>
                                          </p:spTgt>
                                        </p:tgtEl>
                                        <p:attrNameLst>
                                          <p:attrName>style.visibility</p:attrName>
                                        </p:attrNameLst>
                                      </p:cBhvr>
                                      <p:to>
                                        <p:strVal val="visible"/>
                                      </p:to>
                                    </p:set>
                                    <p:animEffect transition="in" filter="fade">
                                      <p:cBhvr>
                                        <p:cTn id="12" dur="500"/>
                                        <p:tgtEl>
                                          <p:spTgt spid="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
                                            <p:txEl>
                                              <p:pRg st="2" end="2"/>
                                            </p:txEl>
                                          </p:spTgt>
                                        </p:tgtEl>
                                        <p:attrNameLst>
                                          <p:attrName>style.visibility</p:attrName>
                                        </p:attrNameLst>
                                      </p:cBhvr>
                                      <p:to>
                                        <p:strVal val="visible"/>
                                      </p:to>
                                    </p:set>
                                    <p:animEffect transition="in" filter="fade">
                                      <p:cBhvr>
                                        <p:cTn id="17" dur="500"/>
                                        <p:tgtEl>
                                          <p:spTgt spid="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xEl>
                                              <p:pRg st="3" end="3"/>
                                            </p:txEl>
                                          </p:spTgt>
                                        </p:tgtEl>
                                        <p:attrNameLst>
                                          <p:attrName>style.visibility</p:attrName>
                                        </p:attrNameLst>
                                      </p:cBhvr>
                                      <p:to>
                                        <p:strVal val="visible"/>
                                      </p:to>
                                    </p:set>
                                    <p:animEffect transition="in" filter="fade">
                                      <p:cBhvr>
                                        <p:cTn id="22" dur="500"/>
                                        <p:tgtEl>
                                          <p:spTgt spid="6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33"/>
          <p:cNvSpPr txBox="1">
            <a:spLocks/>
          </p:cNvSpPr>
          <p:nvPr/>
        </p:nvSpPr>
        <p:spPr>
          <a:xfrm>
            <a:off x="152400" y="685800"/>
            <a:ext cx="8077200" cy="442913"/>
          </a:xfrm>
          <a:prstGeom prst="rect">
            <a:avLst/>
          </a:prstGeom>
        </p:spPr>
        <p:txBody>
          <a:bodyPr lIns="0" tIns="0" rIns="0" bIns="0">
            <a:spAutoFit/>
          </a:bodyPr>
          <a:lstStyle/>
          <a:p>
            <a:pPr algn="ctr" fontAlgn="auto">
              <a:lnSpc>
                <a:spcPct val="90000"/>
              </a:lnSpc>
              <a:spcAft>
                <a:spcPts val="0"/>
              </a:spcAft>
              <a:defRPr/>
            </a:pPr>
            <a:r>
              <a:rPr lang="en-US" sz="3200" spc="-150" dirty="0">
                <a:ln w="3175">
                  <a:noFill/>
                </a:ln>
                <a:latin typeface="+mn-lt"/>
                <a:ea typeface="+mn-ea"/>
                <a:cs typeface="Segoe UI" pitchFamily="34" charset="0"/>
              </a:rPr>
              <a:t>And, what about these new scenarios?</a:t>
            </a:r>
          </a:p>
        </p:txBody>
      </p:sp>
      <p:pic>
        <p:nvPicPr>
          <p:cNvPr id="141314" name="Picture 2" descr="http://www.nature.com/nature/journal/v455/n7209/images/455028a-i1.0.jpg"/>
          <p:cNvPicPr>
            <a:picLocks noChangeAspect="1" noChangeArrowheads="1"/>
          </p:cNvPicPr>
          <p:nvPr/>
        </p:nvPicPr>
        <p:blipFill>
          <a:blip r:embed="rId3"/>
          <a:srcRect/>
          <a:stretch>
            <a:fillRect/>
          </a:stretch>
        </p:blipFill>
        <p:spPr bwMode="auto">
          <a:xfrm>
            <a:off x="7353300" y="76200"/>
            <a:ext cx="1714500" cy="1581150"/>
          </a:xfrm>
          <a:prstGeom prst="rect">
            <a:avLst/>
          </a:prstGeom>
          <a:noFill/>
          <a:ln w="9525">
            <a:noFill/>
            <a:miter lim="800000"/>
            <a:headEnd/>
            <a:tailEnd/>
          </a:ln>
        </p:spPr>
      </p:pic>
      <p:pic>
        <p:nvPicPr>
          <p:cNvPr id="141315" name="Picture 4" descr=" "/>
          <p:cNvPicPr>
            <a:picLocks noChangeAspect="1" noChangeArrowheads="1"/>
          </p:cNvPicPr>
          <p:nvPr/>
        </p:nvPicPr>
        <p:blipFill>
          <a:blip r:embed="rId4"/>
          <a:srcRect/>
          <a:stretch>
            <a:fillRect/>
          </a:stretch>
        </p:blipFill>
        <p:spPr bwMode="auto">
          <a:xfrm>
            <a:off x="539750" y="1981200"/>
            <a:ext cx="7991475" cy="44989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Picture 2"/>
          <p:cNvPicPr>
            <a:picLocks noChangeAspect="1" noChangeArrowheads="1"/>
          </p:cNvPicPr>
          <p:nvPr/>
        </p:nvPicPr>
        <p:blipFill>
          <a:blip r:embed="rId2"/>
          <a:srcRect/>
          <a:stretch>
            <a:fillRect/>
          </a:stretch>
        </p:blipFill>
        <p:spPr bwMode="auto">
          <a:xfrm>
            <a:off x="-3175" y="0"/>
            <a:ext cx="9150350" cy="6858000"/>
          </a:xfrm>
          <a:prstGeom prst="rect">
            <a:avLst/>
          </a:prstGeom>
          <a:noFill/>
          <a:ln w="9525">
            <a:noFill/>
            <a:miter lim="800000"/>
            <a:headEnd/>
            <a:tailEnd/>
          </a:ln>
        </p:spPr>
      </p:pic>
      <p:sp>
        <p:nvSpPr>
          <p:cNvPr id="4" name="Text Placeholder 3"/>
          <p:cNvSpPr>
            <a:spLocks noGrp="1"/>
          </p:cNvSpPr>
          <p:nvPr>
            <p:ph type="body" sz="quarter" idx="13"/>
          </p:nvPr>
        </p:nvSpPr>
        <p:spPr>
          <a:xfrm>
            <a:off x="381000" y="762000"/>
            <a:ext cx="8382000" cy="2895600"/>
          </a:xfrm>
        </p:spPr>
        <p:txBody>
          <a:bodyPr rtlCol="0"/>
          <a:lstStyle/>
          <a:p>
            <a:pPr fontAlgn="auto">
              <a:spcAft>
                <a:spcPts val="0"/>
              </a:spcAft>
              <a:buFont typeface="Arial" pitchFamily="34" charset="0"/>
              <a:buNone/>
              <a:defRPr/>
            </a:pPr>
            <a:r>
              <a:rPr lang="en-US" dirty="0" smtClean="0"/>
              <a:t>Science / Research</a:t>
            </a:r>
            <a:endParaRPr lang="en-US" dirty="0"/>
          </a:p>
        </p:txBody>
      </p:sp>
      <p:sp>
        <p:nvSpPr>
          <p:cNvPr id="3" name="Slide Number Placeholder 2"/>
          <p:cNvSpPr>
            <a:spLocks noGrp="1"/>
          </p:cNvSpPr>
          <p:nvPr>
            <p:ph type="sldNum" sz="quarter" idx="16"/>
          </p:nvPr>
        </p:nvSpPr>
        <p:spPr/>
        <p:txBody>
          <a:bodyPr/>
          <a:lstStyle/>
          <a:p>
            <a:pPr>
              <a:defRPr/>
            </a:pPr>
            <a:fld id="{1A50FD39-7438-4B4C-9B8C-57CDA36CCA1B}" type="slidenum">
              <a:rPr lang="en-US"/>
              <a:pPr>
                <a:defRPr/>
              </a:pPr>
              <a:t>56</a:t>
            </a:fld>
            <a:endParaRPr lang="en-US"/>
          </a:p>
        </p:txBody>
      </p:sp>
    </p:spTree>
  </p:cSld>
  <p:clrMapOvr>
    <a:masterClrMapping/>
  </p:clrMapOvr>
  <p:transition spd="slow">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5" name="Picture 2"/>
          <p:cNvPicPr>
            <a:picLocks noChangeAspect="1" noChangeArrowheads="1"/>
          </p:cNvPicPr>
          <p:nvPr/>
        </p:nvPicPr>
        <p:blipFill>
          <a:blip r:embed="rId3"/>
          <a:srcRect/>
          <a:stretch>
            <a:fillRect/>
          </a:stretch>
        </p:blipFill>
        <p:spPr bwMode="auto">
          <a:xfrm>
            <a:off x="457200" y="217488"/>
            <a:ext cx="8293100" cy="64008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DAEB6855-E8E7-4497-924A-E3E18E6C17BE}" type="slidenum">
              <a:rPr lang="en-US"/>
              <a:pPr>
                <a:defRPr/>
              </a:pPr>
              <a:t>57</a:t>
            </a:fld>
            <a:endParaRPr lang="en-US"/>
          </a:p>
        </p:txBody>
      </p:sp>
      <p:sp>
        <p:nvSpPr>
          <p:cNvPr id="2" name="Rectangle 1"/>
          <p:cNvSpPr/>
          <p:nvPr/>
        </p:nvSpPr>
        <p:spPr>
          <a:xfrm>
            <a:off x="5867400" y="1447800"/>
            <a:ext cx="24384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transition spd="slow">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Picture 2"/>
          <p:cNvPicPr>
            <a:picLocks noChangeAspect="1" noChangeArrowheads="1"/>
          </p:cNvPicPr>
          <p:nvPr/>
        </p:nvPicPr>
        <p:blipFill>
          <a:blip r:embed="rId2"/>
          <a:srcRect/>
          <a:stretch>
            <a:fillRect/>
          </a:stretch>
        </p:blipFill>
        <p:spPr bwMode="auto">
          <a:xfrm>
            <a:off x="276225" y="119063"/>
            <a:ext cx="8591550" cy="6619875"/>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896418ED-7D94-4211-BED1-BDFB5BBCC87A}" type="slidenum">
              <a:rPr lang="en-US"/>
              <a:pPr>
                <a:defRPr/>
              </a:pPr>
              <a:t>58</a:t>
            </a:fld>
            <a:endParaRPr lang="en-US"/>
          </a:p>
        </p:txBody>
      </p:sp>
      <p:sp>
        <p:nvSpPr>
          <p:cNvPr id="4" name="Rectangle 3"/>
          <p:cNvSpPr/>
          <p:nvPr/>
        </p:nvSpPr>
        <p:spPr>
          <a:xfrm>
            <a:off x="5867400" y="2057400"/>
            <a:ext cx="24384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transition spd="slow">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7" name="Picture 2"/>
          <p:cNvPicPr>
            <a:picLocks noChangeAspect="1" noChangeArrowheads="1"/>
          </p:cNvPicPr>
          <p:nvPr/>
        </p:nvPicPr>
        <p:blipFill>
          <a:blip r:embed="rId2"/>
          <a:srcRect/>
          <a:stretch>
            <a:fillRect/>
          </a:stretch>
        </p:blipFill>
        <p:spPr bwMode="auto">
          <a:xfrm>
            <a:off x="271463" y="114300"/>
            <a:ext cx="8601075" cy="6629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99AC7FB4-59CA-4D03-A5CE-BF9B1553991E}" type="slidenum">
              <a:rPr lang="en-US"/>
              <a:pPr>
                <a:defRPr/>
              </a:pPr>
              <a:t>59</a:t>
            </a:fld>
            <a:endParaRPr lang="en-US"/>
          </a:p>
        </p:txBody>
      </p:sp>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p:cNvSpPr/>
          <p:nvPr/>
        </p:nvSpPr>
        <p:spPr>
          <a:xfrm>
            <a:off x="3703638" y="914400"/>
            <a:ext cx="4648200" cy="411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1600"/>
          </a:p>
        </p:txBody>
      </p:sp>
      <p:sp>
        <p:nvSpPr>
          <p:cNvPr id="70" name="Rectangle 69"/>
          <p:cNvSpPr/>
          <p:nvPr/>
        </p:nvSpPr>
        <p:spPr bwMode="auto">
          <a:xfrm rot="20885570">
            <a:off x="5688817" y="2504093"/>
            <a:ext cx="1972637" cy="1727412"/>
          </a:xfrm>
          <a:prstGeom prst="rect">
            <a:avLst/>
          </a:prstGeom>
          <a:solidFill>
            <a:schemeClr val="accent1">
              <a:lumMod val="60000"/>
              <a:lumOff val="40000"/>
            </a:schemeClr>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a:lstStyle/>
          <a:p>
            <a:pPr algn="ctr" fontAlgn="auto">
              <a:spcBef>
                <a:spcPts val="0"/>
              </a:spcBef>
              <a:spcAft>
                <a:spcPts val="0"/>
              </a:spcAft>
              <a:defRPr/>
            </a:pPr>
            <a:endParaRPr lang="en-GB" sz="1600" b="1">
              <a:ea typeface="+mn-ea"/>
              <a:cs typeface="Arial" charset="0"/>
            </a:endParaRPr>
          </a:p>
        </p:txBody>
      </p:sp>
      <p:sp>
        <p:nvSpPr>
          <p:cNvPr id="14340" name="Rectangle 4"/>
          <p:cNvSpPr>
            <a:spLocks noGrp="1" noChangeArrowheads="1"/>
          </p:cNvSpPr>
          <p:nvPr>
            <p:ph type="title"/>
          </p:nvPr>
        </p:nvSpPr>
        <p:spPr>
          <a:xfrm>
            <a:off x="584200" y="434975"/>
            <a:ext cx="5572125" cy="403225"/>
          </a:xfrm>
        </p:spPr>
        <p:txBody>
          <a:bodyPr rtlCol="0">
            <a:normAutofit fontScale="90000"/>
          </a:bodyPr>
          <a:lstStyle/>
          <a:p>
            <a:pPr fontAlgn="auto">
              <a:spcAft>
                <a:spcPts val="0"/>
              </a:spcAft>
              <a:defRPr/>
            </a:pPr>
            <a:r>
              <a:rPr lang="en-US" dirty="0" smtClean="0"/>
              <a:t> Right-Size IT Infrastructure</a:t>
            </a:r>
          </a:p>
        </p:txBody>
      </p:sp>
      <p:grpSp>
        <p:nvGrpSpPr>
          <p:cNvPr id="58372" name="Group 5"/>
          <p:cNvGrpSpPr>
            <a:grpSpLocks/>
          </p:cNvGrpSpPr>
          <p:nvPr/>
        </p:nvGrpSpPr>
        <p:grpSpPr bwMode="auto">
          <a:xfrm>
            <a:off x="685800" y="1463675"/>
            <a:ext cx="2743200" cy="2498725"/>
            <a:chOff x="432" y="864"/>
            <a:chExt cx="1728" cy="1574"/>
          </a:xfrm>
        </p:grpSpPr>
        <p:grpSp>
          <p:nvGrpSpPr>
            <p:cNvPr id="58541" name="Group 6"/>
            <p:cNvGrpSpPr>
              <a:grpSpLocks/>
            </p:cNvGrpSpPr>
            <p:nvPr/>
          </p:nvGrpSpPr>
          <p:grpSpPr bwMode="auto">
            <a:xfrm>
              <a:off x="432" y="864"/>
              <a:ext cx="1728" cy="1162"/>
              <a:chOff x="1479" y="566"/>
              <a:chExt cx="2265" cy="1642"/>
            </a:xfrm>
          </p:grpSpPr>
          <p:sp>
            <p:nvSpPr>
              <p:cNvPr id="58543" name="AutoShape 7"/>
              <p:cNvSpPr>
                <a:spLocks noChangeArrowheads="1"/>
              </p:cNvSpPr>
              <p:nvPr/>
            </p:nvSpPr>
            <p:spPr bwMode="auto">
              <a:xfrm>
                <a:off x="2064" y="1263"/>
                <a:ext cx="791" cy="609"/>
              </a:xfrm>
              <a:prstGeom prst="rightArrow">
                <a:avLst>
                  <a:gd name="adj1" fmla="val 57944"/>
                  <a:gd name="adj2" fmla="val 38695"/>
                </a:avLst>
              </a:prstGeom>
              <a:gradFill rotWithShape="1">
                <a:gsLst>
                  <a:gs pos="0">
                    <a:schemeClr val="bg1"/>
                  </a:gs>
                  <a:gs pos="100000">
                    <a:schemeClr val="folHlink"/>
                  </a:gs>
                </a:gsLst>
                <a:lin ang="0" scaled="1"/>
              </a:gradFill>
              <a:ln w="9525">
                <a:noFill/>
                <a:miter lim="800000"/>
                <a:headEnd/>
                <a:tailEnd/>
              </a:ln>
            </p:spPr>
            <p:txBody>
              <a:bodyPr anchor="ctr"/>
              <a:lstStyle/>
              <a:p>
                <a:pPr algn="ctr"/>
                <a:endParaRPr lang="en-US" altLang="zh-CN" sz="1600" b="1">
                  <a:latin typeface="Calibri" pitchFamily="34" charset="0"/>
                </a:endParaRPr>
              </a:p>
            </p:txBody>
          </p:sp>
          <p:grpSp>
            <p:nvGrpSpPr>
              <p:cNvPr id="58544" name="Group 8"/>
              <p:cNvGrpSpPr>
                <a:grpSpLocks/>
              </p:cNvGrpSpPr>
              <p:nvPr/>
            </p:nvGrpSpPr>
            <p:grpSpPr bwMode="auto">
              <a:xfrm>
                <a:off x="1479" y="956"/>
                <a:ext cx="825" cy="1252"/>
                <a:chOff x="732" y="1661"/>
                <a:chExt cx="528" cy="901"/>
              </a:xfrm>
            </p:grpSpPr>
            <p:pic>
              <p:nvPicPr>
                <p:cNvPr id="58553" name="Picture 9" descr="small_server"/>
                <p:cNvPicPr>
                  <a:picLocks noChangeAspect="1" noChangeArrowheads="1"/>
                </p:cNvPicPr>
                <p:nvPr/>
              </p:nvPicPr>
              <p:blipFill>
                <a:blip r:embed="rId3"/>
                <a:srcRect/>
                <a:stretch>
                  <a:fillRect/>
                </a:stretch>
              </p:blipFill>
              <p:spPr bwMode="auto">
                <a:xfrm>
                  <a:off x="736" y="1846"/>
                  <a:ext cx="524" cy="716"/>
                </a:xfrm>
                <a:prstGeom prst="rect">
                  <a:avLst/>
                </a:prstGeom>
                <a:noFill/>
                <a:ln w="9525">
                  <a:noFill/>
                  <a:miter lim="800000"/>
                  <a:headEnd/>
                  <a:tailEnd/>
                </a:ln>
              </p:spPr>
            </p:pic>
            <p:pic>
              <p:nvPicPr>
                <p:cNvPr id="58554" name="Picture 10" descr="OS"/>
                <p:cNvPicPr>
                  <a:picLocks noChangeAspect="1" noChangeArrowheads="1"/>
                </p:cNvPicPr>
                <p:nvPr/>
              </p:nvPicPr>
              <p:blipFill>
                <a:blip r:embed="rId4"/>
                <a:srcRect/>
                <a:stretch>
                  <a:fillRect/>
                </a:stretch>
              </p:blipFill>
              <p:spPr bwMode="auto">
                <a:xfrm>
                  <a:off x="740" y="1771"/>
                  <a:ext cx="385" cy="294"/>
                </a:xfrm>
                <a:prstGeom prst="rect">
                  <a:avLst/>
                </a:prstGeom>
                <a:noFill/>
                <a:ln w="9525">
                  <a:noFill/>
                  <a:miter lim="800000"/>
                  <a:headEnd/>
                  <a:tailEnd/>
                </a:ln>
              </p:spPr>
            </p:pic>
            <p:pic>
              <p:nvPicPr>
                <p:cNvPr id="58555" name="Picture 11" descr="App"/>
                <p:cNvPicPr>
                  <a:picLocks noChangeAspect="1" noChangeArrowheads="1"/>
                </p:cNvPicPr>
                <p:nvPr/>
              </p:nvPicPr>
              <p:blipFill>
                <a:blip r:embed="rId5"/>
                <a:srcRect/>
                <a:stretch>
                  <a:fillRect/>
                </a:stretch>
              </p:blipFill>
              <p:spPr bwMode="auto">
                <a:xfrm>
                  <a:off x="732" y="1661"/>
                  <a:ext cx="381" cy="289"/>
                </a:xfrm>
                <a:prstGeom prst="rect">
                  <a:avLst/>
                </a:prstGeom>
                <a:noFill/>
                <a:ln w="9525">
                  <a:noFill/>
                  <a:miter lim="800000"/>
                  <a:headEnd/>
                  <a:tailEnd/>
                </a:ln>
              </p:spPr>
            </p:pic>
          </p:grpSp>
          <p:grpSp>
            <p:nvGrpSpPr>
              <p:cNvPr id="58545" name="Group 12"/>
              <p:cNvGrpSpPr>
                <a:grpSpLocks/>
              </p:cNvGrpSpPr>
              <p:nvPr/>
            </p:nvGrpSpPr>
            <p:grpSpPr bwMode="auto">
              <a:xfrm>
                <a:off x="2832" y="566"/>
                <a:ext cx="912" cy="1642"/>
                <a:chOff x="2671" y="874"/>
                <a:chExt cx="1076" cy="2218"/>
              </a:xfrm>
            </p:grpSpPr>
            <p:pic>
              <p:nvPicPr>
                <p:cNvPr id="58546" name="Picture 9" descr="small_server"/>
                <p:cNvPicPr>
                  <a:picLocks noChangeAspect="1" noChangeArrowheads="1"/>
                </p:cNvPicPr>
                <p:nvPr/>
              </p:nvPicPr>
              <p:blipFill>
                <a:blip r:embed="rId3"/>
                <a:srcRect/>
                <a:stretch>
                  <a:fillRect/>
                </a:stretch>
              </p:blipFill>
              <p:spPr bwMode="auto">
                <a:xfrm>
                  <a:off x="2701" y="1663"/>
                  <a:ext cx="1046" cy="1429"/>
                </a:xfrm>
                <a:prstGeom prst="rect">
                  <a:avLst/>
                </a:prstGeom>
                <a:noFill/>
                <a:ln w="9525">
                  <a:noFill/>
                  <a:miter lim="800000"/>
                  <a:headEnd/>
                  <a:tailEnd/>
                </a:ln>
              </p:spPr>
            </p:pic>
            <p:pic>
              <p:nvPicPr>
                <p:cNvPr id="58547" name="Picture 14"/>
                <p:cNvPicPr>
                  <a:picLocks noChangeAspect="1" noChangeArrowheads="1"/>
                </p:cNvPicPr>
                <p:nvPr/>
              </p:nvPicPr>
              <p:blipFill>
                <a:blip r:embed="rId6"/>
                <a:srcRect/>
                <a:stretch>
                  <a:fillRect/>
                </a:stretch>
              </p:blipFill>
              <p:spPr bwMode="auto">
                <a:xfrm>
                  <a:off x="2671" y="1488"/>
                  <a:ext cx="881" cy="673"/>
                </a:xfrm>
                <a:prstGeom prst="rect">
                  <a:avLst/>
                </a:prstGeom>
                <a:noFill/>
                <a:ln w="9525">
                  <a:noFill/>
                  <a:miter lim="800000"/>
                  <a:headEnd/>
                  <a:tailEnd/>
                </a:ln>
              </p:spPr>
            </p:pic>
            <p:pic>
              <p:nvPicPr>
                <p:cNvPr id="58548" name="Picture 33" descr="blocks-APP-OS-skewed"/>
                <p:cNvPicPr>
                  <a:picLocks noChangeAspect="1" noChangeArrowheads="1"/>
                </p:cNvPicPr>
                <p:nvPr/>
              </p:nvPicPr>
              <p:blipFill>
                <a:blip r:embed="rId7"/>
                <a:srcRect/>
                <a:stretch>
                  <a:fillRect/>
                </a:stretch>
              </p:blipFill>
              <p:spPr bwMode="auto">
                <a:xfrm>
                  <a:off x="3202" y="874"/>
                  <a:ext cx="297" cy="807"/>
                </a:xfrm>
                <a:prstGeom prst="rect">
                  <a:avLst/>
                </a:prstGeom>
                <a:noFill/>
                <a:ln w="9525">
                  <a:noFill/>
                  <a:miter lim="800000"/>
                  <a:headEnd/>
                  <a:tailEnd/>
                </a:ln>
              </p:spPr>
            </p:pic>
            <p:pic>
              <p:nvPicPr>
                <p:cNvPr id="58549" name="Picture 33" descr="blocks-APP-OS-skewed"/>
                <p:cNvPicPr>
                  <a:picLocks noChangeAspect="1" noChangeArrowheads="1"/>
                </p:cNvPicPr>
                <p:nvPr/>
              </p:nvPicPr>
              <p:blipFill>
                <a:blip r:embed="rId7"/>
                <a:srcRect/>
                <a:stretch>
                  <a:fillRect/>
                </a:stretch>
              </p:blipFill>
              <p:spPr bwMode="auto">
                <a:xfrm>
                  <a:off x="3082" y="938"/>
                  <a:ext cx="298" cy="806"/>
                </a:xfrm>
                <a:prstGeom prst="rect">
                  <a:avLst/>
                </a:prstGeom>
                <a:noFill/>
                <a:ln w="9525">
                  <a:noFill/>
                  <a:miter lim="800000"/>
                  <a:headEnd/>
                  <a:tailEnd/>
                </a:ln>
              </p:spPr>
            </p:pic>
            <p:pic>
              <p:nvPicPr>
                <p:cNvPr id="58550" name="Picture 33" descr="blocks-APP-OS-skewed"/>
                <p:cNvPicPr>
                  <a:picLocks noChangeAspect="1" noChangeArrowheads="1"/>
                </p:cNvPicPr>
                <p:nvPr/>
              </p:nvPicPr>
              <p:blipFill>
                <a:blip r:embed="rId7"/>
                <a:srcRect/>
                <a:stretch>
                  <a:fillRect/>
                </a:stretch>
              </p:blipFill>
              <p:spPr bwMode="auto">
                <a:xfrm>
                  <a:off x="2962" y="1002"/>
                  <a:ext cx="298" cy="806"/>
                </a:xfrm>
                <a:prstGeom prst="rect">
                  <a:avLst/>
                </a:prstGeom>
                <a:noFill/>
                <a:ln w="9525">
                  <a:noFill/>
                  <a:miter lim="800000"/>
                  <a:headEnd/>
                  <a:tailEnd/>
                </a:ln>
              </p:spPr>
            </p:pic>
            <p:pic>
              <p:nvPicPr>
                <p:cNvPr id="58551" name="Picture 33" descr="blocks-APP-OS-skewed"/>
                <p:cNvPicPr>
                  <a:picLocks noChangeAspect="1" noChangeArrowheads="1"/>
                </p:cNvPicPr>
                <p:nvPr/>
              </p:nvPicPr>
              <p:blipFill>
                <a:blip r:embed="rId7"/>
                <a:srcRect/>
                <a:stretch>
                  <a:fillRect/>
                </a:stretch>
              </p:blipFill>
              <p:spPr bwMode="auto">
                <a:xfrm>
                  <a:off x="2843" y="1066"/>
                  <a:ext cx="297" cy="806"/>
                </a:xfrm>
                <a:prstGeom prst="rect">
                  <a:avLst/>
                </a:prstGeom>
                <a:noFill/>
                <a:ln w="9525">
                  <a:noFill/>
                  <a:miter lim="800000"/>
                  <a:headEnd/>
                  <a:tailEnd/>
                </a:ln>
              </p:spPr>
            </p:pic>
            <p:pic>
              <p:nvPicPr>
                <p:cNvPr id="58552" name="Picture 33" descr="blocks-APP-OS-skewed"/>
                <p:cNvPicPr>
                  <a:picLocks noChangeAspect="1" noChangeArrowheads="1"/>
                </p:cNvPicPr>
                <p:nvPr/>
              </p:nvPicPr>
              <p:blipFill>
                <a:blip r:embed="rId7"/>
                <a:srcRect/>
                <a:stretch>
                  <a:fillRect/>
                </a:stretch>
              </p:blipFill>
              <p:spPr bwMode="auto">
                <a:xfrm>
                  <a:off x="2723" y="1130"/>
                  <a:ext cx="297" cy="806"/>
                </a:xfrm>
                <a:prstGeom prst="rect">
                  <a:avLst/>
                </a:prstGeom>
                <a:noFill/>
                <a:ln w="9525">
                  <a:noFill/>
                  <a:miter lim="800000"/>
                  <a:headEnd/>
                  <a:tailEnd/>
                </a:ln>
              </p:spPr>
            </p:pic>
          </p:grpSp>
        </p:grpSp>
        <p:sp>
          <p:nvSpPr>
            <p:cNvPr id="58542" name="Text Box 20"/>
            <p:cNvSpPr txBox="1">
              <a:spLocks noChangeArrowheads="1"/>
            </p:cNvSpPr>
            <p:nvPr/>
          </p:nvSpPr>
          <p:spPr bwMode="auto">
            <a:xfrm>
              <a:off x="432" y="2188"/>
              <a:ext cx="1536" cy="250"/>
            </a:xfrm>
            <a:prstGeom prst="rect">
              <a:avLst/>
            </a:prstGeom>
            <a:noFill/>
            <a:ln w="9525">
              <a:noFill/>
              <a:miter lim="800000"/>
              <a:headEnd/>
              <a:tailEnd/>
            </a:ln>
          </p:spPr>
          <p:txBody>
            <a:bodyPr>
              <a:spAutoFit/>
            </a:bodyPr>
            <a:lstStyle/>
            <a:p>
              <a:pPr>
                <a:spcBef>
                  <a:spcPct val="50000"/>
                </a:spcBef>
              </a:pPr>
              <a:r>
                <a:rPr lang="en-US" altLang="zh-CN" sz="2000" b="1">
                  <a:cs typeface="Arial" charset="0"/>
                </a:rPr>
                <a:t>Consolidate…</a:t>
              </a:r>
            </a:p>
          </p:txBody>
        </p:sp>
      </p:grpSp>
      <p:sp>
        <p:nvSpPr>
          <p:cNvPr id="613397" name="Text Box 21"/>
          <p:cNvSpPr txBox="1">
            <a:spLocks noChangeArrowheads="1"/>
          </p:cNvSpPr>
          <p:nvPr/>
        </p:nvSpPr>
        <p:spPr bwMode="auto">
          <a:xfrm>
            <a:off x="3505200" y="3581400"/>
            <a:ext cx="5257800" cy="396875"/>
          </a:xfrm>
          <a:prstGeom prst="rect">
            <a:avLst/>
          </a:prstGeom>
          <a:noFill/>
          <a:ln w="9525">
            <a:noFill/>
            <a:miter lim="800000"/>
            <a:headEnd/>
            <a:tailEnd/>
          </a:ln>
        </p:spPr>
        <p:txBody>
          <a:bodyPr>
            <a:spAutoFit/>
          </a:bodyPr>
          <a:lstStyle/>
          <a:p>
            <a:pPr>
              <a:spcBef>
                <a:spcPct val="50000"/>
              </a:spcBef>
            </a:pPr>
            <a:r>
              <a:rPr lang="en-US" altLang="zh-CN" sz="2000" b="1">
                <a:cs typeface="Arial" charset="0"/>
              </a:rPr>
              <a:t>…entire farms of servers and storage…</a:t>
            </a:r>
          </a:p>
        </p:txBody>
      </p:sp>
      <p:sp>
        <p:nvSpPr>
          <p:cNvPr id="613398" name="Text Box 22"/>
          <p:cNvSpPr txBox="1">
            <a:spLocks noChangeArrowheads="1"/>
          </p:cNvSpPr>
          <p:nvPr/>
        </p:nvSpPr>
        <p:spPr bwMode="auto">
          <a:xfrm>
            <a:off x="4572000" y="4403725"/>
            <a:ext cx="4038600" cy="1006475"/>
          </a:xfrm>
          <a:prstGeom prst="rect">
            <a:avLst/>
          </a:prstGeom>
          <a:noFill/>
          <a:ln w="9525">
            <a:noFill/>
            <a:miter lim="800000"/>
            <a:headEnd/>
            <a:tailEnd/>
          </a:ln>
        </p:spPr>
        <p:txBody>
          <a:bodyPr>
            <a:spAutoFit/>
          </a:bodyPr>
          <a:lstStyle/>
          <a:p>
            <a:pPr>
              <a:spcBef>
                <a:spcPct val="50000"/>
              </a:spcBef>
            </a:pPr>
            <a:r>
              <a:rPr lang="en-US" altLang="zh-CN" sz="2000" b="1">
                <a:cs typeface="Arial" charset="0"/>
              </a:rPr>
              <a:t>…and dynamically optimize to only consume the resources  you need!</a:t>
            </a:r>
          </a:p>
        </p:txBody>
      </p:sp>
      <p:sp>
        <p:nvSpPr>
          <p:cNvPr id="68" name="Rectangle 67"/>
          <p:cNvSpPr/>
          <p:nvPr/>
        </p:nvSpPr>
        <p:spPr bwMode="auto">
          <a:xfrm rot="20944952">
            <a:off x="4237408" y="1173079"/>
            <a:ext cx="2631502" cy="2267041"/>
          </a:xfrm>
          <a:prstGeom prst="rect">
            <a:avLst/>
          </a:prstGeom>
          <a:solidFill>
            <a:schemeClr val="accent1">
              <a:lumMod val="60000"/>
              <a:lumOff val="40000"/>
            </a:schemeClr>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a:lstStyle/>
          <a:p>
            <a:pPr algn="ctr" fontAlgn="auto">
              <a:spcBef>
                <a:spcPts val="0"/>
              </a:spcBef>
              <a:spcAft>
                <a:spcPts val="0"/>
              </a:spcAft>
              <a:defRPr/>
            </a:pPr>
            <a:endParaRPr lang="en-GB" sz="1600" b="1">
              <a:ea typeface="+mn-ea"/>
              <a:cs typeface="Arial" charset="0"/>
            </a:endParaRPr>
          </a:p>
        </p:txBody>
      </p:sp>
      <p:pic>
        <p:nvPicPr>
          <p:cNvPr id="69" name="Picture 1078" descr="ICON_Server_Right_NoShadow_"/>
          <p:cNvPicPr>
            <a:picLocks noChangeAspect="1" noChangeArrowheads="1"/>
          </p:cNvPicPr>
          <p:nvPr/>
        </p:nvPicPr>
        <p:blipFill>
          <a:blip r:embed="rId8"/>
          <a:srcRect/>
          <a:stretch>
            <a:fillRect/>
          </a:stretch>
        </p:blipFill>
        <p:spPr bwMode="auto">
          <a:xfrm>
            <a:off x="4275138" y="2057400"/>
            <a:ext cx="320675" cy="492125"/>
          </a:xfrm>
          <a:prstGeom prst="rect">
            <a:avLst/>
          </a:prstGeom>
          <a:noFill/>
          <a:ln w="9525">
            <a:noFill/>
            <a:miter lim="800000"/>
            <a:headEnd/>
            <a:tailEnd/>
          </a:ln>
        </p:spPr>
      </p:pic>
      <p:pic>
        <p:nvPicPr>
          <p:cNvPr id="71" name="Picture 1078" descr="ICON_Server_Right_NoShadow_"/>
          <p:cNvPicPr>
            <a:picLocks noChangeAspect="1" noChangeArrowheads="1"/>
          </p:cNvPicPr>
          <p:nvPr/>
        </p:nvPicPr>
        <p:blipFill>
          <a:blip r:embed="rId8"/>
          <a:srcRect/>
          <a:stretch>
            <a:fillRect/>
          </a:stretch>
        </p:blipFill>
        <p:spPr bwMode="auto">
          <a:xfrm>
            <a:off x="4487863" y="2174875"/>
            <a:ext cx="320675" cy="492125"/>
          </a:xfrm>
          <a:prstGeom prst="rect">
            <a:avLst/>
          </a:prstGeom>
          <a:noFill/>
          <a:ln w="9525">
            <a:noFill/>
            <a:miter lim="800000"/>
            <a:headEnd/>
            <a:tailEnd/>
          </a:ln>
        </p:spPr>
      </p:pic>
      <p:pic>
        <p:nvPicPr>
          <p:cNvPr id="72" name="Picture 1078" descr="ICON_Server_Right_NoShadow_"/>
          <p:cNvPicPr>
            <a:picLocks noChangeAspect="1" noChangeArrowheads="1"/>
          </p:cNvPicPr>
          <p:nvPr/>
        </p:nvPicPr>
        <p:blipFill>
          <a:blip r:embed="rId8"/>
          <a:srcRect/>
          <a:stretch>
            <a:fillRect/>
          </a:stretch>
        </p:blipFill>
        <p:spPr bwMode="auto">
          <a:xfrm>
            <a:off x="4716463" y="2327275"/>
            <a:ext cx="320675" cy="492125"/>
          </a:xfrm>
          <a:prstGeom prst="rect">
            <a:avLst/>
          </a:prstGeom>
          <a:noFill/>
          <a:ln w="9525">
            <a:noFill/>
            <a:miter lim="800000"/>
            <a:headEnd/>
            <a:tailEnd/>
          </a:ln>
        </p:spPr>
      </p:pic>
      <p:pic>
        <p:nvPicPr>
          <p:cNvPr id="73" name="Picture 1078" descr="ICON_Server_Right_NoShadow_"/>
          <p:cNvPicPr>
            <a:picLocks noChangeAspect="1" noChangeArrowheads="1"/>
          </p:cNvPicPr>
          <p:nvPr/>
        </p:nvPicPr>
        <p:blipFill>
          <a:blip r:embed="rId8"/>
          <a:srcRect/>
          <a:stretch>
            <a:fillRect/>
          </a:stretch>
        </p:blipFill>
        <p:spPr bwMode="auto">
          <a:xfrm>
            <a:off x="4945063" y="2479675"/>
            <a:ext cx="320675" cy="492125"/>
          </a:xfrm>
          <a:prstGeom prst="rect">
            <a:avLst/>
          </a:prstGeom>
          <a:noFill/>
          <a:ln w="9525">
            <a:noFill/>
            <a:miter lim="800000"/>
            <a:headEnd/>
            <a:tailEnd/>
          </a:ln>
        </p:spPr>
      </p:pic>
      <p:pic>
        <p:nvPicPr>
          <p:cNvPr id="74" name="Picture 1078" descr="ICON_Server_Right_NoShadow_"/>
          <p:cNvPicPr>
            <a:picLocks noChangeAspect="1" noChangeArrowheads="1"/>
          </p:cNvPicPr>
          <p:nvPr/>
        </p:nvPicPr>
        <p:blipFill>
          <a:blip r:embed="rId8"/>
          <a:srcRect/>
          <a:stretch>
            <a:fillRect/>
          </a:stretch>
        </p:blipFill>
        <p:spPr bwMode="auto">
          <a:xfrm>
            <a:off x="5173663" y="2632075"/>
            <a:ext cx="320675" cy="492125"/>
          </a:xfrm>
          <a:prstGeom prst="rect">
            <a:avLst/>
          </a:prstGeom>
          <a:noFill/>
          <a:ln w="9525">
            <a:noFill/>
            <a:miter lim="800000"/>
            <a:headEnd/>
            <a:tailEnd/>
          </a:ln>
        </p:spPr>
      </p:pic>
      <p:pic>
        <p:nvPicPr>
          <p:cNvPr id="75" name="Picture 34" descr="Server_Rack"/>
          <p:cNvPicPr>
            <a:picLocks noChangeAspect="1" noChangeArrowheads="1"/>
          </p:cNvPicPr>
          <p:nvPr/>
        </p:nvPicPr>
        <p:blipFill>
          <a:blip r:embed="rId9"/>
          <a:srcRect/>
          <a:stretch>
            <a:fillRect/>
          </a:stretch>
        </p:blipFill>
        <p:spPr bwMode="auto">
          <a:xfrm>
            <a:off x="5638800" y="838200"/>
            <a:ext cx="312738" cy="812800"/>
          </a:xfrm>
          <a:prstGeom prst="rect">
            <a:avLst/>
          </a:prstGeom>
          <a:noFill/>
          <a:ln w="9525">
            <a:noFill/>
            <a:miter lim="800000"/>
            <a:headEnd/>
            <a:tailEnd/>
          </a:ln>
        </p:spPr>
      </p:pic>
      <p:pic>
        <p:nvPicPr>
          <p:cNvPr id="76" name="Picture 34" descr="Server_Rack"/>
          <p:cNvPicPr>
            <a:picLocks noChangeAspect="1" noChangeArrowheads="1"/>
          </p:cNvPicPr>
          <p:nvPr/>
        </p:nvPicPr>
        <p:blipFill>
          <a:blip r:embed="rId9"/>
          <a:srcRect/>
          <a:stretch>
            <a:fillRect/>
          </a:stretch>
        </p:blipFill>
        <p:spPr bwMode="auto">
          <a:xfrm>
            <a:off x="5918200" y="1008063"/>
            <a:ext cx="312738" cy="812800"/>
          </a:xfrm>
          <a:prstGeom prst="rect">
            <a:avLst/>
          </a:prstGeom>
          <a:noFill/>
          <a:ln w="9525">
            <a:noFill/>
            <a:miter lim="800000"/>
            <a:headEnd/>
            <a:tailEnd/>
          </a:ln>
        </p:spPr>
      </p:pic>
      <p:pic>
        <p:nvPicPr>
          <p:cNvPr id="77" name="Picture 1082" descr="tape-array-[Converted]"/>
          <p:cNvPicPr>
            <a:picLocks noChangeAspect="1" noChangeArrowheads="1"/>
          </p:cNvPicPr>
          <p:nvPr/>
        </p:nvPicPr>
        <p:blipFill>
          <a:blip r:embed="rId10"/>
          <a:srcRect/>
          <a:stretch>
            <a:fillRect/>
          </a:stretch>
        </p:blipFill>
        <p:spPr bwMode="auto">
          <a:xfrm>
            <a:off x="6180138" y="1676400"/>
            <a:ext cx="312737" cy="304800"/>
          </a:xfrm>
          <a:prstGeom prst="rect">
            <a:avLst/>
          </a:prstGeom>
          <a:noFill/>
          <a:ln w="9525">
            <a:noFill/>
            <a:miter lim="800000"/>
            <a:headEnd/>
            <a:tailEnd/>
          </a:ln>
        </p:spPr>
      </p:pic>
      <p:pic>
        <p:nvPicPr>
          <p:cNvPr id="78" name="Picture 1078" descr="ICON_Server_Right_NoShadow_"/>
          <p:cNvPicPr>
            <a:picLocks noChangeAspect="1" noChangeArrowheads="1"/>
          </p:cNvPicPr>
          <p:nvPr/>
        </p:nvPicPr>
        <p:blipFill>
          <a:blip r:embed="rId8"/>
          <a:srcRect/>
          <a:stretch>
            <a:fillRect/>
          </a:stretch>
        </p:blipFill>
        <p:spPr bwMode="auto">
          <a:xfrm>
            <a:off x="4640263" y="1676400"/>
            <a:ext cx="320675" cy="492125"/>
          </a:xfrm>
          <a:prstGeom prst="rect">
            <a:avLst/>
          </a:prstGeom>
          <a:noFill/>
          <a:ln w="9525">
            <a:noFill/>
            <a:miter lim="800000"/>
            <a:headEnd/>
            <a:tailEnd/>
          </a:ln>
        </p:spPr>
      </p:pic>
      <p:pic>
        <p:nvPicPr>
          <p:cNvPr id="79" name="Picture 1078" descr="ICON_Server_Right_NoShadow_"/>
          <p:cNvPicPr>
            <a:picLocks noChangeAspect="1" noChangeArrowheads="1"/>
          </p:cNvPicPr>
          <p:nvPr/>
        </p:nvPicPr>
        <p:blipFill>
          <a:blip r:embed="rId8"/>
          <a:srcRect/>
          <a:stretch>
            <a:fillRect/>
          </a:stretch>
        </p:blipFill>
        <p:spPr bwMode="auto">
          <a:xfrm>
            <a:off x="4868863" y="1828800"/>
            <a:ext cx="320675" cy="492125"/>
          </a:xfrm>
          <a:prstGeom prst="rect">
            <a:avLst/>
          </a:prstGeom>
          <a:noFill/>
          <a:ln w="9525">
            <a:noFill/>
            <a:miter lim="800000"/>
            <a:headEnd/>
            <a:tailEnd/>
          </a:ln>
        </p:spPr>
      </p:pic>
      <p:pic>
        <p:nvPicPr>
          <p:cNvPr id="80" name="Picture 1078" descr="ICON_Server_Right_NoShadow_"/>
          <p:cNvPicPr>
            <a:picLocks noChangeAspect="1" noChangeArrowheads="1"/>
          </p:cNvPicPr>
          <p:nvPr/>
        </p:nvPicPr>
        <p:blipFill>
          <a:blip r:embed="rId8"/>
          <a:srcRect/>
          <a:stretch>
            <a:fillRect/>
          </a:stretch>
        </p:blipFill>
        <p:spPr bwMode="auto">
          <a:xfrm>
            <a:off x="5097463" y="1981200"/>
            <a:ext cx="320675" cy="492125"/>
          </a:xfrm>
          <a:prstGeom prst="rect">
            <a:avLst/>
          </a:prstGeom>
          <a:noFill/>
          <a:ln w="9525">
            <a:noFill/>
            <a:miter lim="800000"/>
            <a:headEnd/>
            <a:tailEnd/>
          </a:ln>
        </p:spPr>
      </p:pic>
      <p:pic>
        <p:nvPicPr>
          <p:cNvPr id="81" name="Picture 1078" descr="ICON_Server_Right_NoShadow_"/>
          <p:cNvPicPr>
            <a:picLocks noChangeAspect="1" noChangeArrowheads="1"/>
          </p:cNvPicPr>
          <p:nvPr/>
        </p:nvPicPr>
        <p:blipFill>
          <a:blip r:embed="rId8"/>
          <a:srcRect/>
          <a:stretch>
            <a:fillRect/>
          </a:stretch>
        </p:blipFill>
        <p:spPr bwMode="auto">
          <a:xfrm>
            <a:off x="5326063" y="2133600"/>
            <a:ext cx="320675" cy="492125"/>
          </a:xfrm>
          <a:prstGeom prst="rect">
            <a:avLst/>
          </a:prstGeom>
          <a:noFill/>
          <a:ln w="9525">
            <a:noFill/>
            <a:miter lim="800000"/>
            <a:headEnd/>
            <a:tailEnd/>
          </a:ln>
        </p:spPr>
      </p:pic>
      <p:pic>
        <p:nvPicPr>
          <p:cNvPr id="82" name="Picture 1078" descr="ICON_Server_Right_NoShadow_"/>
          <p:cNvPicPr>
            <a:picLocks noChangeAspect="1" noChangeArrowheads="1"/>
          </p:cNvPicPr>
          <p:nvPr/>
        </p:nvPicPr>
        <p:blipFill>
          <a:blip r:embed="rId8"/>
          <a:srcRect/>
          <a:stretch>
            <a:fillRect/>
          </a:stretch>
        </p:blipFill>
        <p:spPr bwMode="auto">
          <a:xfrm>
            <a:off x="5554663" y="2327275"/>
            <a:ext cx="320675" cy="492125"/>
          </a:xfrm>
          <a:prstGeom prst="rect">
            <a:avLst/>
          </a:prstGeom>
          <a:noFill/>
          <a:ln w="9525">
            <a:noFill/>
            <a:miter lim="800000"/>
            <a:headEnd/>
            <a:tailEnd/>
          </a:ln>
        </p:spPr>
      </p:pic>
      <p:pic>
        <p:nvPicPr>
          <p:cNvPr id="83" name="Picture 34" descr="Server_Rack"/>
          <p:cNvPicPr>
            <a:picLocks noChangeAspect="1" noChangeArrowheads="1"/>
          </p:cNvPicPr>
          <p:nvPr/>
        </p:nvPicPr>
        <p:blipFill>
          <a:blip r:embed="rId9"/>
          <a:srcRect/>
          <a:stretch>
            <a:fillRect/>
          </a:stretch>
        </p:blipFill>
        <p:spPr bwMode="auto">
          <a:xfrm>
            <a:off x="6629400" y="1981200"/>
            <a:ext cx="312738" cy="812800"/>
          </a:xfrm>
          <a:prstGeom prst="rect">
            <a:avLst/>
          </a:prstGeom>
          <a:noFill/>
          <a:ln w="9525">
            <a:noFill/>
            <a:miter lim="800000"/>
            <a:headEnd/>
            <a:tailEnd/>
          </a:ln>
        </p:spPr>
      </p:pic>
      <p:pic>
        <p:nvPicPr>
          <p:cNvPr id="84" name="Picture 34" descr="Server_Rack"/>
          <p:cNvPicPr>
            <a:picLocks noChangeAspect="1" noChangeArrowheads="1"/>
          </p:cNvPicPr>
          <p:nvPr/>
        </p:nvPicPr>
        <p:blipFill>
          <a:blip r:embed="rId9"/>
          <a:srcRect/>
          <a:stretch>
            <a:fillRect/>
          </a:stretch>
        </p:blipFill>
        <p:spPr bwMode="auto">
          <a:xfrm>
            <a:off x="6858000" y="2082800"/>
            <a:ext cx="312738" cy="812800"/>
          </a:xfrm>
          <a:prstGeom prst="rect">
            <a:avLst/>
          </a:prstGeom>
          <a:noFill/>
          <a:ln w="9525">
            <a:noFill/>
            <a:miter lim="800000"/>
            <a:headEnd/>
            <a:tailEnd/>
          </a:ln>
        </p:spPr>
      </p:pic>
      <p:pic>
        <p:nvPicPr>
          <p:cNvPr id="85" name="Picture 34" descr="Server_Rack"/>
          <p:cNvPicPr>
            <a:picLocks noChangeAspect="1" noChangeArrowheads="1"/>
          </p:cNvPicPr>
          <p:nvPr/>
        </p:nvPicPr>
        <p:blipFill>
          <a:blip r:embed="rId9"/>
          <a:srcRect/>
          <a:stretch>
            <a:fillRect/>
          </a:stretch>
        </p:blipFill>
        <p:spPr bwMode="auto">
          <a:xfrm>
            <a:off x="7094538" y="2209800"/>
            <a:ext cx="312737" cy="812800"/>
          </a:xfrm>
          <a:prstGeom prst="rect">
            <a:avLst/>
          </a:prstGeom>
          <a:noFill/>
          <a:ln w="9525">
            <a:noFill/>
            <a:miter lim="800000"/>
            <a:headEnd/>
            <a:tailEnd/>
          </a:ln>
        </p:spPr>
      </p:pic>
      <p:pic>
        <p:nvPicPr>
          <p:cNvPr id="86" name="Picture 34" descr="Server_Rack"/>
          <p:cNvPicPr>
            <a:picLocks noChangeAspect="1" noChangeArrowheads="1"/>
          </p:cNvPicPr>
          <p:nvPr/>
        </p:nvPicPr>
        <p:blipFill>
          <a:blip r:embed="rId9"/>
          <a:srcRect/>
          <a:stretch>
            <a:fillRect/>
          </a:stretch>
        </p:blipFill>
        <p:spPr bwMode="auto">
          <a:xfrm>
            <a:off x="7315200" y="2328863"/>
            <a:ext cx="312738" cy="812800"/>
          </a:xfrm>
          <a:prstGeom prst="rect">
            <a:avLst/>
          </a:prstGeom>
          <a:noFill/>
          <a:ln w="9525">
            <a:noFill/>
            <a:miter lim="800000"/>
            <a:headEnd/>
            <a:tailEnd/>
          </a:ln>
        </p:spPr>
      </p:pic>
      <p:pic>
        <p:nvPicPr>
          <p:cNvPr id="87" name="Picture 1078" descr="ICON_Server_Right_NoShadow_"/>
          <p:cNvPicPr>
            <a:picLocks noChangeAspect="1" noChangeArrowheads="1"/>
          </p:cNvPicPr>
          <p:nvPr/>
        </p:nvPicPr>
        <p:blipFill>
          <a:blip r:embed="rId8"/>
          <a:srcRect/>
          <a:stretch>
            <a:fillRect/>
          </a:stretch>
        </p:blipFill>
        <p:spPr bwMode="auto">
          <a:xfrm>
            <a:off x="5097463" y="1371600"/>
            <a:ext cx="320675" cy="492125"/>
          </a:xfrm>
          <a:prstGeom prst="rect">
            <a:avLst/>
          </a:prstGeom>
          <a:noFill/>
          <a:ln w="9525">
            <a:noFill/>
            <a:miter lim="800000"/>
            <a:headEnd/>
            <a:tailEnd/>
          </a:ln>
        </p:spPr>
      </p:pic>
      <p:pic>
        <p:nvPicPr>
          <p:cNvPr id="88" name="Picture 1078" descr="ICON_Server_Right_NoShadow_"/>
          <p:cNvPicPr>
            <a:picLocks noChangeAspect="1" noChangeArrowheads="1"/>
          </p:cNvPicPr>
          <p:nvPr/>
        </p:nvPicPr>
        <p:blipFill>
          <a:blip r:embed="rId8"/>
          <a:srcRect/>
          <a:stretch>
            <a:fillRect/>
          </a:stretch>
        </p:blipFill>
        <p:spPr bwMode="auto">
          <a:xfrm>
            <a:off x="5326063" y="1489075"/>
            <a:ext cx="320675" cy="492125"/>
          </a:xfrm>
          <a:prstGeom prst="rect">
            <a:avLst/>
          </a:prstGeom>
          <a:noFill/>
          <a:ln w="9525">
            <a:noFill/>
            <a:miter lim="800000"/>
            <a:headEnd/>
            <a:tailEnd/>
          </a:ln>
        </p:spPr>
      </p:pic>
      <p:pic>
        <p:nvPicPr>
          <p:cNvPr id="89" name="Picture 1078" descr="ICON_Server_Right_NoShadow_"/>
          <p:cNvPicPr>
            <a:picLocks noChangeAspect="1" noChangeArrowheads="1"/>
          </p:cNvPicPr>
          <p:nvPr/>
        </p:nvPicPr>
        <p:blipFill>
          <a:blip r:embed="rId8"/>
          <a:srcRect/>
          <a:stretch>
            <a:fillRect/>
          </a:stretch>
        </p:blipFill>
        <p:spPr bwMode="auto">
          <a:xfrm>
            <a:off x="5554663" y="1641475"/>
            <a:ext cx="320675" cy="492125"/>
          </a:xfrm>
          <a:prstGeom prst="rect">
            <a:avLst/>
          </a:prstGeom>
          <a:noFill/>
          <a:ln w="9525">
            <a:noFill/>
            <a:miter lim="800000"/>
            <a:headEnd/>
            <a:tailEnd/>
          </a:ln>
        </p:spPr>
      </p:pic>
      <p:pic>
        <p:nvPicPr>
          <p:cNvPr id="90" name="Picture 1078" descr="ICON_Server_Right_NoShadow_"/>
          <p:cNvPicPr>
            <a:picLocks noChangeAspect="1" noChangeArrowheads="1"/>
          </p:cNvPicPr>
          <p:nvPr/>
        </p:nvPicPr>
        <p:blipFill>
          <a:blip r:embed="rId8"/>
          <a:srcRect/>
          <a:stretch>
            <a:fillRect/>
          </a:stretch>
        </p:blipFill>
        <p:spPr bwMode="auto">
          <a:xfrm>
            <a:off x="5783263" y="1793875"/>
            <a:ext cx="320675" cy="492125"/>
          </a:xfrm>
          <a:prstGeom prst="rect">
            <a:avLst/>
          </a:prstGeom>
          <a:noFill/>
          <a:ln w="9525">
            <a:noFill/>
            <a:miter lim="800000"/>
            <a:headEnd/>
            <a:tailEnd/>
          </a:ln>
        </p:spPr>
      </p:pic>
      <p:pic>
        <p:nvPicPr>
          <p:cNvPr id="91" name="Picture 1078" descr="ICON_Server_Right_NoShadow_"/>
          <p:cNvPicPr>
            <a:picLocks noChangeAspect="1" noChangeArrowheads="1"/>
          </p:cNvPicPr>
          <p:nvPr/>
        </p:nvPicPr>
        <p:blipFill>
          <a:blip r:embed="rId8"/>
          <a:srcRect/>
          <a:stretch>
            <a:fillRect/>
          </a:stretch>
        </p:blipFill>
        <p:spPr bwMode="auto">
          <a:xfrm>
            <a:off x="6011863" y="1946275"/>
            <a:ext cx="320675" cy="492125"/>
          </a:xfrm>
          <a:prstGeom prst="rect">
            <a:avLst/>
          </a:prstGeom>
          <a:noFill/>
          <a:ln w="9525">
            <a:noFill/>
            <a:miter lim="800000"/>
            <a:headEnd/>
            <a:tailEnd/>
          </a:ln>
        </p:spPr>
      </p:pic>
      <p:pic>
        <p:nvPicPr>
          <p:cNvPr id="92" name="Picture 1078" descr="ICON_Server_Right_NoShadow_"/>
          <p:cNvPicPr>
            <a:picLocks noChangeAspect="1" noChangeArrowheads="1"/>
          </p:cNvPicPr>
          <p:nvPr/>
        </p:nvPicPr>
        <p:blipFill>
          <a:blip r:embed="rId8"/>
          <a:srcRect/>
          <a:stretch>
            <a:fillRect/>
          </a:stretch>
        </p:blipFill>
        <p:spPr bwMode="auto">
          <a:xfrm>
            <a:off x="5859463" y="2936875"/>
            <a:ext cx="320675" cy="492125"/>
          </a:xfrm>
          <a:prstGeom prst="rect">
            <a:avLst/>
          </a:prstGeom>
          <a:noFill/>
          <a:ln w="9525">
            <a:noFill/>
            <a:miter lim="800000"/>
            <a:headEnd/>
            <a:tailEnd/>
          </a:ln>
        </p:spPr>
      </p:pic>
      <p:pic>
        <p:nvPicPr>
          <p:cNvPr id="93" name="Picture 1078" descr="ICON_Server_Right_NoShadow_"/>
          <p:cNvPicPr>
            <a:picLocks noChangeAspect="1" noChangeArrowheads="1"/>
          </p:cNvPicPr>
          <p:nvPr/>
        </p:nvPicPr>
        <p:blipFill>
          <a:blip r:embed="rId8"/>
          <a:srcRect/>
          <a:stretch>
            <a:fillRect/>
          </a:stretch>
        </p:blipFill>
        <p:spPr bwMode="auto">
          <a:xfrm>
            <a:off x="6088063" y="3048000"/>
            <a:ext cx="320675" cy="492125"/>
          </a:xfrm>
          <a:prstGeom prst="rect">
            <a:avLst/>
          </a:prstGeom>
          <a:noFill/>
          <a:ln w="9525">
            <a:noFill/>
            <a:miter lim="800000"/>
            <a:headEnd/>
            <a:tailEnd/>
          </a:ln>
        </p:spPr>
      </p:pic>
      <p:pic>
        <p:nvPicPr>
          <p:cNvPr id="94" name="Picture 1078" descr="ICON_Server_Right_NoShadow_"/>
          <p:cNvPicPr>
            <a:picLocks noChangeAspect="1" noChangeArrowheads="1"/>
          </p:cNvPicPr>
          <p:nvPr/>
        </p:nvPicPr>
        <p:blipFill>
          <a:blip r:embed="rId8"/>
          <a:srcRect/>
          <a:stretch>
            <a:fillRect/>
          </a:stretch>
        </p:blipFill>
        <p:spPr bwMode="auto">
          <a:xfrm>
            <a:off x="6316663" y="3165475"/>
            <a:ext cx="320675" cy="492125"/>
          </a:xfrm>
          <a:prstGeom prst="rect">
            <a:avLst/>
          </a:prstGeom>
          <a:noFill/>
          <a:ln w="9525">
            <a:noFill/>
            <a:miter lim="800000"/>
            <a:headEnd/>
            <a:tailEnd/>
          </a:ln>
        </p:spPr>
      </p:pic>
      <p:pic>
        <p:nvPicPr>
          <p:cNvPr id="95" name="Picture 1078" descr="ICON_Server_Right_NoShadow_"/>
          <p:cNvPicPr>
            <a:picLocks noChangeAspect="1" noChangeArrowheads="1"/>
          </p:cNvPicPr>
          <p:nvPr/>
        </p:nvPicPr>
        <p:blipFill>
          <a:blip r:embed="rId8"/>
          <a:srcRect/>
          <a:stretch>
            <a:fillRect/>
          </a:stretch>
        </p:blipFill>
        <p:spPr bwMode="auto">
          <a:xfrm>
            <a:off x="6240463" y="2514600"/>
            <a:ext cx="320675" cy="492125"/>
          </a:xfrm>
          <a:prstGeom prst="rect">
            <a:avLst/>
          </a:prstGeom>
          <a:noFill/>
          <a:ln w="9525">
            <a:noFill/>
            <a:miter lim="800000"/>
            <a:headEnd/>
            <a:tailEnd/>
          </a:ln>
        </p:spPr>
      </p:pic>
      <p:pic>
        <p:nvPicPr>
          <p:cNvPr id="96" name="Picture 1078" descr="ICON_Server_Right_NoShadow_"/>
          <p:cNvPicPr>
            <a:picLocks noChangeAspect="1" noChangeArrowheads="1"/>
          </p:cNvPicPr>
          <p:nvPr/>
        </p:nvPicPr>
        <p:blipFill>
          <a:blip r:embed="rId8"/>
          <a:srcRect/>
          <a:stretch>
            <a:fillRect/>
          </a:stretch>
        </p:blipFill>
        <p:spPr bwMode="auto">
          <a:xfrm>
            <a:off x="6469063" y="2667000"/>
            <a:ext cx="320675" cy="492125"/>
          </a:xfrm>
          <a:prstGeom prst="rect">
            <a:avLst/>
          </a:prstGeom>
          <a:noFill/>
          <a:ln w="9525">
            <a:noFill/>
            <a:miter lim="800000"/>
            <a:headEnd/>
            <a:tailEnd/>
          </a:ln>
        </p:spPr>
      </p:pic>
      <p:pic>
        <p:nvPicPr>
          <p:cNvPr id="97" name="Picture 1078" descr="ICON_Server_Right_NoShadow_"/>
          <p:cNvPicPr>
            <a:picLocks noChangeAspect="1" noChangeArrowheads="1"/>
          </p:cNvPicPr>
          <p:nvPr/>
        </p:nvPicPr>
        <p:blipFill>
          <a:blip r:embed="rId8"/>
          <a:srcRect/>
          <a:stretch>
            <a:fillRect/>
          </a:stretch>
        </p:blipFill>
        <p:spPr bwMode="auto">
          <a:xfrm>
            <a:off x="6697663" y="2784475"/>
            <a:ext cx="320675" cy="492125"/>
          </a:xfrm>
          <a:prstGeom prst="rect">
            <a:avLst/>
          </a:prstGeom>
          <a:noFill/>
          <a:ln w="9525">
            <a:noFill/>
            <a:miter lim="800000"/>
            <a:headEnd/>
            <a:tailEnd/>
          </a:ln>
        </p:spPr>
      </p:pic>
      <p:pic>
        <p:nvPicPr>
          <p:cNvPr id="98" name="Picture 1080" descr="ICON_Server_Red_NoShadow_Q2"/>
          <p:cNvPicPr>
            <a:picLocks noChangeAspect="1" noChangeArrowheads="1"/>
          </p:cNvPicPr>
          <p:nvPr/>
        </p:nvPicPr>
        <p:blipFill>
          <a:blip r:embed="rId11"/>
          <a:srcRect/>
          <a:stretch>
            <a:fillRect/>
          </a:stretch>
        </p:blipFill>
        <p:spPr bwMode="auto">
          <a:xfrm>
            <a:off x="6318250" y="3157538"/>
            <a:ext cx="331788" cy="509587"/>
          </a:xfrm>
          <a:prstGeom prst="rect">
            <a:avLst/>
          </a:prstGeom>
          <a:noFill/>
          <a:ln w="9525">
            <a:noFill/>
            <a:miter lim="800000"/>
            <a:headEnd/>
            <a:tailEnd/>
          </a:ln>
        </p:spPr>
      </p:pic>
      <p:pic>
        <p:nvPicPr>
          <p:cNvPr id="99" name="Picture 1080" descr="ICON_Server_Red_NoShadow_Q2"/>
          <p:cNvPicPr>
            <a:picLocks noChangeAspect="1" noChangeArrowheads="1"/>
          </p:cNvPicPr>
          <p:nvPr/>
        </p:nvPicPr>
        <p:blipFill>
          <a:blip r:embed="rId11"/>
          <a:srcRect/>
          <a:stretch>
            <a:fillRect/>
          </a:stretch>
        </p:blipFill>
        <p:spPr bwMode="auto">
          <a:xfrm>
            <a:off x="6013450" y="1938338"/>
            <a:ext cx="331788" cy="509587"/>
          </a:xfrm>
          <a:prstGeom prst="rect">
            <a:avLst/>
          </a:prstGeom>
          <a:noFill/>
          <a:ln w="9525">
            <a:noFill/>
            <a:miter lim="800000"/>
            <a:headEnd/>
            <a:tailEnd/>
          </a:ln>
        </p:spPr>
      </p:pic>
      <p:pic>
        <p:nvPicPr>
          <p:cNvPr id="100" name="Picture 1080" descr="ICON_Server_Red_NoShadow_Q2"/>
          <p:cNvPicPr>
            <a:picLocks noChangeAspect="1" noChangeArrowheads="1"/>
          </p:cNvPicPr>
          <p:nvPr/>
        </p:nvPicPr>
        <p:blipFill>
          <a:blip r:embed="rId11"/>
          <a:srcRect/>
          <a:stretch>
            <a:fillRect/>
          </a:stretch>
        </p:blipFill>
        <p:spPr bwMode="auto">
          <a:xfrm>
            <a:off x="5546725" y="2317750"/>
            <a:ext cx="331788" cy="508000"/>
          </a:xfrm>
          <a:prstGeom prst="rect">
            <a:avLst/>
          </a:prstGeom>
          <a:noFill/>
          <a:ln w="9525">
            <a:noFill/>
            <a:miter lim="800000"/>
            <a:headEnd/>
            <a:tailEnd/>
          </a:ln>
        </p:spPr>
      </p:pic>
      <p:grpSp>
        <p:nvGrpSpPr>
          <p:cNvPr id="6" name="Group 55"/>
          <p:cNvGrpSpPr>
            <a:grpSpLocks/>
          </p:cNvGrpSpPr>
          <p:nvPr/>
        </p:nvGrpSpPr>
        <p:grpSpPr bwMode="auto">
          <a:xfrm>
            <a:off x="685800" y="4038600"/>
            <a:ext cx="3657600" cy="1905000"/>
            <a:chOff x="3120" y="1920"/>
            <a:chExt cx="2304" cy="1200"/>
          </a:xfrm>
        </p:grpSpPr>
        <p:grpSp>
          <p:nvGrpSpPr>
            <p:cNvPr id="58521" name="Group 56"/>
            <p:cNvGrpSpPr>
              <a:grpSpLocks/>
            </p:cNvGrpSpPr>
            <p:nvPr/>
          </p:nvGrpSpPr>
          <p:grpSpPr bwMode="auto">
            <a:xfrm>
              <a:off x="3204" y="2040"/>
              <a:ext cx="2136" cy="958"/>
              <a:chOff x="3204" y="2040"/>
              <a:chExt cx="2136" cy="958"/>
            </a:xfrm>
          </p:grpSpPr>
          <p:sp>
            <p:nvSpPr>
              <p:cNvPr id="58523" name="AutoShape 57"/>
              <p:cNvSpPr>
                <a:spLocks noChangeArrowheads="1"/>
              </p:cNvSpPr>
              <p:nvPr/>
            </p:nvSpPr>
            <p:spPr bwMode="auto">
              <a:xfrm>
                <a:off x="3204" y="2042"/>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altLang="zh-CN" sz="1200" b="1">
                    <a:solidFill>
                      <a:schemeClr val="bg1"/>
                    </a:solidFill>
                    <a:latin typeface="Calibri" pitchFamily="34" charset="0"/>
                  </a:rPr>
                  <a:t>HW</a:t>
                </a:r>
              </a:p>
            </p:txBody>
          </p:sp>
          <p:sp>
            <p:nvSpPr>
              <p:cNvPr id="58524" name="AutoShape 58"/>
              <p:cNvSpPr>
                <a:spLocks noChangeArrowheads="1"/>
              </p:cNvSpPr>
              <p:nvPr/>
            </p:nvSpPr>
            <p:spPr bwMode="auto">
              <a:xfrm>
                <a:off x="3571" y="2042"/>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altLang="zh-CN" sz="1200" b="1">
                    <a:solidFill>
                      <a:schemeClr val="bg1"/>
                    </a:solidFill>
                    <a:latin typeface="Calibri" pitchFamily="34" charset="0"/>
                  </a:rPr>
                  <a:t>HW</a:t>
                </a:r>
              </a:p>
            </p:txBody>
          </p:sp>
          <p:sp>
            <p:nvSpPr>
              <p:cNvPr id="58525" name="AutoShape 59"/>
              <p:cNvSpPr>
                <a:spLocks noChangeArrowheads="1"/>
              </p:cNvSpPr>
              <p:nvPr/>
            </p:nvSpPr>
            <p:spPr bwMode="auto">
              <a:xfrm>
                <a:off x="3939" y="2042"/>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altLang="zh-CN" sz="1200" b="1">
                    <a:solidFill>
                      <a:schemeClr val="bg1"/>
                    </a:solidFill>
                    <a:latin typeface="Calibri" pitchFamily="34" charset="0"/>
                  </a:rPr>
                  <a:t>HW</a:t>
                </a:r>
              </a:p>
            </p:txBody>
          </p:sp>
          <p:sp>
            <p:nvSpPr>
              <p:cNvPr id="58526" name="AutoShape 60"/>
              <p:cNvSpPr>
                <a:spLocks noChangeArrowheads="1"/>
              </p:cNvSpPr>
              <p:nvPr/>
            </p:nvSpPr>
            <p:spPr bwMode="auto">
              <a:xfrm>
                <a:off x="4307" y="2042"/>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altLang="zh-CN" sz="1200" b="1">
                    <a:solidFill>
                      <a:schemeClr val="bg1"/>
                    </a:solidFill>
                    <a:latin typeface="Calibri" pitchFamily="34" charset="0"/>
                  </a:rPr>
                  <a:t>HW</a:t>
                </a:r>
              </a:p>
            </p:txBody>
          </p:sp>
          <p:sp>
            <p:nvSpPr>
              <p:cNvPr id="58527" name="AutoShape 61"/>
              <p:cNvSpPr>
                <a:spLocks noChangeArrowheads="1"/>
              </p:cNvSpPr>
              <p:nvPr/>
            </p:nvSpPr>
            <p:spPr bwMode="auto">
              <a:xfrm>
                <a:off x="4675" y="2042"/>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altLang="zh-CN" sz="1200" b="1">
                    <a:solidFill>
                      <a:schemeClr val="bg1"/>
                    </a:solidFill>
                    <a:latin typeface="Calibri" pitchFamily="34" charset="0"/>
                  </a:rPr>
                  <a:t>HW</a:t>
                </a:r>
              </a:p>
            </p:txBody>
          </p:sp>
          <p:sp>
            <p:nvSpPr>
              <p:cNvPr id="58528" name="AutoShape 62"/>
              <p:cNvSpPr>
                <a:spLocks noChangeArrowheads="1"/>
              </p:cNvSpPr>
              <p:nvPr/>
            </p:nvSpPr>
            <p:spPr bwMode="auto">
              <a:xfrm>
                <a:off x="3204" y="2298"/>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altLang="zh-CN" sz="1200" b="1">
                    <a:solidFill>
                      <a:schemeClr val="bg1"/>
                    </a:solidFill>
                    <a:latin typeface="Calibri" pitchFamily="34" charset="0"/>
                  </a:rPr>
                  <a:t>HW</a:t>
                </a:r>
              </a:p>
            </p:txBody>
          </p:sp>
          <p:sp>
            <p:nvSpPr>
              <p:cNvPr id="58529" name="AutoShape 63"/>
              <p:cNvSpPr>
                <a:spLocks noChangeArrowheads="1"/>
              </p:cNvSpPr>
              <p:nvPr/>
            </p:nvSpPr>
            <p:spPr bwMode="auto">
              <a:xfrm>
                <a:off x="3571" y="2298"/>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altLang="zh-CN" sz="1200" b="1">
                    <a:solidFill>
                      <a:schemeClr val="bg1"/>
                    </a:solidFill>
                    <a:latin typeface="Calibri" pitchFamily="34" charset="0"/>
                  </a:rPr>
                  <a:t>HW</a:t>
                </a:r>
              </a:p>
            </p:txBody>
          </p:sp>
          <p:sp>
            <p:nvSpPr>
              <p:cNvPr id="58530" name="AutoShape 64"/>
              <p:cNvSpPr>
                <a:spLocks noChangeArrowheads="1"/>
              </p:cNvSpPr>
              <p:nvPr/>
            </p:nvSpPr>
            <p:spPr bwMode="auto">
              <a:xfrm>
                <a:off x="3939" y="2298"/>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altLang="zh-CN" sz="1200" b="1">
                    <a:solidFill>
                      <a:schemeClr val="bg1"/>
                    </a:solidFill>
                    <a:latin typeface="Calibri" pitchFamily="34" charset="0"/>
                  </a:rPr>
                  <a:t>HW</a:t>
                </a:r>
              </a:p>
            </p:txBody>
          </p:sp>
          <p:sp>
            <p:nvSpPr>
              <p:cNvPr id="58531" name="AutoShape 65"/>
              <p:cNvSpPr>
                <a:spLocks noChangeArrowheads="1"/>
              </p:cNvSpPr>
              <p:nvPr/>
            </p:nvSpPr>
            <p:spPr bwMode="auto">
              <a:xfrm>
                <a:off x="4307" y="2298"/>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altLang="zh-CN" sz="1200" b="1">
                    <a:solidFill>
                      <a:schemeClr val="bg1"/>
                    </a:solidFill>
                    <a:latin typeface="Calibri" pitchFamily="34" charset="0"/>
                  </a:rPr>
                  <a:t>HW</a:t>
                </a:r>
              </a:p>
            </p:txBody>
          </p:sp>
          <p:sp>
            <p:nvSpPr>
              <p:cNvPr id="58532" name="AutoShape 66"/>
              <p:cNvSpPr>
                <a:spLocks noChangeArrowheads="1"/>
              </p:cNvSpPr>
              <p:nvPr/>
            </p:nvSpPr>
            <p:spPr bwMode="auto">
              <a:xfrm>
                <a:off x="4675" y="2298"/>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altLang="zh-CN" sz="1200" b="1">
                    <a:solidFill>
                      <a:schemeClr val="bg1"/>
                    </a:solidFill>
                    <a:latin typeface="Calibri" pitchFamily="34" charset="0"/>
                  </a:rPr>
                  <a:t>HW</a:t>
                </a:r>
              </a:p>
            </p:txBody>
          </p:sp>
          <p:sp>
            <p:nvSpPr>
              <p:cNvPr id="58533" name="AutoShape 67"/>
              <p:cNvSpPr>
                <a:spLocks noChangeArrowheads="1"/>
              </p:cNvSpPr>
              <p:nvPr/>
            </p:nvSpPr>
            <p:spPr bwMode="auto">
              <a:xfrm>
                <a:off x="3204" y="2554"/>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altLang="zh-CN" sz="1200" b="1">
                    <a:solidFill>
                      <a:schemeClr val="bg1"/>
                    </a:solidFill>
                    <a:latin typeface="Calibri" pitchFamily="34" charset="0"/>
                  </a:rPr>
                  <a:t>HW</a:t>
                </a:r>
              </a:p>
            </p:txBody>
          </p:sp>
          <p:sp>
            <p:nvSpPr>
              <p:cNvPr id="58534" name="AutoShape 68"/>
              <p:cNvSpPr>
                <a:spLocks noChangeArrowheads="1"/>
              </p:cNvSpPr>
              <p:nvPr/>
            </p:nvSpPr>
            <p:spPr bwMode="auto">
              <a:xfrm>
                <a:off x="3571" y="2554"/>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altLang="zh-CN" sz="1200" b="1">
                    <a:solidFill>
                      <a:schemeClr val="bg1"/>
                    </a:solidFill>
                    <a:latin typeface="Calibri" pitchFamily="34" charset="0"/>
                  </a:rPr>
                  <a:t>HW</a:t>
                </a:r>
              </a:p>
            </p:txBody>
          </p:sp>
          <p:sp>
            <p:nvSpPr>
              <p:cNvPr id="58535" name="AutoShape 69"/>
              <p:cNvSpPr>
                <a:spLocks noChangeArrowheads="1"/>
              </p:cNvSpPr>
              <p:nvPr/>
            </p:nvSpPr>
            <p:spPr bwMode="auto">
              <a:xfrm>
                <a:off x="3204" y="2810"/>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altLang="zh-CN" sz="1200" b="1">
                    <a:solidFill>
                      <a:schemeClr val="bg1"/>
                    </a:solidFill>
                    <a:latin typeface="Calibri" pitchFamily="34" charset="0"/>
                  </a:rPr>
                  <a:t>HW</a:t>
                </a:r>
              </a:p>
            </p:txBody>
          </p:sp>
          <p:sp>
            <p:nvSpPr>
              <p:cNvPr id="58536" name="AutoShape 70"/>
              <p:cNvSpPr>
                <a:spLocks noChangeArrowheads="1"/>
              </p:cNvSpPr>
              <p:nvPr/>
            </p:nvSpPr>
            <p:spPr bwMode="auto">
              <a:xfrm>
                <a:off x="3571" y="2810"/>
                <a:ext cx="297" cy="188"/>
              </a:xfrm>
              <a:prstGeom prst="roundRect">
                <a:avLst>
                  <a:gd name="adj" fmla="val 10981"/>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altLang="zh-CN" sz="1200" b="1">
                    <a:solidFill>
                      <a:schemeClr val="bg1"/>
                    </a:solidFill>
                    <a:latin typeface="Calibri" pitchFamily="34" charset="0"/>
                  </a:rPr>
                  <a:t>HW</a:t>
                </a:r>
              </a:p>
            </p:txBody>
          </p:sp>
          <p:sp>
            <p:nvSpPr>
              <p:cNvPr id="58537" name="AutoShape 71"/>
              <p:cNvSpPr>
                <a:spLocks noChangeArrowheads="1"/>
              </p:cNvSpPr>
              <p:nvPr/>
            </p:nvSpPr>
            <p:spPr bwMode="auto">
              <a:xfrm>
                <a:off x="5043" y="2554"/>
                <a:ext cx="297" cy="444"/>
              </a:xfrm>
              <a:prstGeom prst="roundRect">
                <a:avLst>
                  <a:gd name="adj" fmla="val 7069"/>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altLang="zh-CN" sz="1200" b="1">
                    <a:solidFill>
                      <a:schemeClr val="bg1"/>
                    </a:solidFill>
                    <a:latin typeface="Calibri" pitchFamily="34" charset="0"/>
                  </a:rPr>
                  <a:t>HW</a:t>
                </a:r>
              </a:p>
            </p:txBody>
          </p:sp>
          <p:sp>
            <p:nvSpPr>
              <p:cNvPr id="58538" name="AutoShape 72"/>
              <p:cNvSpPr>
                <a:spLocks noChangeArrowheads="1"/>
              </p:cNvSpPr>
              <p:nvPr/>
            </p:nvSpPr>
            <p:spPr bwMode="auto">
              <a:xfrm>
                <a:off x="5043" y="2040"/>
                <a:ext cx="297" cy="444"/>
              </a:xfrm>
              <a:prstGeom prst="roundRect">
                <a:avLst>
                  <a:gd name="adj" fmla="val 7069"/>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altLang="zh-CN" sz="1200" b="1">
                    <a:solidFill>
                      <a:schemeClr val="bg1"/>
                    </a:solidFill>
                    <a:latin typeface="Calibri" pitchFamily="34" charset="0"/>
                  </a:rPr>
                  <a:t>HW</a:t>
                </a:r>
              </a:p>
            </p:txBody>
          </p:sp>
          <p:sp>
            <p:nvSpPr>
              <p:cNvPr id="58539" name="AutoShape 73"/>
              <p:cNvSpPr>
                <a:spLocks noChangeArrowheads="1"/>
              </p:cNvSpPr>
              <p:nvPr/>
            </p:nvSpPr>
            <p:spPr bwMode="auto">
              <a:xfrm>
                <a:off x="4679" y="2554"/>
                <a:ext cx="297" cy="444"/>
              </a:xfrm>
              <a:prstGeom prst="roundRect">
                <a:avLst>
                  <a:gd name="adj" fmla="val 7069"/>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altLang="zh-CN" sz="1200" b="1">
                    <a:solidFill>
                      <a:schemeClr val="bg1"/>
                    </a:solidFill>
                    <a:latin typeface="Calibri" pitchFamily="34" charset="0"/>
                  </a:rPr>
                  <a:t>HW</a:t>
                </a:r>
              </a:p>
            </p:txBody>
          </p:sp>
          <p:sp>
            <p:nvSpPr>
              <p:cNvPr id="58540" name="AutoShape 74"/>
              <p:cNvSpPr>
                <a:spLocks noChangeArrowheads="1"/>
              </p:cNvSpPr>
              <p:nvPr/>
            </p:nvSpPr>
            <p:spPr bwMode="auto">
              <a:xfrm>
                <a:off x="3947" y="2554"/>
                <a:ext cx="649" cy="444"/>
              </a:xfrm>
              <a:prstGeom prst="roundRect">
                <a:avLst>
                  <a:gd name="adj" fmla="val 7069"/>
                </a:avLst>
              </a:prstGeom>
              <a:gradFill rotWithShape="1">
                <a:gsLst>
                  <a:gs pos="0">
                    <a:srgbClr val="AAAA8C"/>
                  </a:gs>
                  <a:gs pos="50000">
                    <a:srgbClr val="C0C0AA"/>
                  </a:gs>
                  <a:gs pos="100000">
                    <a:srgbClr val="AAAA8C"/>
                  </a:gs>
                </a:gsLst>
                <a:lin ang="0" scaled="1"/>
              </a:gradFill>
              <a:ln w="19050" algn="ctr">
                <a:solidFill>
                  <a:srgbClr val="94936D"/>
                </a:solidFill>
                <a:round/>
                <a:headEnd/>
                <a:tailEnd/>
              </a:ln>
            </p:spPr>
            <p:txBody>
              <a:bodyPr wrap="none" anchor="ctr" anchorCtr="1"/>
              <a:lstStyle/>
              <a:p>
                <a:pPr marL="280988" indent="-280988" eaLnBrk="0" hangingPunct="0">
                  <a:lnSpc>
                    <a:spcPct val="85000"/>
                  </a:lnSpc>
                  <a:buSzPct val="70000"/>
                </a:pPr>
                <a:r>
                  <a:rPr lang="en-US" altLang="zh-CN" sz="1200" b="1">
                    <a:solidFill>
                      <a:schemeClr val="bg1"/>
                    </a:solidFill>
                    <a:latin typeface="Calibri" pitchFamily="34" charset="0"/>
                  </a:rPr>
                  <a:t>HW</a:t>
                </a:r>
              </a:p>
            </p:txBody>
          </p:sp>
        </p:grpSp>
        <p:sp>
          <p:nvSpPr>
            <p:cNvPr id="58522" name="AutoShape 75"/>
            <p:cNvSpPr>
              <a:spLocks noChangeArrowheads="1"/>
            </p:cNvSpPr>
            <p:nvPr/>
          </p:nvSpPr>
          <p:spPr bwMode="auto">
            <a:xfrm>
              <a:off x="3120" y="1920"/>
              <a:ext cx="2304" cy="1200"/>
            </a:xfrm>
            <a:prstGeom prst="roundRect">
              <a:avLst>
                <a:gd name="adj" fmla="val 5144"/>
              </a:avLst>
            </a:prstGeom>
            <a:noFill/>
            <a:ln w="28575" algn="ctr">
              <a:solidFill>
                <a:schemeClr val="tx1"/>
              </a:solidFill>
              <a:round/>
              <a:headEnd/>
              <a:tailEnd/>
            </a:ln>
          </p:spPr>
          <p:txBody>
            <a:bodyPr wrap="none" anchor="b" anchorCtr="1"/>
            <a:lstStyle/>
            <a:p>
              <a:pPr algn="ctr">
                <a:lnSpc>
                  <a:spcPct val="87000"/>
                </a:lnSpc>
                <a:buClr>
                  <a:schemeClr val="tx2"/>
                </a:buClr>
                <a:buSzPct val="80000"/>
              </a:pPr>
              <a:endParaRPr lang="en-GB" altLang="zh-CN" sz="1600" b="1">
                <a:solidFill>
                  <a:schemeClr val="accent1"/>
                </a:solidFill>
                <a:latin typeface="Calibri" pitchFamily="34" charset="0"/>
              </a:endParaRPr>
            </a:p>
          </p:txBody>
        </p:sp>
      </p:grpSp>
      <p:grpSp>
        <p:nvGrpSpPr>
          <p:cNvPr id="8" name="Group 76"/>
          <p:cNvGrpSpPr>
            <a:grpSpLocks/>
          </p:cNvGrpSpPr>
          <p:nvPr/>
        </p:nvGrpSpPr>
        <p:grpSpPr bwMode="auto">
          <a:xfrm>
            <a:off x="914400" y="4271963"/>
            <a:ext cx="2673350" cy="1428750"/>
            <a:chOff x="3234" y="1971"/>
            <a:chExt cx="1684" cy="900"/>
          </a:xfrm>
        </p:grpSpPr>
        <p:grpSp>
          <p:nvGrpSpPr>
            <p:cNvPr id="58485" name="Group 77"/>
            <p:cNvGrpSpPr>
              <a:grpSpLocks/>
            </p:cNvGrpSpPr>
            <p:nvPr/>
          </p:nvGrpSpPr>
          <p:grpSpPr bwMode="auto">
            <a:xfrm>
              <a:off x="3714" y="1972"/>
              <a:ext cx="96" cy="96"/>
              <a:chOff x="276" y="1268"/>
              <a:chExt cx="144" cy="144"/>
            </a:xfrm>
          </p:grpSpPr>
          <p:sp>
            <p:nvSpPr>
              <p:cNvPr id="58519" name="AutoShape 78"/>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ltLang="zh-CN">
                  <a:latin typeface="Calibri" pitchFamily="34" charset="0"/>
                </a:endParaRPr>
              </a:p>
            </p:txBody>
          </p:sp>
          <p:sp>
            <p:nvSpPr>
              <p:cNvPr id="58520" name="AutoShape 79"/>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86" name="Group 80"/>
            <p:cNvGrpSpPr>
              <a:grpSpLocks/>
            </p:cNvGrpSpPr>
            <p:nvPr/>
          </p:nvGrpSpPr>
          <p:grpSpPr bwMode="auto">
            <a:xfrm>
              <a:off x="4709" y="2244"/>
              <a:ext cx="96" cy="96"/>
              <a:chOff x="3234" y="1972"/>
              <a:chExt cx="96" cy="96"/>
            </a:xfrm>
          </p:grpSpPr>
          <p:sp>
            <p:nvSpPr>
              <p:cNvPr id="58517" name="AutoShape 81"/>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ltLang="zh-CN">
                  <a:latin typeface="Calibri" pitchFamily="34" charset="0"/>
                </a:endParaRPr>
              </a:p>
            </p:txBody>
          </p:sp>
          <p:sp>
            <p:nvSpPr>
              <p:cNvPr id="58518" name="AutoShape 82"/>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87" name="Group 83"/>
            <p:cNvGrpSpPr>
              <a:grpSpLocks/>
            </p:cNvGrpSpPr>
            <p:nvPr/>
          </p:nvGrpSpPr>
          <p:grpSpPr bwMode="auto">
            <a:xfrm>
              <a:off x="3234" y="2513"/>
              <a:ext cx="96" cy="96"/>
              <a:chOff x="3234" y="1972"/>
              <a:chExt cx="96" cy="96"/>
            </a:xfrm>
          </p:grpSpPr>
          <p:sp>
            <p:nvSpPr>
              <p:cNvPr id="58515" name="AutoShape 84"/>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ltLang="zh-CN">
                  <a:latin typeface="Calibri" pitchFamily="34" charset="0"/>
                </a:endParaRPr>
              </a:p>
            </p:txBody>
          </p:sp>
          <p:sp>
            <p:nvSpPr>
              <p:cNvPr id="58516" name="AutoShape 85"/>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88" name="Group 86"/>
            <p:cNvGrpSpPr>
              <a:grpSpLocks/>
            </p:cNvGrpSpPr>
            <p:nvPr/>
          </p:nvGrpSpPr>
          <p:grpSpPr bwMode="auto">
            <a:xfrm>
              <a:off x="3971" y="2513"/>
              <a:ext cx="96" cy="96"/>
              <a:chOff x="3234" y="1972"/>
              <a:chExt cx="96" cy="96"/>
            </a:xfrm>
          </p:grpSpPr>
          <p:sp>
            <p:nvSpPr>
              <p:cNvPr id="58513" name="AutoShape 87"/>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ltLang="zh-CN">
                  <a:latin typeface="Calibri" pitchFamily="34" charset="0"/>
                </a:endParaRPr>
              </a:p>
            </p:txBody>
          </p:sp>
          <p:sp>
            <p:nvSpPr>
              <p:cNvPr id="58514" name="AutoShape 88"/>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89" name="Group 89"/>
            <p:cNvGrpSpPr>
              <a:grpSpLocks/>
            </p:cNvGrpSpPr>
            <p:nvPr/>
          </p:nvGrpSpPr>
          <p:grpSpPr bwMode="auto">
            <a:xfrm>
              <a:off x="3714" y="2773"/>
              <a:ext cx="96" cy="96"/>
              <a:chOff x="276" y="1268"/>
              <a:chExt cx="144" cy="144"/>
            </a:xfrm>
          </p:grpSpPr>
          <p:sp>
            <p:nvSpPr>
              <p:cNvPr id="58511" name="AutoShape 90"/>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ltLang="zh-CN">
                  <a:latin typeface="Calibri" pitchFamily="34" charset="0"/>
                </a:endParaRPr>
              </a:p>
            </p:txBody>
          </p:sp>
          <p:sp>
            <p:nvSpPr>
              <p:cNvPr id="58512" name="AutoShape 91"/>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90" name="Group 92"/>
            <p:cNvGrpSpPr>
              <a:grpSpLocks/>
            </p:cNvGrpSpPr>
            <p:nvPr/>
          </p:nvGrpSpPr>
          <p:grpSpPr bwMode="auto">
            <a:xfrm>
              <a:off x="3234" y="2773"/>
              <a:ext cx="96" cy="96"/>
              <a:chOff x="3234" y="1972"/>
              <a:chExt cx="96" cy="96"/>
            </a:xfrm>
          </p:grpSpPr>
          <p:sp>
            <p:nvSpPr>
              <p:cNvPr id="58509" name="AutoShape 93"/>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ltLang="zh-CN">
                  <a:latin typeface="Calibri" pitchFamily="34" charset="0"/>
                </a:endParaRPr>
              </a:p>
            </p:txBody>
          </p:sp>
          <p:sp>
            <p:nvSpPr>
              <p:cNvPr id="58510" name="AutoShape 94"/>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91" name="Group 95"/>
            <p:cNvGrpSpPr>
              <a:grpSpLocks/>
            </p:cNvGrpSpPr>
            <p:nvPr/>
          </p:nvGrpSpPr>
          <p:grpSpPr bwMode="auto">
            <a:xfrm>
              <a:off x="3348" y="2246"/>
              <a:ext cx="96" cy="96"/>
              <a:chOff x="276" y="1268"/>
              <a:chExt cx="144" cy="144"/>
            </a:xfrm>
          </p:grpSpPr>
          <p:sp>
            <p:nvSpPr>
              <p:cNvPr id="58507" name="AutoShape 96"/>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ltLang="zh-CN">
                  <a:latin typeface="Calibri" pitchFamily="34" charset="0"/>
                </a:endParaRPr>
              </a:p>
            </p:txBody>
          </p:sp>
          <p:sp>
            <p:nvSpPr>
              <p:cNvPr id="58508" name="AutoShape 97"/>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92" name="Group 98"/>
            <p:cNvGrpSpPr>
              <a:grpSpLocks/>
            </p:cNvGrpSpPr>
            <p:nvPr/>
          </p:nvGrpSpPr>
          <p:grpSpPr bwMode="auto">
            <a:xfrm>
              <a:off x="4086" y="2515"/>
              <a:ext cx="96" cy="96"/>
              <a:chOff x="276" y="1268"/>
              <a:chExt cx="144" cy="144"/>
            </a:xfrm>
          </p:grpSpPr>
          <p:sp>
            <p:nvSpPr>
              <p:cNvPr id="58505" name="AutoShape 99"/>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ltLang="zh-CN">
                  <a:latin typeface="Calibri" pitchFamily="34" charset="0"/>
                </a:endParaRPr>
              </a:p>
            </p:txBody>
          </p:sp>
          <p:sp>
            <p:nvSpPr>
              <p:cNvPr id="58506" name="AutoShape 100"/>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93" name="Group 101"/>
            <p:cNvGrpSpPr>
              <a:grpSpLocks/>
            </p:cNvGrpSpPr>
            <p:nvPr/>
          </p:nvGrpSpPr>
          <p:grpSpPr bwMode="auto">
            <a:xfrm>
              <a:off x="4822" y="2515"/>
              <a:ext cx="96" cy="96"/>
              <a:chOff x="276" y="1268"/>
              <a:chExt cx="144" cy="144"/>
            </a:xfrm>
          </p:grpSpPr>
          <p:sp>
            <p:nvSpPr>
              <p:cNvPr id="58503" name="AutoShape 102"/>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ltLang="zh-CN">
                  <a:latin typeface="Calibri" pitchFamily="34" charset="0"/>
                </a:endParaRPr>
              </a:p>
            </p:txBody>
          </p:sp>
          <p:sp>
            <p:nvSpPr>
              <p:cNvPr id="58504" name="AutoShape 103"/>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94" name="Group 104"/>
            <p:cNvGrpSpPr>
              <a:grpSpLocks/>
            </p:cNvGrpSpPr>
            <p:nvPr/>
          </p:nvGrpSpPr>
          <p:grpSpPr bwMode="auto">
            <a:xfrm>
              <a:off x="3348" y="2775"/>
              <a:ext cx="96" cy="96"/>
              <a:chOff x="276" y="1268"/>
              <a:chExt cx="144" cy="144"/>
            </a:xfrm>
          </p:grpSpPr>
          <p:sp>
            <p:nvSpPr>
              <p:cNvPr id="58501" name="AutoShape 105"/>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ltLang="zh-CN">
                  <a:latin typeface="Calibri" pitchFamily="34" charset="0"/>
                </a:endParaRPr>
              </a:p>
            </p:txBody>
          </p:sp>
          <p:sp>
            <p:nvSpPr>
              <p:cNvPr id="58502" name="AutoShape 106"/>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95" name="Group 107"/>
            <p:cNvGrpSpPr>
              <a:grpSpLocks/>
            </p:cNvGrpSpPr>
            <p:nvPr/>
          </p:nvGrpSpPr>
          <p:grpSpPr bwMode="auto">
            <a:xfrm>
              <a:off x="3601" y="1971"/>
              <a:ext cx="96" cy="96"/>
              <a:chOff x="3234" y="1972"/>
              <a:chExt cx="96" cy="96"/>
            </a:xfrm>
          </p:grpSpPr>
          <p:sp>
            <p:nvSpPr>
              <p:cNvPr id="58499" name="AutoShape 108"/>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ltLang="zh-CN">
                  <a:latin typeface="Calibri" pitchFamily="34" charset="0"/>
                </a:endParaRPr>
              </a:p>
            </p:txBody>
          </p:sp>
          <p:sp>
            <p:nvSpPr>
              <p:cNvPr id="58500" name="AutoShape 109"/>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96" name="Group 110"/>
            <p:cNvGrpSpPr>
              <a:grpSpLocks/>
            </p:cNvGrpSpPr>
            <p:nvPr/>
          </p:nvGrpSpPr>
          <p:grpSpPr bwMode="auto">
            <a:xfrm>
              <a:off x="3601" y="2243"/>
              <a:ext cx="96" cy="96"/>
              <a:chOff x="3234" y="1972"/>
              <a:chExt cx="96" cy="96"/>
            </a:xfrm>
          </p:grpSpPr>
          <p:sp>
            <p:nvSpPr>
              <p:cNvPr id="58497" name="AutoShape 111"/>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ltLang="zh-CN">
                  <a:latin typeface="Calibri" pitchFamily="34" charset="0"/>
                </a:endParaRPr>
              </a:p>
            </p:txBody>
          </p:sp>
          <p:sp>
            <p:nvSpPr>
              <p:cNvPr id="58498" name="AutoShape 112"/>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grpSp>
        <p:nvGrpSpPr>
          <p:cNvPr id="21" name="Group 113"/>
          <p:cNvGrpSpPr>
            <a:grpSpLocks/>
          </p:cNvGrpSpPr>
          <p:nvPr/>
        </p:nvGrpSpPr>
        <p:grpSpPr bwMode="auto">
          <a:xfrm>
            <a:off x="914400" y="4271963"/>
            <a:ext cx="3257550" cy="1423987"/>
            <a:chOff x="3234" y="1971"/>
            <a:chExt cx="2052" cy="897"/>
          </a:xfrm>
        </p:grpSpPr>
        <p:grpSp>
          <p:nvGrpSpPr>
            <p:cNvPr id="58449" name="Group 114"/>
            <p:cNvGrpSpPr>
              <a:grpSpLocks/>
            </p:cNvGrpSpPr>
            <p:nvPr/>
          </p:nvGrpSpPr>
          <p:grpSpPr bwMode="auto">
            <a:xfrm>
              <a:off x="3234" y="1972"/>
              <a:ext cx="96" cy="96"/>
              <a:chOff x="3234" y="1972"/>
              <a:chExt cx="96" cy="96"/>
            </a:xfrm>
          </p:grpSpPr>
          <p:sp>
            <p:nvSpPr>
              <p:cNvPr id="58483" name="AutoShape 115"/>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ltLang="zh-CN">
                  <a:latin typeface="Calibri" pitchFamily="34" charset="0"/>
                </a:endParaRPr>
              </a:p>
            </p:txBody>
          </p:sp>
          <p:sp>
            <p:nvSpPr>
              <p:cNvPr id="58484" name="AutoShape 116"/>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50" name="Group 117"/>
            <p:cNvGrpSpPr>
              <a:grpSpLocks/>
            </p:cNvGrpSpPr>
            <p:nvPr/>
          </p:nvGrpSpPr>
          <p:grpSpPr bwMode="auto">
            <a:xfrm>
              <a:off x="4452" y="1972"/>
              <a:ext cx="96" cy="96"/>
              <a:chOff x="276" y="1268"/>
              <a:chExt cx="144" cy="144"/>
            </a:xfrm>
          </p:grpSpPr>
          <p:sp>
            <p:nvSpPr>
              <p:cNvPr id="58481" name="AutoShape 118"/>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ltLang="zh-CN">
                  <a:latin typeface="Calibri" pitchFamily="34" charset="0"/>
                </a:endParaRPr>
              </a:p>
            </p:txBody>
          </p:sp>
          <p:sp>
            <p:nvSpPr>
              <p:cNvPr id="58482" name="AutoShape 119"/>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51" name="Group 120"/>
            <p:cNvGrpSpPr>
              <a:grpSpLocks/>
            </p:cNvGrpSpPr>
            <p:nvPr/>
          </p:nvGrpSpPr>
          <p:grpSpPr bwMode="auto">
            <a:xfrm>
              <a:off x="5190" y="1972"/>
              <a:ext cx="96" cy="96"/>
              <a:chOff x="276" y="1268"/>
              <a:chExt cx="144" cy="144"/>
            </a:xfrm>
          </p:grpSpPr>
          <p:sp>
            <p:nvSpPr>
              <p:cNvPr id="58479" name="AutoShape 121"/>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ltLang="zh-CN">
                  <a:latin typeface="Calibri" pitchFamily="34" charset="0"/>
                </a:endParaRPr>
              </a:p>
            </p:txBody>
          </p:sp>
          <p:sp>
            <p:nvSpPr>
              <p:cNvPr id="58480" name="AutoShape 122"/>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52" name="Group 123"/>
            <p:cNvGrpSpPr>
              <a:grpSpLocks/>
            </p:cNvGrpSpPr>
            <p:nvPr/>
          </p:nvGrpSpPr>
          <p:grpSpPr bwMode="auto">
            <a:xfrm>
              <a:off x="3971" y="2244"/>
              <a:ext cx="96" cy="96"/>
              <a:chOff x="3234" y="1972"/>
              <a:chExt cx="96" cy="96"/>
            </a:xfrm>
          </p:grpSpPr>
          <p:sp>
            <p:nvSpPr>
              <p:cNvPr id="58477" name="AutoShape 124"/>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ltLang="zh-CN">
                  <a:latin typeface="Calibri" pitchFamily="34" charset="0"/>
                </a:endParaRPr>
              </a:p>
            </p:txBody>
          </p:sp>
          <p:sp>
            <p:nvSpPr>
              <p:cNvPr id="58478" name="AutoShape 125"/>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53" name="Group 126"/>
            <p:cNvGrpSpPr>
              <a:grpSpLocks/>
            </p:cNvGrpSpPr>
            <p:nvPr/>
          </p:nvGrpSpPr>
          <p:grpSpPr bwMode="auto">
            <a:xfrm>
              <a:off x="3714" y="2513"/>
              <a:ext cx="96" cy="96"/>
              <a:chOff x="276" y="1268"/>
              <a:chExt cx="144" cy="144"/>
            </a:xfrm>
          </p:grpSpPr>
          <p:sp>
            <p:nvSpPr>
              <p:cNvPr id="58475" name="AutoShape 127"/>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ltLang="zh-CN">
                  <a:latin typeface="Calibri" pitchFamily="34" charset="0"/>
                </a:endParaRPr>
              </a:p>
            </p:txBody>
          </p:sp>
          <p:sp>
            <p:nvSpPr>
              <p:cNvPr id="58476" name="AutoShape 128"/>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54" name="Group 129"/>
            <p:cNvGrpSpPr>
              <a:grpSpLocks/>
            </p:cNvGrpSpPr>
            <p:nvPr/>
          </p:nvGrpSpPr>
          <p:grpSpPr bwMode="auto">
            <a:xfrm>
              <a:off x="4709" y="2513"/>
              <a:ext cx="96" cy="96"/>
              <a:chOff x="3234" y="1972"/>
              <a:chExt cx="96" cy="96"/>
            </a:xfrm>
          </p:grpSpPr>
          <p:sp>
            <p:nvSpPr>
              <p:cNvPr id="58473" name="AutoShape 130"/>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ltLang="zh-CN">
                  <a:latin typeface="Calibri" pitchFamily="34" charset="0"/>
                </a:endParaRPr>
              </a:p>
            </p:txBody>
          </p:sp>
          <p:sp>
            <p:nvSpPr>
              <p:cNvPr id="58474" name="AutoShape 131"/>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55" name="Group 132"/>
            <p:cNvGrpSpPr>
              <a:grpSpLocks/>
            </p:cNvGrpSpPr>
            <p:nvPr/>
          </p:nvGrpSpPr>
          <p:grpSpPr bwMode="auto">
            <a:xfrm>
              <a:off x="4086" y="1974"/>
              <a:ext cx="96" cy="96"/>
              <a:chOff x="276" y="1268"/>
              <a:chExt cx="144" cy="144"/>
            </a:xfrm>
          </p:grpSpPr>
          <p:sp>
            <p:nvSpPr>
              <p:cNvPr id="58471" name="AutoShape 133"/>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ltLang="zh-CN">
                  <a:latin typeface="Calibri" pitchFamily="34" charset="0"/>
                </a:endParaRPr>
              </a:p>
            </p:txBody>
          </p:sp>
          <p:sp>
            <p:nvSpPr>
              <p:cNvPr id="58472" name="AutoShape 134"/>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56" name="Group 135"/>
            <p:cNvGrpSpPr>
              <a:grpSpLocks/>
            </p:cNvGrpSpPr>
            <p:nvPr/>
          </p:nvGrpSpPr>
          <p:grpSpPr bwMode="auto">
            <a:xfrm>
              <a:off x="3348" y="2515"/>
              <a:ext cx="96" cy="96"/>
              <a:chOff x="276" y="1268"/>
              <a:chExt cx="144" cy="144"/>
            </a:xfrm>
          </p:grpSpPr>
          <p:sp>
            <p:nvSpPr>
              <p:cNvPr id="58469" name="AutoShape 136"/>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ltLang="zh-CN">
                  <a:latin typeface="Calibri" pitchFamily="34" charset="0"/>
                </a:endParaRPr>
              </a:p>
            </p:txBody>
          </p:sp>
          <p:sp>
            <p:nvSpPr>
              <p:cNvPr id="58470" name="AutoShape 137"/>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57" name="Group 138"/>
            <p:cNvGrpSpPr>
              <a:grpSpLocks/>
            </p:cNvGrpSpPr>
            <p:nvPr/>
          </p:nvGrpSpPr>
          <p:grpSpPr bwMode="auto">
            <a:xfrm>
              <a:off x="4338" y="1971"/>
              <a:ext cx="96" cy="96"/>
              <a:chOff x="3234" y="1972"/>
              <a:chExt cx="96" cy="96"/>
            </a:xfrm>
          </p:grpSpPr>
          <p:sp>
            <p:nvSpPr>
              <p:cNvPr id="58467" name="AutoShape 139"/>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ltLang="zh-CN">
                  <a:latin typeface="Calibri" pitchFamily="34" charset="0"/>
                </a:endParaRPr>
              </a:p>
            </p:txBody>
          </p:sp>
          <p:sp>
            <p:nvSpPr>
              <p:cNvPr id="58468" name="AutoShape 140"/>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58" name="Group 141"/>
            <p:cNvGrpSpPr>
              <a:grpSpLocks/>
            </p:cNvGrpSpPr>
            <p:nvPr/>
          </p:nvGrpSpPr>
          <p:grpSpPr bwMode="auto">
            <a:xfrm>
              <a:off x="5076" y="2512"/>
              <a:ext cx="96" cy="96"/>
              <a:chOff x="3234" y="1972"/>
              <a:chExt cx="96" cy="96"/>
            </a:xfrm>
          </p:grpSpPr>
          <p:sp>
            <p:nvSpPr>
              <p:cNvPr id="58465" name="AutoShape 142"/>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ltLang="zh-CN">
                  <a:latin typeface="Calibri" pitchFamily="34" charset="0"/>
                </a:endParaRPr>
              </a:p>
            </p:txBody>
          </p:sp>
          <p:sp>
            <p:nvSpPr>
              <p:cNvPr id="58466" name="AutoShape 143"/>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59" name="Group 144"/>
            <p:cNvGrpSpPr>
              <a:grpSpLocks/>
            </p:cNvGrpSpPr>
            <p:nvPr/>
          </p:nvGrpSpPr>
          <p:grpSpPr bwMode="auto">
            <a:xfrm>
              <a:off x="3601" y="2772"/>
              <a:ext cx="96" cy="96"/>
              <a:chOff x="3234" y="1972"/>
              <a:chExt cx="96" cy="96"/>
            </a:xfrm>
          </p:grpSpPr>
          <p:sp>
            <p:nvSpPr>
              <p:cNvPr id="58463" name="AutoShape 145"/>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ltLang="zh-CN">
                  <a:latin typeface="Calibri" pitchFamily="34" charset="0"/>
                </a:endParaRPr>
              </a:p>
            </p:txBody>
          </p:sp>
          <p:sp>
            <p:nvSpPr>
              <p:cNvPr id="58464" name="AutoShape 146"/>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60" name="Group 147"/>
            <p:cNvGrpSpPr>
              <a:grpSpLocks/>
            </p:cNvGrpSpPr>
            <p:nvPr/>
          </p:nvGrpSpPr>
          <p:grpSpPr bwMode="auto">
            <a:xfrm>
              <a:off x="4823" y="2244"/>
              <a:ext cx="96" cy="96"/>
              <a:chOff x="276" y="1268"/>
              <a:chExt cx="144" cy="144"/>
            </a:xfrm>
          </p:grpSpPr>
          <p:sp>
            <p:nvSpPr>
              <p:cNvPr id="58461" name="AutoShape 148"/>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ltLang="zh-CN">
                  <a:latin typeface="Calibri" pitchFamily="34" charset="0"/>
                </a:endParaRPr>
              </a:p>
            </p:txBody>
          </p:sp>
          <p:sp>
            <p:nvSpPr>
              <p:cNvPr id="58462" name="AutoShape 149"/>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grpSp>
        <p:nvGrpSpPr>
          <p:cNvPr id="66" name="Group 150"/>
          <p:cNvGrpSpPr>
            <a:grpSpLocks/>
          </p:cNvGrpSpPr>
          <p:nvPr/>
        </p:nvGrpSpPr>
        <p:grpSpPr bwMode="auto">
          <a:xfrm>
            <a:off x="914400" y="4271963"/>
            <a:ext cx="3257550" cy="1012825"/>
            <a:chOff x="3234" y="1971"/>
            <a:chExt cx="2052" cy="638"/>
          </a:xfrm>
        </p:grpSpPr>
        <p:grpSp>
          <p:nvGrpSpPr>
            <p:cNvPr id="58413" name="Group 151"/>
            <p:cNvGrpSpPr>
              <a:grpSpLocks/>
            </p:cNvGrpSpPr>
            <p:nvPr/>
          </p:nvGrpSpPr>
          <p:grpSpPr bwMode="auto">
            <a:xfrm>
              <a:off x="3971" y="1972"/>
              <a:ext cx="96" cy="96"/>
              <a:chOff x="3234" y="1972"/>
              <a:chExt cx="96" cy="96"/>
            </a:xfrm>
          </p:grpSpPr>
          <p:sp>
            <p:nvSpPr>
              <p:cNvPr id="58447" name="AutoShape 152"/>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ltLang="zh-CN">
                  <a:latin typeface="Calibri" pitchFamily="34" charset="0"/>
                </a:endParaRPr>
              </a:p>
            </p:txBody>
          </p:sp>
          <p:sp>
            <p:nvSpPr>
              <p:cNvPr id="58448" name="AutoShape 153"/>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14" name="Group 154"/>
            <p:cNvGrpSpPr>
              <a:grpSpLocks/>
            </p:cNvGrpSpPr>
            <p:nvPr/>
          </p:nvGrpSpPr>
          <p:grpSpPr bwMode="auto">
            <a:xfrm>
              <a:off x="4709" y="1972"/>
              <a:ext cx="96" cy="96"/>
              <a:chOff x="3234" y="1972"/>
              <a:chExt cx="96" cy="96"/>
            </a:xfrm>
          </p:grpSpPr>
          <p:sp>
            <p:nvSpPr>
              <p:cNvPr id="58445" name="AutoShape 155"/>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ltLang="zh-CN">
                  <a:latin typeface="Calibri" pitchFamily="34" charset="0"/>
                </a:endParaRPr>
              </a:p>
            </p:txBody>
          </p:sp>
          <p:sp>
            <p:nvSpPr>
              <p:cNvPr id="58446" name="AutoShape 156"/>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15" name="Group 157"/>
            <p:cNvGrpSpPr>
              <a:grpSpLocks/>
            </p:cNvGrpSpPr>
            <p:nvPr/>
          </p:nvGrpSpPr>
          <p:grpSpPr bwMode="auto">
            <a:xfrm>
              <a:off x="3714" y="2244"/>
              <a:ext cx="96" cy="96"/>
              <a:chOff x="276" y="1268"/>
              <a:chExt cx="144" cy="144"/>
            </a:xfrm>
          </p:grpSpPr>
          <p:sp>
            <p:nvSpPr>
              <p:cNvPr id="58443" name="AutoShape 158"/>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ltLang="zh-CN">
                  <a:latin typeface="Calibri" pitchFamily="34" charset="0"/>
                </a:endParaRPr>
              </a:p>
            </p:txBody>
          </p:sp>
          <p:sp>
            <p:nvSpPr>
              <p:cNvPr id="58444" name="AutoShape 159"/>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16" name="Group 160"/>
            <p:cNvGrpSpPr>
              <a:grpSpLocks/>
            </p:cNvGrpSpPr>
            <p:nvPr/>
          </p:nvGrpSpPr>
          <p:grpSpPr bwMode="auto">
            <a:xfrm>
              <a:off x="3234" y="2244"/>
              <a:ext cx="96" cy="96"/>
              <a:chOff x="3234" y="1972"/>
              <a:chExt cx="96" cy="96"/>
            </a:xfrm>
          </p:grpSpPr>
          <p:sp>
            <p:nvSpPr>
              <p:cNvPr id="58441" name="AutoShape 161"/>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ltLang="zh-CN">
                  <a:latin typeface="Calibri" pitchFamily="34" charset="0"/>
                </a:endParaRPr>
              </a:p>
            </p:txBody>
          </p:sp>
          <p:sp>
            <p:nvSpPr>
              <p:cNvPr id="58442" name="AutoShape 162"/>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17" name="Group 163"/>
            <p:cNvGrpSpPr>
              <a:grpSpLocks/>
            </p:cNvGrpSpPr>
            <p:nvPr/>
          </p:nvGrpSpPr>
          <p:grpSpPr bwMode="auto">
            <a:xfrm>
              <a:off x="4452" y="2244"/>
              <a:ext cx="96" cy="96"/>
              <a:chOff x="276" y="1268"/>
              <a:chExt cx="144" cy="144"/>
            </a:xfrm>
          </p:grpSpPr>
          <p:sp>
            <p:nvSpPr>
              <p:cNvPr id="58439" name="AutoShape 164"/>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ltLang="zh-CN">
                  <a:latin typeface="Calibri" pitchFamily="34" charset="0"/>
                </a:endParaRPr>
              </a:p>
            </p:txBody>
          </p:sp>
          <p:sp>
            <p:nvSpPr>
              <p:cNvPr id="58440" name="AutoShape 165"/>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18" name="Group 166"/>
            <p:cNvGrpSpPr>
              <a:grpSpLocks/>
            </p:cNvGrpSpPr>
            <p:nvPr/>
          </p:nvGrpSpPr>
          <p:grpSpPr bwMode="auto">
            <a:xfrm>
              <a:off x="5190" y="2513"/>
              <a:ext cx="96" cy="96"/>
              <a:chOff x="276" y="1268"/>
              <a:chExt cx="144" cy="144"/>
            </a:xfrm>
          </p:grpSpPr>
          <p:sp>
            <p:nvSpPr>
              <p:cNvPr id="58437" name="AutoShape 167"/>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ltLang="zh-CN">
                  <a:latin typeface="Calibri" pitchFamily="34" charset="0"/>
                </a:endParaRPr>
              </a:p>
            </p:txBody>
          </p:sp>
          <p:sp>
            <p:nvSpPr>
              <p:cNvPr id="58438" name="AutoShape 168"/>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19" name="Group 169"/>
            <p:cNvGrpSpPr>
              <a:grpSpLocks/>
            </p:cNvGrpSpPr>
            <p:nvPr/>
          </p:nvGrpSpPr>
          <p:grpSpPr bwMode="auto">
            <a:xfrm>
              <a:off x="3348" y="1974"/>
              <a:ext cx="96" cy="96"/>
              <a:chOff x="276" y="1268"/>
              <a:chExt cx="144" cy="144"/>
            </a:xfrm>
          </p:grpSpPr>
          <p:sp>
            <p:nvSpPr>
              <p:cNvPr id="58435" name="AutoShape 170"/>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ltLang="zh-CN">
                  <a:latin typeface="Calibri" pitchFamily="34" charset="0"/>
                </a:endParaRPr>
              </a:p>
            </p:txBody>
          </p:sp>
          <p:sp>
            <p:nvSpPr>
              <p:cNvPr id="58436" name="AutoShape 171"/>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20" name="Group 172"/>
            <p:cNvGrpSpPr>
              <a:grpSpLocks/>
            </p:cNvGrpSpPr>
            <p:nvPr/>
          </p:nvGrpSpPr>
          <p:grpSpPr bwMode="auto">
            <a:xfrm>
              <a:off x="4822" y="1974"/>
              <a:ext cx="96" cy="96"/>
              <a:chOff x="276" y="1268"/>
              <a:chExt cx="144" cy="144"/>
            </a:xfrm>
          </p:grpSpPr>
          <p:sp>
            <p:nvSpPr>
              <p:cNvPr id="58433" name="AutoShape 173"/>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ltLang="zh-CN">
                  <a:latin typeface="Calibri" pitchFamily="34" charset="0"/>
                </a:endParaRPr>
              </a:p>
            </p:txBody>
          </p:sp>
          <p:sp>
            <p:nvSpPr>
              <p:cNvPr id="58434" name="AutoShape 174"/>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21" name="Group 175"/>
            <p:cNvGrpSpPr>
              <a:grpSpLocks/>
            </p:cNvGrpSpPr>
            <p:nvPr/>
          </p:nvGrpSpPr>
          <p:grpSpPr bwMode="auto">
            <a:xfrm>
              <a:off x="4086" y="2246"/>
              <a:ext cx="96" cy="96"/>
              <a:chOff x="276" y="1268"/>
              <a:chExt cx="144" cy="144"/>
            </a:xfrm>
          </p:grpSpPr>
          <p:sp>
            <p:nvSpPr>
              <p:cNvPr id="58431" name="AutoShape 176"/>
              <p:cNvSpPr>
                <a:spLocks noChangeArrowheads="1"/>
              </p:cNvSpPr>
              <p:nvPr/>
            </p:nvSpPr>
            <p:spPr bwMode="auto">
              <a:xfrm>
                <a:off x="276" y="1268"/>
                <a:ext cx="144" cy="144"/>
              </a:xfrm>
              <a:prstGeom prst="roundRect">
                <a:avLst>
                  <a:gd name="adj" fmla="val 16667"/>
                </a:avLst>
              </a:prstGeom>
              <a:solidFill>
                <a:schemeClr val="folHlink"/>
              </a:solidFill>
              <a:ln w="28575" algn="ctr">
                <a:solidFill>
                  <a:srgbClr val="FFD08B"/>
                </a:solidFill>
                <a:round/>
                <a:headEnd/>
                <a:tailEnd/>
              </a:ln>
            </p:spPr>
            <p:txBody>
              <a:bodyPr wrap="none" lIns="45720" rIns="45720" anchor="ctr"/>
              <a:lstStyle/>
              <a:p>
                <a:endParaRPr lang="en-US" altLang="zh-CN">
                  <a:latin typeface="Calibri" pitchFamily="34" charset="0"/>
                </a:endParaRPr>
              </a:p>
            </p:txBody>
          </p:sp>
          <p:sp>
            <p:nvSpPr>
              <p:cNvPr id="58432" name="AutoShape 177"/>
              <p:cNvSpPr>
                <a:spLocks noChangeArrowheads="1"/>
              </p:cNvSpPr>
              <p:nvPr/>
            </p:nvSpPr>
            <p:spPr bwMode="auto">
              <a:xfrm>
                <a:off x="276" y="1268"/>
                <a:ext cx="144" cy="144"/>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22" name="Group 178"/>
            <p:cNvGrpSpPr>
              <a:grpSpLocks/>
            </p:cNvGrpSpPr>
            <p:nvPr/>
          </p:nvGrpSpPr>
          <p:grpSpPr bwMode="auto">
            <a:xfrm>
              <a:off x="5076" y="1971"/>
              <a:ext cx="96" cy="96"/>
              <a:chOff x="3234" y="1972"/>
              <a:chExt cx="96" cy="96"/>
            </a:xfrm>
          </p:grpSpPr>
          <p:sp>
            <p:nvSpPr>
              <p:cNvPr id="58429" name="AutoShape 179"/>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ltLang="zh-CN">
                  <a:latin typeface="Calibri" pitchFamily="34" charset="0"/>
                </a:endParaRPr>
              </a:p>
            </p:txBody>
          </p:sp>
          <p:sp>
            <p:nvSpPr>
              <p:cNvPr id="58430" name="AutoShape 180"/>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23" name="Group 181"/>
            <p:cNvGrpSpPr>
              <a:grpSpLocks/>
            </p:cNvGrpSpPr>
            <p:nvPr/>
          </p:nvGrpSpPr>
          <p:grpSpPr bwMode="auto">
            <a:xfrm>
              <a:off x="4338" y="2243"/>
              <a:ext cx="96" cy="96"/>
              <a:chOff x="3234" y="1972"/>
              <a:chExt cx="96" cy="96"/>
            </a:xfrm>
          </p:grpSpPr>
          <p:sp>
            <p:nvSpPr>
              <p:cNvPr id="58427" name="AutoShape 182"/>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ltLang="zh-CN">
                  <a:latin typeface="Calibri" pitchFamily="34" charset="0"/>
                </a:endParaRPr>
              </a:p>
            </p:txBody>
          </p:sp>
          <p:sp>
            <p:nvSpPr>
              <p:cNvPr id="58428" name="AutoShape 183"/>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nvGrpSpPr>
            <p:cNvPr id="58424" name="Group 184"/>
            <p:cNvGrpSpPr>
              <a:grpSpLocks/>
            </p:cNvGrpSpPr>
            <p:nvPr/>
          </p:nvGrpSpPr>
          <p:grpSpPr bwMode="auto">
            <a:xfrm>
              <a:off x="3601" y="2512"/>
              <a:ext cx="96" cy="96"/>
              <a:chOff x="3234" y="1972"/>
              <a:chExt cx="96" cy="96"/>
            </a:xfrm>
          </p:grpSpPr>
          <p:sp>
            <p:nvSpPr>
              <p:cNvPr id="58425" name="AutoShape 185"/>
              <p:cNvSpPr>
                <a:spLocks noChangeArrowheads="1"/>
              </p:cNvSpPr>
              <p:nvPr/>
            </p:nvSpPr>
            <p:spPr bwMode="auto">
              <a:xfrm>
                <a:off x="3234" y="1973"/>
                <a:ext cx="96" cy="95"/>
              </a:xfrm>
              <a:prstGeom prst="roundRect">
                <a:avLst>
                  <a:gd name="adj" fmla="val 16667"/>
                </a:avLst>
              </a:prstGeom>
              <a:solidFill>
                <a:schemeClr val="accent1"/>
              </a:solidFill>
              <a:ln w="28575" algn="ctr">
                <a:solidFill>
                  <a:srgbClr val="CAD6E8"/>
                </a:solidFill>
                <a:round/>
                <a:headEnd/>
                <a:tailEnd/>
              </a:ln>
            </p:spPr>
            <p:txBody>
              <a:bodyPr wrap="none" lIns="45720" rIns="45720" anchor="ctr"/>
              <a:lstStyle/>
              <a:p>
                <a:endParaRPr lang="en-US" altLang="zh-CN">
                  <a:latin typeface="Calibri" pitchFamily="34" charset="0"/>
                </a:endParaRPr>
              </a:p>
            </p:txBody>
          </p:sp>
          <p:sp>
            <p:nvSpPr>
              <p:cNvPr id="58426" name="AutoShape 186"/>
              <p:cNvSpPr>
                <a:spLocks noChangeArrowheads="1"/>
              </p:cNvSpPr>
              <p:nvPr/>
            </p:nvSpPr>
            <p:spPr bwMode="auto">
              <a:xfrm>
                <a:off x="3234" y="1972"/>
                <a:ext cx="96" cy="95"/>
              </a:xfrm>
              <a:prstGeom prst="roundRect">
                <a:avLst>
                  <a:gd name="adj" fmla="val 16667"/>
                </a:avLst>
              </a:prstGeom>
              <a:noFill/>
              <a:ln w="76200" algn="ctr">
                <a:solidFill>
                  <a:srgbClr val="FFFFFF">
                    <a:alpha val="32941"/>
                  </a:srgbClr>
                </a:solidFill>
                <a:round/>
                <a:headEnd/>
                <a:tailEnd/>
              </a:ln>
            </p:spPr>
            <p:txBody>
              <a:bodyPr wrap="none" lIns="45720" rIns="45720" anchor="ctr"/>
              <a:lstStyle/>
              <a:p>
                <a:endParaRPr lang="en-US" altLang="zh-CN">
                  <a:latin typeface="Calibri" pitchFamily="34" charset="0"/>
                </a:endParaRPr>
              </a:p>
            </p:txBody>
          </p:sp>
        </p:grpSp>
      </p:grpSp>
      <p:sp>
        <p:nvSpPr>
          <p:cNvPr id="187" name="Slide Number Placeholder 186"/>
          <p:cNvSpPr>
            <a:spLocks noGrp="1"/>
          </p:cNvSpPr>
          <p:nvPr>
            <p:ph type="sldNum" sz="quarter" idx="10"/>
          </p:nvPr>
        </p:nvSpPr>
        <p:spPr/>
        <p:txBody>
          <a:bodyPr/>
          <a:lstStyle/>
          <a:p>
            <a:pPr>
              <a:defRPr/>
            </a:pPr>
            <a:fld id="{72A8F58B-193E-4824-9C95-7362C448BDD2}" type="slidenum">
              <a:rPr lang="en-US"/>
              <a:pPr>
                <a:defRPr/>
              </a:pPr>
              <a:t>6</a:t>
            </a:fld>
            <a:endParaRPr lang="en-US" dirty="0"/>
          </a:p>
        </p:txBody>
      </p:sp>
      <p:sp>
        <p:nvSpPr>
          <p:cNvPr id="58412" name="Rectangle 187"/>
          <p:cNvSpPr>
            <a:spLocks noChangeArrowheads="1"/>
          </p:cNvSpPr>
          <p:nvPr/>
        </p:nvSpPr>
        <p:spPr bwMode="auto">
          <a:xfrm>
            <a:off x="3352800" y="6477000"/>
            <a:ext cx="4572000" cy="230188"/>
          </a:xfrm>
          <a:prstGeom prst="rect">
            <a:avLst/>
          </a:prstGeom>
          <a:noFill/>
          <a:ln w="9525">
            <a:noFill/>
            <a:miter lim="800000"/>
            <a:headEnd/>
            <a:tailEnd/>
          </a:ln>
        </p:spPr>
        <p:txBody>
          <a:bodyPr>
            <a:spAutoFit/>
          </a:bodyPr>
          <a:lstStyle/>
          <a:p>
            <a:r>
              <a:rPr lang="en-US" altLang="zh-CN" sz="900">
                <a:latin typeface="Calibri" pitchFamily="34" charset="0"/>
                <a:hlinkClick r:id="rId12"/>
              </a:rPr>
              <a:t>http://www.slideshare.net/datacenters/vm-ware</a:t>
            </a:r>
            <a:endParaRPr lang="en-US" altLang="zh-CN" sz="900">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3397"/>
                                        </p:tgtEl>
                                        <p:attrNameLst>
                                          <p:attrName>style.visibility</p:attrName>
                                        </p:attrNameLst>
                                      </p:cBhvr>
                                      <p:to>
                                        <p:strVal val="visible"/>
                                      </p:to>
                                    </p:set>
                                  </p:childTnLst>
                                </p:cTn>
                              </p:par>
                            </p:childTnLst>
                          </p:cTn>
                        </p:par>
                        <p:par>
                          <p:cTn id="7" fill="hold" nodeType="afterGroup">
                            <p:stCondLst>
                              <p:cond delay="0"/>
                            </p:stCondLst>
                            <p:childTnLst>
                              <p:par>
                                <p:cTn id="8" presetID="10" presetClass="entr" presetSubtype="0" fill="hold" nodeType="afterEffect">
                                  <p:stCondLst>
                                    <p:cond delay="300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2000"/>
                                        <p:tgtEl>
                                          <p:spTgt spid="68"/>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2000"/>
                                        <p:tgtEl>
                                          <p:spTgt spid="69"/>
                                        </p:tgtEl>
                                      </p:cBhvr>
                                    </p:animEffect>
                                  </p:childTnLst>
                                </p:cTn>
                              </p:par>
                              <p:par>
                                <p:cTn id="14" presetID="10" presetClass="entr" presetSubtype="0"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1000"/>
                                        <p:tgtEl>
                                          <p:spTgt spid="70"/>
                                        </p:tgtEl>
                                      </p:cBhvr>
                                    </p:animEffect>
                                  </p:childTnLst>
                                </p:cTn>
                              </p:par>
                              <p:par>
                                <p:cTn id="17" presetID="10"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2000"/>
                                        <p:tgtEl>
                                          <p:spTgt spid="71"/>
                                        </p:tgtEl>
                                      </p:cBhvr>
                                    </p:animEffect>
                                  </p:childTnLst>
                                </p:cTn>
                              </p:par>
                              <p:par>
                                <p:cTn id="20" presetID="10" presetClass="entr" presetSubtype="0"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2000"/>
                                        <p:tgtEl>
                                          <p:spTgt spid="72"/>
                                        </p:tgtEl>
                                      </p:cBhvr>
                                    </p:animEffect>
                                  </p:childTnLst>
                                </p:cTn>
                              </p:par>
                              <p:par>
                                <p:cTn id="23" presetID="10"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2000"/>
                                        <p:tgtEl>
                                          <p:spTgt spid="73"/>
                                        </p:tgtEl>
                                      </p:cBhvr>
                                    </p:animEffect>
                                  </p:childTnLst>
                                </p:cTn>
                              </p:par>
                              <p:par>
                                <p:cTn id="26" presetID="10" presetClass="entr" presetSubtype="0" fill="hold" nodeType="with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2000"/>
                                        <p:tgtEl>
                                          <p:spTgt spid="74"/>
                                        </p:tgtEl>
                                      </p:cBhvr>
                                    </p:animEffect>
                                  </p:childTnLst>
                                </p:cTn>
                              </p:par>
                              <p:par>
                                <p:cTn id="29" presetID="10"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2000"/>
                                        <p:tgtEl>
                                          <p:spTgt spid="75"/>
                                        </p:tgtEl>
                                      </p:cBhvr>
                                    </p:animEffect>
                                  </p:childTnLst>
                                </p:cTn>
                              </p:par>
                              <p:par>
                                <p:cTn id="32" presetID="10" presetClass="entr" presetSubtype="0" fill="hold" nodeType="with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2000"/>
                                        <p:tgtEl>
                                          <p:spTgt spid="76"/>
                                        </p:tgtEl>
                                      </p:cBhvr>
                                    </p:animEffect>
                                  </p:childTnLst>
                                </p:cTn>
                              </p:par>
                              <p:par>
                                <p:cTn id="35" presetID="10" presetClass="entr" presetSubtype="0" fill="hold" nodeType="with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2000"/>
                                        <p:tgtEl>
                                          <p:spTgt spid="77"/>
                                        </p:tgtEl>
                                      </p:cBhvr>
                                    </p:animEffect>
                                  </p:childTnLst>
                                </p:cTn>
                              </p:par>
                              <p:par>
                                <p:cTn id="38" presetID="10" presetClass="entr" presetSubtype="0" fill="hold"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2000"/>
                                        <p:tgtEl>
                                          <p:spTgt spid="78"/>
                                        </p:tgtEl>
                                      </p:cBhvr>
                                    </p:animEffect>
                                  </p:childTnLst>
                                </p:cTn>
                              </p:par>
                              <p:par>
                                <p:cTn id="41" presetID="10" presetClass="entr" presetSubtype="0" fill="hold" nodeType="with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2000"/>
                                        <p:tgtEl>
                                          <p:spTgt spid="79"/>
                                        </p:tgtEl>
                                      </p:cBhvr>
                                    </p:animEffect>
                                  </p:childTnLst>
                                </p:cTn>
                              </p:par>
                              <p:par>
                                <p:cTn id="44" presetID="10" presetClass="entr" presetSubtype="0" fill="hold"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2000"/>
                                        <p:tgtEl>
                                          <p:spTgt spid="80"/>
                                        </p:tgtEl>
                                      </p:cBhvr>
                                    </p:animEffect>
                                  </p:childTnLst>
                                </p:cTn>
                              </p:par>
                              <p:par>
                                <p:cTn id="47" presetID="10"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2000"/>
                                        <p:tgtEl>
                                          <p:spTgt spid="81"/>
                                        </p:tgtEl>
                                      </p:cBhvr>
                                    </p:animEffect>
                                  </p:childTnLst>
                                </p:cTn>
                              </p:par>
                              <p:par>
                                <p:cTn id="50" presetID="10" presetClass="entr" presetSubtype="0" fill="hold" nodeType="with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fade">
                                      <p:cBhvr>
                                        <p:cTn id="52" dur="2000"/>
                                        <p:tgtEl>
                                          <p:spTgt spid="82"/>
                                        </p:tgtEl>
                                      </p:cBhvr>
                                    </p:animEffect>
                                  </p:childTnLst>
                                </p:cTn>
                              </p:par>
                              <p:par>
                                <p:cTn id="53" presetID="10" presetClass="entr" presetSubtype="0" fill="hold" nodeType="withEffect">
                                  <p:stCondLst>
                                    <p:cond delay="0"/>
                                  </p:stCondLst>
                                  <p:childTnLst>
                                    <p:set>
                                      <p:cBhvr>
                                        <p:cTn id="54" dur="1" fill="hold">
                                          <p:stCondLst>
                                            <p:cond delay="0"/>
                                          </p:stCondLst>
                                        </p:cTn>
                                        <p:tgtEl>
                                          <p:spTgt spid="83"/>
                                        </p:tgtEl>
                                        <p:attrNameLst>
                                          <p:attrName>style.visibility</p:attrName>
                                        </p:attrNameLst>
                                      </p:cBhvr>
                                      <p:to>
                                        <p:strVal val="visible"/>
                                      </p:to>
                                    </p:set>
                                    <p:animEffect transition="in" filter="fade">
                                      <p:cBhvr>
                                        <p:cTn id="55" dur="2000"/>
                                        <p:tgtEl>
                                          <p:spTgt spid="83"/>
                                        </p:tgtEl>
                                      </p:cBhvr>
                                    </p:animEffect>
                                  </p:childTnLst>
                                </p:cTn>
                              </p:par>
                              <p:par>
                                <p:cTn id="56" presetID="10" presetClass="entr" presetSubtype="0" fill="hold"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fade">
                                      <p:cBhvr>
                                        <p:cTn id="58" dur="2000"/>
                                        <p:tgtEl>
                                          <p:spTgt spid="84"/>
                                        </p:tgtEl>
                                      </p:cBhvr>
                                    </p:animEffect>
                                  </p:childTnLst>
                                </p:cTn>
                              </p:par>
                              <p:par>
                                <p:cTn id="59" presetID="10" presetClass="entr" presetSubtype="0" fill="hold"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2000"/>
                                        <p:tgtEl>
                                          <p:spTgt spid="85"/>
                                        </p:tgtEl>
                                      </p:cBhvr>
                                    </p:animEffect>
                                  </p:childTnLst>
                                </p:cTn>
                              </p:par>
                              <p:par>
                                <p:cTn id="62" presetID="10" presetClass="entr" presetSubtype="0" fill="hold"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2000"/>
                                        <p:tgtEl>
                                          <p:spTgt spid="86"/>
                                        </p:tgtEl>
                                      </p:cBhvr>
                                    </p:animEffect>
                                  </p:childTnLst>
                                </p:cTn>
                              </p:par>
                              <p:par>
                                <p:cTn id="65" presetID="10" presetClass="entr" presetSubtype="0" fill="hold" nodeType="with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2000"/>
                                        <p:tgtEl>
                                          <p:spTgt spid="87"/>
                                        </p:tgtEl>
                                      </p:cBhvr>
                                    </p:animEffect>
                                  </p:childTnLst>
                                </p:cTn>
                              </p:par>
                              <p:par>
                                <p:cTn id="68" presetID="10" presetClass="entr" presetSubtype="0" fill="hold" nodeType="with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fade">
                                      <p:cBhvr>
                                        <p:cTn id="70" dur="2000"/>
                                        <p:tgtEl>
                                          <p:spTgt spid="88"/>
                                        </p:tgtEl>
                                      </p:cBhvr>
                                    </p:animEffect>
                                  </p:childTnLst>
                                </p:cTn>
                              </p:par>
                              <p:par>
                                <p:cTn id="71" presetID="10" presetClass="entr" presetSubtype="0" fill="hold" nodeType="withEffect">
                                  <p:stCondLst>
                                    <p:cond delay="0"/>
                                  </p:stCondLst>
                                  <p:childTnLst>
                                    <p:set>
                                      <p:cBhvr>
                                        <p:cTn id="72" dur="1" fill="hold">
                                          <p:stCondLst>
                                            <p:cond delay="0"/>
                                          </p:stCondLst>
                                        </p:cTn>
                                        <p:tgtEl>
                                          <p:spTgt spid="89"/>
                                        </p:tgtEl>
                                        <p:attrNameLst>
                                          <p:attrName>style.visibility</p:attrName>
                                        </p:attrNameLst>
                                      </p:cBhvr>
                                      <p:to>
                                        <p:strVal val="visible"/>
                                      </p:to>
                                    </p:set>
                                    <p:animEffect transition="in" filter="fade">
                                      <p:cBhvr>
                                        <p:cTn id="73" dur="2000"/>
                                        <p:tgtEl>
                                          <p:spTgt spid="89"/>
                                        </p:tgtEl>
                                      </p:cBhvr>
                                    </p:animEffect>
                                  </p:childTnLst>
                                </p:cTn>
                              </p:par>
                              <p:par>
                                <p:cTn id="74" presetID="10" presetClass="entr" presetSubtype="0" fill="hold" nodeType="with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fade">
                                      <p:cBhvr>
                                        <p:cTn id="76" dur="2000"/>
                                        <p:tgtEl>
                                          <p:spTgt spid="90"/>
                                        </p:tgtEl>
                                      </p:cBhvr>
                                    </p:animEffect>
                                  </p:childTnLst>
                                </p:cTn>
                              </p:par>
                              <p:par>
                                <p:cTn id="77" presetID="10" presetClass="entr" presetSubtype="0" fill="hold" nodeType="withEffect">
                                  <p:stCondLst>
                                    <p:cond delay="0"/>
                                  </p:stCondLst>
                                  <p:childTnLst>
                                    <p:set>
                                      <p:cBhvr>
                                        <p:cTn id="78" dur="1" fill="hold">
                                          <p:stCondLst>
                                            <p:cond delay="0"/>
                                          </p:stCondLst>
                                        </p:cTn>
                                        <p:tgtEl>
                                          <p:spTgt spid="91"/>
                                        </p:tgtEl>
                                        <p:attrNameLst>
                                          <p:attrName>style.visibility</p:attrName>
                                        </p:attrNameLst>
                                      </p:cBhvr>
                                      <p:to>
                                        <p:strVal val="visible"/>
                                      </p:to>
                                    </p:set>
                                    <p:animEffect transition="in" filter="fade">
                                      <p:cBhvr>
                                        <p:cTn id="79" dur="2000"/>
                                        <p:tgtEl>
                                          <p:spTgt spid="91"/>
                                        </p:tgtEl>
                                      </p:cBhvr>
                                    </p:animEffect>
                                  </p:childTnLst>
                                </p:cTn>
                              </p:par>
                              <p:par>
                                <p:cTn id="80" presetID="10" presetClass="entr" presetSubtype="0" fill="hold" nodeType="withEffect">
                                  <p:stCondLst>
                                    <p:cond delay="0"/>
                                  </p:stCondLst>
                                  <p:childTnLst>
                                    <p:set>
                                      <p:cBhvr>
                                        <p:cTn id="81" dur="1" fill="hold">
                                          <p:stCondLst>
                                            <p:cond delay="0"/>
                                          </p:stCondLst>
                                        </p:cTn>
                                        <p:tgtEl>
                                          <p:spTgt spid="92"/>
                                        </p:tgtEl>
                                        <p:attrNameLst>
                                          <p:attrName>style.visibility</p:attrName>
                                        </p:attrNameLst>
                                      </p:cBhvr>
                                      <p:to>
                                        <p:strVal val="visible"/>
                                      </p:to>
                                    </p:set>
                                    <p:animEffect transition="in" filter="fade">
                                      <p:cBhvr>
                                        <p:cTn id="82" dur="2000"/>
                                        <p:tgtEl>
                                          <p:spTgt spid="92"/>
                                        </p:tgtEl>
                                      </p:cBhvr>
                                    </p:animEffect>
                                  </p:childTnLst>
                                </p:cTn>
                              </p:par>
                              <p:par>
                                <p:cTn id="83" presetID="10" presetClass="entr" presetSubtype="0" fill="hold" nodeType="withEffect">
                                  <p:stCondLst>
                                    <p:cond delay="0"/>
                                  </p:stCondLst>
                                  <p:childTnLst>
                                    <p:set>
                                      <p:cBhvr>
                                        <p:cTn id="84" dur="1" fill="hold">
                                          <p:stCondLst>
                                            <p:cond delay="0"/>
                                          </p:stCondLst>
                                        </p:cTn>
                                        <p:tgtEl>
                                          <p:spTgt spid="93"/>
                                        </p:tgtEl>
                                        <p:attrNameLst>
                                          <p:attrName>style.visibility</p:attrName>
                                        </p:attrNameLst>
                                      </p:cBhvr>
                                      <p:to>
                                        <p:strVal val="visible"/>
                                      </p:to>
                                    </p:set>
                                    <p:animEffect transition="in" filter="fade">
                                      <p:cBhvr>
                                        <p:cTn id="85" dur="2000"/>
                                        <p:tgtEl>
                                          <p:spTgt spid="93"/>
                                        </p:tgtEl>
                                      </p:cBhvr>
                                    </p:animEffect>
                                  </p:childTnLst>
                                </p:cTn>
                              </p:par>
                              <p:par>
                                <p:cTn id="86" presetID="10" presetClass="entr" presetSubtype="0" fill="hold" nodeType="withEffect">
                                  <p:stCondLst>
                                    <p:cond delay="0"/>
                                  </p:stCondLst>
                                  <p:childTnLst>
                                    <p:set>
                                      <p:cBhvr>
                                        <p:cTn id="87" dur="1" fill="hold">
                                          <p:stCondLst>
                                            <p:cond delay="0"/>
                                          </p:stCondLst>
                                        </p:cTn>
                                        <p:tgtEl>
                                          <p:spTgt spid="94"/>
                                        </p:tgtEl>
                                        <p:attrNameLst>
                                          <p:attrName>style.visibility</p:attrName>
                                        </p:attrNameLst>
                                      </p:cBhvr>
                                      <p:to>
                                        <p:strVal val="visible"/>
                                      </p:to>
                                    </p:set>
                                    <p:animEffect transition="in" filter="fade">
                                      <p:cBhvr>
                                        <p:cTn id="88" dur="2000"/>
                                        <p:tgtEl>
                                          <p:spTgt spid="94"/>
                                        </p:tgtEl>
                                      </p:cBhvr>
                                    </p:animEffect>
                                  </p:childTnLst>
                                </p:cTn>
                              </p:par>
                              <p:par>
                                <p:cTn id="89" presetID="10" presetClass="entr" presetSubtype="0" fill="hold" nodeType="withEffect">
                                  <p:stCondLst>
                                    <p:cond delay="0"/>
                                  </p:stCondLst>
                                  <p:childTnLst>
                                    <p:set>
                                      <p:cBhvr>
                                        <p:cTn id="90" dur="1" fill="hold">
                                          <p:stCondLst>
                                            <p:cond delay="0"/>
                                          </p:stCondLst>
                                        </p:cTn>
                                        <p:tgtEl>
                                          <p:spTgt spid="95"/>
                                        </p:tgtEl>
                                        <p:attrNameLst>
                                          <p:attrName>style.visibility</p:attrName>
                                        </p:attrNameLst>
                                      </p:cBhvr>
                                      <p:to>
                                        <p:strVal val="visible"/>
                                      </p:to>
                                    </p:set>
                                    <p:animEffect transition="in" filter="fade">
                                      <p:cBhvr>
                                        <p:cTn id="91" dur="2000"/>
                                        <p:tgtEl>
                                          <p:spTgt spid="95"/>
                                        </p:tgtEl>
                                      </p:cBhvr>
                                    </p:animEffect>
                                  </p:childTnLst>
                                </p:cTn>
                              </p:par>
                              <p:par>
                                <p:cTn id="92" presetID="10" presetClass="entr" presetSubtype="0" fill="hold" nodeType="withEffect">
                                  <p:stCondLst>
                                    <p:cond delay="0"/>
                                  </p:stCondLst>
                                  <p:childTnLst>
                                    <p:set>
                                      <p:cBhvr>
                                        <p:cTn id="93" dur="1" fill="hold">
                                          <p:stCondLst>
                                            <p:cond delay="0"/>
                                          </p:stCondLst>
                                        </p:cTn>
                                        <p:tgtEl>
                                          <p:spTgt spid="96"/>
                                        </p:tgtEl>
                                        <p:attrNameLst>
                                          <p:attrName>style.visibility</p:attrName>
                                        </p:attrNameLst>
                                      </p:cBhvr>
                                      <p:to>
                                        <p:strVal val="visible"/>
                                      </p:to>
                                    </p:set>
                                    <p:animEffect transition="in" filter="fade">
                                      <p:cBhvr>
                                        <p:cTn id="94" dur="2000"/>
                                        <p:tgtEl>
                                          <p:spTgt spid="96"/>
                                        </p:tgtEl>
                                      </p:cBhvr>
                                    </p:animEffect>
                                  </p:childTnLst>
                                </p:cTn>
                              </p:par>
                              <p:par>
                                <p:cTn id="95" presetID="10" presetClass="entr" presetSubtype="0" fill="hold" nodeType="withEffect">
                                  <p:stCondLst>
                                    <p:cond delay="0"/>
                                  </p:stCondLst>
                                  <p:childTnLst>
                                    <p:set>
                                      <p:cBhvr>
                                        <p:cTn id="96" dur="1" fill="hold">
                                          <p:stCondLst>
                                            <p:cond delay="0"/>
                                          </p:stCondLst>
                                        </p:cTn>
                                        <p:tgtEl>
                                          <p:spTgt spid="97"/>
                                        </p:tgtEl>
                                        <p:attrNameLst>
                                          <p:attrName>style.visibility</p:attrName>
                                        </p:attrNameLst>
                                      </p:cBhvr>
                                      <p:to>
                                        <p:strVal val="visible"/>
                                      </p:to>
                                    </p:set>
                                    <p:animEffect transition="in" filter="fade">
                                      <p:cBhvr>
                                        <p:cTn id="97" dur="2000"/>
                                        <p:tgtEl>
                                          <p:spTgt spid="97"/>
                                        </p:tgtEl>
                                      </p:cBhvr>
                                    </p:animEffect>
                                  </p:childTnLst>
                                </p:cTn>
                              </p:par>
                              <p:par>
                                <p:cTn id="98" presetID="10" presetClass="entr" presetSubtype="0" fill="hold" nodeType="withEffect">
                                  <p:stCondLst>
                                    <p:cond delay="0"/>
                                  </p:stCondLst>
                                  <p:childTnLst>
                                    <p:set>
                                      <p:cBhvr>
                                        <p:cTn id="99" dur="1" fill="hold">
                                          <p:stCondLst>
                                            <p:cond delay="0"/>
                                          </p:stCondLst>
                                        </p:cTn>
                                        <p:tgtEl>
                                          <p:spTgt spid="98"/>
                                        </p:tgtEl>
                                        <p:attrNameLst>
                                          <p:attrName>style.visibility</p:attrName>
                                        </p:attrNameLst>
                                      </p:cBhvr>
                                      <p:to>
                                        <p:strVal val="visible"/>
                                      </p:to>
                                    </p:set>
                                    <p:animEffect transition="in" filter="fade">
                                      <p:cBhvr>
                                        <p:cTn id="100" dur="2000"/>
                                        <p:tgtEl>
                                          <p:spTgt spid="98"/>
                                        </p:tgtEl>
                                      </p:cBhvr>
                                    </p:animEffect>
                                  </p:childTnLst>
                                </p:cTn>
                              </p:par>
                              <p:par>
                                <p:cTn id="101" presetID="10" presetClass="entr" presetSubtype="0" fill="hold" nodeType="withEffect">
                                  <p:stCondLst>
                                    <p:cond delay="0"/>
                                  </p:stCondLst>
                                  <p:childTnLst>
                                    <p:set>
                                      <p:cBhvr>
                                        <p:cTn id="102" dur="1" fill="hold">
                                          <p:stCondLst>
                                            <p:cond delay="0"/>
                                          </p:stCondLst>
                                        </p:cTn>
                                        <p:tgtEl>
                                          <p:spTgt spid="99"/>
                                        </p:tgtEl>
                                        <p:attrNameLst>
                                          <p:attrName>style.visibility</p:attrName>
                                        </p:attrNameLst>
                                      </p:cBhvr>
                                      <p:to>
                                        <p:strVal val="visible"/>
                                      </p:to>
                                    </p:set>
                                    <p:animEffect transition="in" filter="fade">
                                      <p:cBhvr>
                                        <p:cTn id="103" dur="2000"/>
                                        <p:tgtEl>
                                          <p:spTgt spid="99"/>
                                        </p:tgtEl>
                                      </p:cBhvr>
                                    </p:animEffect>
                                  </p:childTnLst>
                                </p:cTn>
                              </p:par>
                              <p:par>
                                <p:cTn id="104" presetID="10" presetClass="entr" presetSubtype="0" fill="hold" nodeType="withEffect">
                                  <p:stCondLst>
                                    <p:cond delay="0"/>
                                  </p:stCondLst>
                                  <p:childTnLst>
                                    <p:set>
                                      <p:cBhvr>
                                        <p:cTn id="105" dur="1" fill="hold">
                                          <p:stCondLst>
                                            <p:cond delay="0"/>
                                          </p:stCondLst>
                                        </p:cTn>
                                        <p:tgtEl>
                                          <p:spTgt spid="100"/>
                                        </p:tgtEl>
                                        <p:attrNameLst>
                                          <p:attrName>style.visibility</p:attrName>
                                        </p:attrNameLst>
                                      </p:cBhvr>
                                      <p:to>
                                        <p:strVal val="visible"/>
                                      </p:to>
                                    </p:set>
                                    <p:animEffect transition="in" filter="fade">
                                      <p:cBhvr>
                                        <p:cTn id="106" dur="2000"/>
                                        <p:tgtEl>
                                          <p:spTgt spid="100"/>
                                        </p:tgtEl>
                                      </p:cBhvr>
                                    </p:animEffect>
                                  </p:childTnLst>
                                </p:cTn>
                              </p:par>
                            </p:childTnLst>
                          </p:cTn>
                        </p:par>
                        <p:par>
                          <p:cTn id="107" fill="hold" nodeType="afterGroup">
                            <p:stCondLst>
                              <p:cond delay="5000"/>
                            </p:stCondLst>
                            <p:childTnLst>
                              <p:par>
                                <p:cTn id="108" presetID="53" presetClass="exit" presetSubtype="0" fill="hold" nodeType="afterEffect">
                                  <p:stCondLst>
                                    <p:cond delay="0"/>
                                  </p:stCondLst>
                                  <p:childTnLst>
                                    <p:anim calcmode="lin" valueType="num">
                                      <p:cBhvr>
                                        <p:cTn id="109" dur="500"/>
                                        <p:tgtEl>
                                          <p:spTgt spid="98"/>
                                        </p:tgtEl>
                                        <p:attrNameLst>
                                          <p:attrName>ppt_w</p:attrName>
                                        </p:attrNameLst>
                                      </p:cBhvr>
                                      <p:tavLst>
                                        <p:tav tm="0">
                                          <p:val>
                                            <p:strVal val="ppt_w"/>
                                          </p:val>
                                        </p:tav>
                                        <p:tav tm="100000">
                                          <p:val>
                                            <p:fltVal val="0"/>
                                          </p:val>
                                        </p:tav>
                                      </p:tavLst>
                                    </p:anim>
                                    <p:anim calcmode="lin" valueType="num">
                                      <p:cBhvr>
                                        <p:cTn id="110" dur="500"/>
                                        <p:tgtEl>
                                          <p:spTgt spid="98"/>
                                        </p:tgtEl>
                                        <p:attrNameLst>
                                          <p:attrName>ppt_h</p:attrName>
                                        </p:attrNameLst>
                                      </p:cBhvr>
                                      <p:tavLst>
                                        <p:tav tm="0">
                                          <p:val>
                                            <p:strVal val="ppt_h"/>
                                          </p:val>
                                        </p:tav>
                                        <p:tav tm="100000">
                                          <p:val>
                                            <p:fltVal val="0"/>
                                          </p:val>
                                        </p:tav>
                                      </p:tavLst>
                                    </p:anim>
                                    <p:animEffect transition="out" filter="fade">
                                      <p:cBhvr>
                                        <p:cTn id="111" dur="500"/>
                                        <p:tgtEl>
                                          <p:spTgt spid="98"/>
                                        </p:tgtEl>
                                      </p:cBhvr>
                                    </p:animEffect>
                                    <p:set>
                                      <p:cBhvr>
                                        <p:cTn id="112" dur="1" fill="hold">
                                          <p:stCondLst>
                                            <p:cond delay="499"/>
                                          </p:stCondLst>
                                        </p:cTn>
                                        <p:tgtEl>
                                          <p:spTgt spid="98"/>
                                        </p:tgtEl>
                                        <p:attrNameLst>
                                          <p:attrName>style.visibility</p:attrName>
                                        </p:attrNameLst>
                                      </p:cBhvr>
                                      <p:to>
                                        <p:strVal val="hidden"/>
                                      </p:to>
                                    </p:set>
                                  </p:childTnLst>
                                </p:cTn>
                              </p:par>
                            </p:childTnLst>
                          </p:cTn>
                        </p:par>
                        <p:par>
                          <p:cTn id="113" fill="hold" nodeType="afterGroup">
                            <p:stCondLst>
                              <p:cond delay="5500"/>
                            </p:stCondLst>
                            <p:childTnLst>
                              <p:par>
                                <p:cTn id="114" presetID="53" presetClass="exit" presetSubtype="0" fill="hold" nodeType="afterEffect">
                                  <p:stCondLst>
                                    <p:cond delay="0"/>
                                  </p:stCondLst>
                                  <p:childTnLst>
                                    <p:anim calcmode="lin" valueType="num">
                                      <p:cBhvr>
                                        <p:cTn id="115" dur="500"/>
                                        <p:tgtEl>
                                          <p:spTgt spid="100"/>
                                        </p:tgtEl>
                                        <p:attrNameLst>
                                          <p:attrName>ppt_w</p:attrName>
                                        </p:attrNameLst>
                                      </p:cBhvr>
                                      <p:tavLst>
                                        <p:tav tm="0">
                                          <p:val>
                                            <p:strVal val="ppt_w"/>
                                          </p:val>
                                        </p:tav>
                                        <p:tav tm="100000">
                                          <p:val>
                                            <p:fltVal val="0"/>
                                          </p:val>
                                        </p:tav>
                                      </p:tavLst>
                                    </p:anim>
                                    <p:anim calcmode="lin" valueType="num">
                                      <p:cBhvr>
                                        <p:cTn id="116" dur="500"/>
                                        <p:tgtEl>
                                          <p:spTgt spid="100"/>
                                        </p:tgtEl>
                                        <p:attrNameLst>
                                          <p:attrName>ppt_h</p:attrName>
                                        </p:attrNameLst>
                                      </p:cBhvr>
                                      <p:tavLst>
                                        <p:tav tm="0">
                                          <p:val>
                                            <p:strVal val="ppt_h"/>
                                          </p:val>
                                        </p:tav>
                                        <p:tav tm="100000">
                                          <p:val>
                                            <p:fltVal val="0"/>
                                          </p:val>
                                        </p:tav>
                                      </p:tavLst>
                                    </p:anim>
                                    <p:animEffect transition="out" filter="fade">
                                      <p:cBhvr>
                                        <p:cTn id="117" dur="500"/>
                                        <p:tgtEl>
                                          <p:spTgt spid="100"/>
                                        </p:tgtEl>
                                      </p:cBhvr>
                                    </p:animEffect>
                                    <p:set>
                                      <p:cBhvr>
                                        <p:cTn id="118" dur="1" fill="hold">
                                          <p:stCondLst>
                                            <p:cond delay="499"/>
                                          </p:stCondLst>
                                        </p:cTn>
                                        <p:tgtEl>
                                          <p:spTgt spid="100"/>
                                        </p:tgtEl>
                                        <p:attrNameLst>
                                          <p:attrName>style.visibility</p:attrName>
                                        </p:attrNameLst>
                                      </p:cBhvr>
                                      <p:to>
                                        <p:strVal val="hidden"/>
                                      </p:to>
                                    </p:set>
                                  </p:childTnLst>
                                </p:cTn>
                              </p:par>
                            </p:childTnLst>
                          </p:cTn>
                        </p:par>
                        <p:par>
                          <p:cTn id="119" fill="hold" nodeType="afterGroup">
                            <p:stCondLst>
                              <p:cond delay="6000"/>
                            </p:stCondLst>
                            <p:childTnLst>
                              <p:par>
                                <p:cTn id="120" presetID="53" presetClass="exit" presetSubtype="0" fill="hold" nodeType="afterEffect">
                                  <p:stCondLst>
                                    <p:cond delay="0"/>
                                  </p:stCondLst>
                                  <p:childTnLst>
                                    <p:anim calcmode="lin" valueType="num">
                                      <p:cBhvr>
                                        <p:cTn id="121" dur="500"/>
                                        <p:tgtEl>
                                          <p:spTgt spid="99"/>
                                        </p:tgtEl>
                                        <p:attrNameLst>
                                          <p:attrName>ppt_w</p:attrName>
                                        </p:attrNameLst>
                                      </p:cBhvr>
                                      <p:tavLst>
                                        <p:tav tm="0">
                                          <p:val>
                                            <p:strVal val="ppt_w"/>
                                          </p:val>
                                        </p:tav>
                                        <p:tav tm="100000">
                                          <p:val>
                                            <p:fltVal val="0"/>
                                          </p:val>
                                        </p:tav>
                                      </p:tavLst>
                                    </p:anim>
                                    <p:anim calcmode="lin" valueType="num">
                                      <p:cBhvr>
                                        <p:cTn id="122" dur="500"/>
                                        <p:tgtEl>
                                          <p:spTgt spid="99"/>
                                        </p:tgtEl>
                                        <p:attrNameLst>
                                          <p:attrName>ppt_h</p:attrName>
                                        </p:attrNameLst>
                                      </p:cBhvr>
                                      <p:tavLst>
                                        <p:tav tm="0">
                                          <p:val>
                                            <p:strVal val="ppt_h"/>
                                          </p:val>
                                        </p:tav>
                                        <p:tav tm="100000">
                                          <p:val>
                                            <p:fltVal val="0"/>
                                          </p:val>
                                        </p:tav>
                                      </p:tavLst>
                                    </p:anim>
                                    <p:animEffect transition="out" filter="fade">
                                      <p:cBhvr>
                                        <p:cTn id="123" dur="500"/>
                                        <p:tgtEl>
                                          <p:spTgt spid="99"/>
                                        </p:tgtEl>
                                      </p:cBhvr>
                                    </p:animEffect>
                                    <p:set>
                                      <p:cBhvr>
                                        <p:cTn id="124" dur="1" fill="hold">
                                          <p:stCondLst>
                                            <p:cond delay="499"/>
                                          </p:stCondLst>
                                        </p:cTn>
                                        <p:tgtEl>
                                          <p:spTgt spid="99"/>
                                        </p:tgtEl>
                                        <p:attrNameLst>
                                          <p:attrName>style.visibility</p:attrName>
                                        </p:attrNameLst>
                                      </p:cBhvr>
                                      <p:to>
                                        <p:strVal val="hidden"/>
                                      </p:to>
                                    </p:set>
                                  </p:childTnLst>
                                </p:cTn>
                              </p:par>
                            </p:childTnLst>
                          </p:cTn>
                        </p:par>
                        <p:par>
                          <p:cTn id="125" fill="hold" nodeType="afterGroup">
                            <p:stCondLst>
                              <p:cond delay="6500"/>
                            </p:stCondLst>
                            <p:childTnLst>
                              <p:par>
                                <p:cTn id="126" presetID="53" presetClass="exit" presetSubtype="0" fill="hold" nodeType="afterEffect">
                                  <p:stCondLst>
                                    <p:cond delay="0"/>
                                  </p:stCondLst>
                                  <p:childTnLst>
                                    <p:anim calcmode="lin" valueType="num">
                                      <p:cBhvr>
                                        <p:cTn id="127" dur="500"/>
                                        <p:tgtEl>
                                          <p:spTgt spid="87"/>
                                        </p:tgtEl>
                                        <p:attrNameLst>
                                          <p:attrName>ppt_w</p:attrName>
                                        </p:attrNameLst>
                                      </p:cBhvr>
                                      <p:tavLst>
                                        <p:tav tm="0">
                                          <p:val>
                                            <p:strVal val="ppt_w"/>
                                          </p:val>
                                        </p:tav>
                                        <p:tav tm="100000">
                                          <p:val>
                                            <p:fltVal val="0"/>
                                          </p:val>
                                        </p:tav>
                                      </p:tavLst>
                                    </p:anim>
                                    <p:anim calcmode="lin" valueType="num">
                                      <p:cBhvr>
                                        <p:cTn id="128" dur="500"/>
                                        <p:tgtEl>
                                          <p:spTgt spid="87"/>
                                        </p:tgtEl>
                                        <p:attrNameLst>
                                          <p:attrName>ppt_h</p:attrName>
                                        </p:attrNameLst>
                                      </p:cBhvr>
                                      <p:tavLst>
                                        <p:tav tm="0">
                                          <p:val>
                                            <p:strVal val="ppt_h"/>
                                          </p:val>
                                        </p:tav>
                                        <p:tav tm="100000">
                                          <p:val>
                                            <p:fltVal val="0"/>
                                          </p:val>
                                        </p:tav>
                                      </p:tavLst>
                                    </p:anim>
                                    <p:animEffect transition="out" filter="fade">
                                      <p:cBhvr>
                                        <p:cTn id="129" dur="500"/>
                                        <p:tgtEl>
                                          <p:spTgt spid="87"/>
                                        </p:tgtEl>
                                      </p:cBhvr>
                                    </p:animEffect>
                                    <p:set>
                                      <p:cBhvr>
                                        <p:cTn id="130" dur="1" fill="hold">
                                          <p:stCondLst>
                                            <p:cond delay="499"/>
                                          </p:stCondLst>
                                        </p:cTn>
                                        <p:tgtEl>
                                          <p:spTgt spid="87"/>
                                        </p:tgtEl>
                                        <p:attrNameLst>
                                          <p:attrName>style.visibility</p:attrName>
                                        </p:attrNameLst>
                                      </p:cBhvr>
                                      <p:to>
                                        <p:strVal val="hidden"/>
                                      </p:to>
                                    </p:set>
                                  </p:childTnLst>
                                </p:cTn>
                              </p:par>
                            </p:childTnLst>
                          </p:cTn>
                        </p:par>
                        <p:par>
                          <p:cTn id="131" fill="hold" nodeType="afterGroup">
                            <p:stCondLst>
                              <p:cond delay="7000"/>
                            </p:stCondLst>
                            <p:childTnLst>
                              <p:par>
                                <p:cTn id="132" presetID="53" presetClass="exit" presetSubtype="0" fill="hold" nodeType="afterEffect">
                                  <p:stCondLst>
                                    <p:cond delay="0"/>
                                  </p:stCondLst>
                                  <p:childTnLst>
                                    <p:anim calcmode="lin" valueType="num">
                                      <p:cBhvr>
                                        <p:cTn id="133" dur="500"/>
                                        <p:tgtEl>
                                          <p:spTgt spid="83"/>
                                        </p:tgtEl>
                                        <p:attrNameLst>
                                          <p:attrName>ppt_w</p:attrName>
                                        </p:attrNameLst>
                                      </p:cBhvr>
                                      <p:tavLst>
                                        <p:tav tm="0">
                                          <p:val>
                                            <p:strVal val="ppt_w"/>
                                          </p:val>
                                        </p:tav>
                                        <p:tav tm="100000">
                                          <p:val>
                                            <p:fltVal val="0"/>
                                          </p:val>
                                        </p:tav>
                                      </p:tavLst>
                                    </p:anim>
                                    <p:anim calcmode="lin" valueType="num">
                                      <p:cBhvr>
                                        <p:cTn id="134" dur="500"/>
                                        <p:tgtEl>
                                          <p:spTgt spid="83"/>
                                        </p:tgtEl>
                                        <p:attrNameLst>
                                          <p:attrName>ppt_h</p:attrName>
                                        </p:attrNameLst>
                                      </p:cBhvr>
                                      <p:tavLst>
                                        <p:tav tm="0">
                                          <p:val>
                                            <p:strVal val="ppt_h"/>
                                          </p:val>
                                        </p:tav>
                                        <p:tav tm="100000">
                                          <p:val>
                                            <p:fltVal val="0"/>
                                          </p:val>
                                        </p:tav>
                                      </p:tavLst>
                                    </p:anim>
                                    <p:animEffect transition="out" filter="fade">
                                      <p:cBhvr>
                                        <p:cTn id="135" dur="500"/>
                                        <p:tgtEl>
                                          <p:spTgt spid="83"/>
                                        </p:tgtEl>
                                      </p:cBhvr>
                                    </p:animEffect>
                                    <p:set>
                                      <p:cBhvr>
                                        <p:cTn id="136" dur="1" fill="hold">
                                          <p:stCondLst>
                                            <p:cond delay="499"/>
                                          </p:stCondLst>
                                        </p:cTn>
                                        <p:tgtEl>
                                          <p:spTgt spid="83"/>
                                        </p:tgtEl>
                                        <p:attrNameLst>
                                          <p:attrName>style.visibility</p:attrName>
                                        </p:attrNameLst>
                                      </p:cBhvr>
                                      <p:to>
                                        <p:strVal val="hidden"/>
                                      </p:to>
                                    </p:set>
                                  </p:childTnLst>
                                </p:cTn>
                              </p:par>
                            </p:childTnLst>
                          </p:cTn>
                        </p:par>
                        <p:par>
                          <p:cTn id="137" fill="hold" nodeType="afterGroup">
                            <p:stCondLst>
                              <p:cond delay="7500"/>
                            </p:stCondLst>
                            <p:childTnLst>
                              <p:par>
                                <p:cTn id="138" presetID="53" presetClass="exit" presetSubtype="0" fill="hold" nodeType="afterEffect">
                                  <p:stCondLst>
                                    <p:cond delay="0"/>
                                  </p:stCondLst>
                                  <p:childTnLst>
                                    <p:anim calcmode="lin" valueType="num">
                                      <p:cBhvr>
                                        <p:cTn id="139" dur="500"/>
                                        <p:tgtEl>
                                          <p:spTgt spid="77"/>
                                        </p:tgtEl>
                                        <p:attrNameLst>
                                          <p:attrName>ppt_w</p:attrName>
                                        </p:attrNameLst>
                                      </p:cBhvr>
                                      <p:tavLst>
                                        <p:tav tm="0">
                                          <p:val>
                                            <p:strVal val="ppt_w"/>
                                          </p:val>
                                        </p:tav>
                                        <p:tav tm="100000">
                                          <p:val>
                                            <p:fltVal val="0"/>
                                          </p:val>
                                        </p:tav>
                                      </p:tavLst>
                                    </p:anim>
                                    <p:anim calcmode="lin" valueType="num">
                                      <p:cBhvr>
                                        <p:cTn id="140" dur="500"/>
                                        <p:tgtEl>
                                          <p:spTgt spid="77"/>
                                        </p:tgtEl>
                                        <p:attrNameLst>
                                          <p:attrName>ppt_h</p:attrName>
                                        </p:attrNameLst>
                                      </p:cBhvr>
                                      <p:tavLst>
                                        <p:tav tm="0">
                                          <p:val>
                                            <p:strVal val="ppt_h"/>
                                          </p:val>
                                        </p:tav>
                                        <p:tav tm="100000">
                                          <p:val>
                                            <p:fltVal val="0"/>
                                          </p:val>
                                        </p:tav>
                                      </p:tavLst>
                                    </p:anim>
                                    <p:animEffect transition="out" filter="fade">
                                      <p:cBhvr>
                                        <p:cTn id="141" dur="500"/>
                                        <p:tgtEl>
                                          <p:spTgt spid="77"/>
                                        </p:tgtEl>
                                      </p:cBhvr>
                                    </p:animEffect>
                                    <p:set>
                                      <p:cBhvr>
                                        <p:cTn id="142" dur="1" fill="hold">
                                          <p:stCondLst>
                                            <p:cond delay="499"/>
                                          </p:stCondLst>
                                        </p:cTn>
                                        <p:tgtEl>
                                          <p:spTgt spid="77"/>
                                        </p:tgtEl>
                                        <p:attrNameLst>
                                          <p:attrName>style.visibility</p:attrName>
                                        </p:attrNameLst>
                                      </p:cBhvr>
                                      <p:to>
                                        <p:strVal val="hidden"/>
                                      </p:to>
                                    </p:set>
                                  </p:childTnLst>
                                </p:cTn>
                              </p:par>
                            </p:childTnLst>
                          </p:cTn>
                        </p:par>
                        <p:par>
                          <p:cTn id="143" fill="hold" nodeType="afterGroup">
                            <p:stCondLst>
                              <p:cond delay="8000"/>
                            </p:stCondLst>
                            <p:childTnLst>
                              <p:par>
                                <p:cTn id="144" presetID="53" presetClass="exit" presetSubtype="0" fill="hold" nodeType="afterEffect">
                                  <p:stCondLst>
                                    <p:cond delay="0"/>
                                  </p:stCondLst>
                                  <p:childTnLst>
                                    <p:anim calcmode="lin" valueType="num">
                                      <p:cBhvr>
                                        <p:cTn id="145" dur="500"/>
                                        <p:tgtEl>
                                          <p:spTgt spid="84"/>
                                        </p:tgtEl>
                                        <p:attrNameLst>
                                          <p:attrName>ppt_w</p:attrName>
                                        </p:attrNameLst>
                                      </p:cBhvr>
                                      <p:tavLst>
                                        <p:tav tm="0">
                                          <p:val>
                                            <p:strVal val="ppt_w"/>
                                          </p:val>
                                        </p:tav>
                                        <p:tav tm="100000">
                                          <p:val>
                                            <p:fltVal val="0"/>
                                          </p:val>
                                        </p:tav>
                                      </p:tavLst>
                                    </p:anim>
                                    <p:anim calcmode="lin" valueType="num">
                                      <p:cBhvr>
                                        <p:cTn id="146" dur="500"/>
                                        <p:tgtEl>
                                          <p:spTgt spid="84"/>
                                        </p:tgtEl>
                                        <p:attrNameLst>
                                          <p:attrName>ppt_h</p:attrName>
                                        </p:attrNameLst>
                                      </p:cBhvr>
                                      <p:tavLst>
                                        <p:tav tm="0">
                                          <p:val>
                                            <p:strVal val="ppt_h"/>
                                          </p:val>
                                        </p:tav>
                                        <p:tav tm="100000">
                                          <p:val>
                                            <p:fltVal val="0"/>
                                          </p:val>
                                        </p:tav>
                                      </p:tavLst>
                                    </p:anim>
                                    <p:animEffect transition="out" filter="fade">
                                      <p:cBhvr>
                                        <p:cTn id="147" dur="500"/>
                                        <p:tgtEl>
                                          <p:spTgt spid="84"/>
                                        </p:tgtEl>
                                      </p:cBhvr>
                                    </p:animEffect>
                                    <p:set>
                                      <p:cBhvr>
                                        <p:cTn id="148" dur="1" fill="hold">
                                          <p:stCondLst>
                                            <p:cond delay="499"/>
                                          </p:stCondLst>
                                        </p:cTn>
                                        <p:tgtEl>
                                          <p:spTgt spid="84"/>
                                        </p:tgtEl>
                                        <p:attrNameLst>
                                          <p:attrName>style.visibility</p:attrName>
                                        </p:attrNameLst>
                                      </p:cBhvr>
                                      <p:to>
                                        <p:strVal val="hidden"/>
                                      </p:to>
                                    </p:set>
                                  </p:childTnLst>
                                </p:cTn>
                              </p:par>
                            </p:childTnLst>
                          </p:cTn>
                        </p:par>
                        <p:par>
                          <p:cTn id="149" fill="hold" nodeType="afterGroup">
                            <p:stCondLst>
                              <p:cond delay="8500"/>
                            </p:stCondLst>
                            <p:childTnLst>
                              <p:par>
                                <p:cTn id="150" presetID="53" presetClass="exit" presetSubtype="0" fill="hold" nodeType="afterEffect">
                                  <p:stCondLst>
                                    <p:cond delay="0"/>
                                  </p:stCondLst>
                                  <p:childTnLst>
                                    <p:anim calcmode="lin" valueType="num">
                                      <p:cBhvr>
                                        <p:cTn id="151" dur="500"/>
                                        <p:tgtEl>
                                          <p:spTgt spid="97"/>
                                        </p:tgtEl>
                                        <p:attrNameLst>
                                          <p:attrName>ppt_w</p:attrName>
                                        </p:attrNameLst>
                                      </p:cBhvr>
                                      <p:tavLst>
                                        <p:tav tm="0">
                                          <p:val>
                                            <p:strVal val="ppt_w"/>
                                          </p:val>
                                        </p:tav>
                                        <p:tav tm="100000">
                                          <p:val>
                                            <p:fltVal val="0"/>
                                          </p:val>
                                        </p:tav>
                                      </p:tavLst>
                                    </p:anim>
                                    <p:anim calcmode="lin" valueType="num">
                                      <p:cBhvr>
                                        <p:cTn id="152" dur="500"/>
                                        <p:tgtEl>
                                          <p:spTgt spid="97"/>
                                        </p:tgtEl>
                                        <p:attrNameLst>
                                          <p:attrName>ppt_h</p:attrName>
                                        </p:attrNameLst>
                                      </p:cBhvr>
                                      <p:tavLst>
                                        <p:tav tm="0">
                                          <p:val>
                                            <p:strVal val="ppt_h"/>
                                          </p:val>
                                        </p:tav>
                                        <p:tav tm="100000">
                                          <p:val>
                                            <p:fltVal val="0"/>
                                          </p:val>
                                        </p:tav>
                                      </p:tavLst>
                                    </p:anim>
                                    <p:animEffect transition="out" filter="fade">
                                      <p:cBhvr>
                                        <p:cTn id="153" dur="500"/>
                                        <p:tgtEl>
                                          <p:spTgt spid="97"/>
                                        </p:tgtEl>
                                      </p:cBhvr>
                                    </p:animEffect>
                                    <p:set>
                                      <p:cBhvr>
                                        <p:cTn id="154" dur="1" fill="hold">
                                          <p:stCondLst>
                                            <p:cond delay="499"/>
                                          </p:stCondLst>
                                        </p:cTn>
                                        <p:tgtEl>
                                          <p:spTgt spid="97"/>
                                        </p:tgtEl>
                                        <p:attrNameLst>
                                          <p:attrName>style.visibility</p:attrName>
                                        </p:attrNameLst>
                                      </p:cBhvr>
                                      <p:to>
                                        <p:strVal val="hidden"/>
                                      </p:to>
                                    </p:set>
                                  </p:childTnLst>
                                </p:cTn>
                              </p:par>
                            </p:childTnLst>
                          </p:cTn>
                        </p:par>
                        <p:par>
                          <p:cTn id="155" fill="hold" nodeType="afterGroup">
                            <p:stCondLst>
                              <p:cond delay="9000"/>
                            </p:stCondLst>
                            <p:childTnLst>
                              <p:par>
                                <p:cTn id="156" presetID="53" presetClass="exit" presetSubtype="0" fill="hold" nodeType="afterEffect">
                                  <p:stCondLst>
                                    <p:cond delay="0"/>
                                  </p:stCondLst>
                                  <p:childTnLst>
                                    <p:anim calcmode="lin" valueType="num">
                                      <p:cBhvr>
                                        <p:cTn id="157" dur="500"/>
                                        <p:tgtEl>
                                          <p:spTgt spid="79"/>
                                        </p:tgtEl>
                                        <p:attrNameLst>
                                          <p:attrName>ppt_w</p:attrName>
                                        </p:attrNameLst>
                                      </p:cBhvr>
                                      <p:tavLst>
                                        <p:tav tm="0">
                                          <p:val>
                                            <p:strVal val="ppt_w"/>
                                          </p:val>
                                        </p:tav>
                                        <p:tav tm="100000">
                                          <p:val>
                                            <p:fltVal val="0"/>
                                          </p:val>
                                        </p:tav>
                                      </p:tavLst>
                                    </p:anim>
                                    <p:anim calcmode="lin" valueType="num">
                                      <p:cBhvr>
                                        <p:cTn id="158" dur="500"/>
                                        <p:tgtEl>
                                          <p:spTgt spid="79"/>
                                        </p:tgtEl>
                                        <p:attrNameLst>
                                          <p:attrName>ppt_h</p:attrName>
                                        </p:attrNameLst>
                                      </p:cBhvr>
                                      <p:tavLst>
                                        <p:tav tm="0">
                                          <p:val>
                                            <p:strVal val="ppt_h"/>
                                          </p:val>
                                        </p:tav>
                                        <p:tav tm="100000">
                                          <p:val>
                                            <p:fltVal val="0"/>
                                          </p:val>
                                        </p:tav>
                                      </p:tavLst>
                                    </p:anim>
                                    <p:animEffect transition="out" filter="fade">
                                      <p:cBhvr>
                                        <p:cTn id="159" dur="500"/>
                                        <p:tgtEl>
                                          <p:spTgt spid="79"/>
                                        </p:tgtEl>
                                      </p:cBhvr>
                                    </p:animEffect>
                                    <p:set>
                                      <p:cBhvr>
                                        <p:cTn id="160" dur="1" fill="hold">
                                          <p:stCondLst>
                                            <p:cond delay="499"/>
                                          </p:stCondLst>
                                        </p:cTn>
                                        <p:tgtEl>
                                          <p:spTgt spid="79"/>
                                        </p:tgtEl>
                                        <p:attrNameLst>
                                          <p:attrName>style.visibility</p:attrName>
                                        </p:attrNameLst>
                                      </p:cBhvr>
                                      <p:to>
                                        <p:strVal val="hidden"/>
                                      </p:to>
                                    </p:set>
                                  </p:childTnLst>
                                </p:cTn>
                              </p:par>
                            </p:childTnLst>
                          </p:cTn>
                        </p:par>
                        <p:par>
                          <p:cTn id="161" fill="hold" nodeType="afterGroup">
                            <p:stCondLst>
                              <p:cond delay="9500"/>
                            </p:stCondLst>
                            <p:childTnLst>
                              <p:par>
                                <p:cTn id="162" presetID="53" presetClass="exit" presetSubtype="0" fill="hold" nodeType="afterEffect">
                                  <p:stCondLst>
                                    <p:cond delay="0"/>
                                  </p:stCondLst>
                                  <p:childTnLst>
                                    <p:anim calcmode="lin" valueType="num">
                                      <p:cBhvr>
                                        <p:cTn id="163" dur="500"/>
                                        <p:tgtEl>
                                          <p:spTgt spid="71"/>
                                        </p:tgtEl>
                                        <p:attrNameLst>
                                          <p:attrName>ppt_w</p:attrName>
                                        </p:attrNameLst>
                                      </p:cBhvr>
                                      <p:tavLst>
                                        <p:tav tm="0">
                                          <p:val>
                                            <p:strVal val="ppt_w"/>
                                          </p:val>
                                        </p:tav>
                                        <p:tav tm="100000">
                                          <p:val>
                                            <p:fltVal val="0"/>
                                          </p:val>
                                        </p:tav>
                                      </p:tavLst>
                                    </p:anim>
                                    <p:anim calcmode="lin" valueType="num">
                                      <p:cBhvr>
                                        <p:cTn id="164" dur="500"/>
                                        <p:tgtEl>
                                          <p:spTgt spid="71"/>
                                        </p:tgtEl>
                                        <p:attrNameLst>
                                          <p:attrName>ppt_h</p:attrName>
                                        </p:attrNameLst>
                                      </p:cBhvr>
                                      <p:tavLst>
                                        <p:tav tm="0">
                                          <p:val>
                                            <p:strVal val="ppt_h"/>
                                          </p:val>
                                        </p:tav>
                                        <p:tav tm="100000">
                                          <p:val>
                                            <p:fltVal val="0"/>
                                          </p:val>
                                        </p:tav>
                                      </p:tavLst>
                                    </p:anim>
                                    <p:animEffect transition="out" filter="fade">
                                      <p:cBhvr>
                                        <p:cTn id="165" dur="500"/>
                                        <p:tgtEl>
                                          <p:spTgt spid="71"/>
                                        </p:tgtEl>
                                      </p:cBhvr>
                                    </p:animEffect>
                                    <p:set>
                                      <p:cBhvr>
                                        <p:cTn id="166" dur="1" fill="hold">
                                          <p:stCondLst>
                                            <p:cond delay="499"/>
                                          </p:stCondLst>
                                        </p:cTn>
                                        <p:tgtEl>
                                          <p:spTgt spid="71"/>
                                        </p:tgtEl>
                                        <p:attrNameLst>
                                          <p:attrName>style.visibility</p:attrName>
                                        </p:attrNameLst>
                                      </p:cBhvr>
                                      <p:to>
                                        <p:strVal val="hidden"/>
                                      </p:to>
                                    </p:set>
                                  </p:childTnLst>
                                </p:cTn>
                              </p:par>
                              <p:par>
                                <p:cTn id="167" presetID="53" presetClass="exit" presetSubtype="0" fill="hold" nodeType="withEffect">
                                  <p:stCondLst>
                                    <p:cond delay="0"/>
                                  </p:stCondLst>
                                  <p:childTnLst>
                                    <p:anim calcmode="lin" valueType="num">
                                      <p:cBhvr>
                                        <p:cTn id="168" dur="500"/>
                                        <p:tgtEl>
                                          <p:spTgt spid="88"/>
                                        </p:tgtEl>
                                        <p:attrNameLst>
                                          <p:attrName>ppt_w</p:attrName>
                                        </p:attrNameLst>
                                      </p:cBhvr>
                                      <p:tavLst>
                                        <p:tav tm="0">
                                          <p:val>
                                            <p:strVal val="ppt_w"/>
                                          </p:val>
                                        </p:tav>
                                        <p:tav tm="100000">
                                          <p:val>
                                            <p:fltVal val="0"/>
                                          </p:val>
                                        </p:tav>
                                      </p:tavLst>
                                    </p:anim>
                                    <p:anim calcmode="lin" valueType="num">
                                      <p:cBhvr>
                                        <p:cTn id="169" dur="500"/>
                                        <p:tgtEl>
                                          <p:spTgt spid="88"/>
                                        </p:tgtEl>
                                        <p:attrNameLst>
                                          <p:attrName>ppt_h</p:attrName>
                                        </p:attrNameLst>
                                      </p:cBhvr>
                                      <p:tavLst>
                                        <p:tav tm="0">
                                          <p:val>
                                            <p:strVal val="ppt_h"/>
                                          </p:val>
                                        </p:tav>
                                        <p:tav tm="100000">
                                          <p:val>
                                            <p:fltVal val="0"/>
                                          </p:val>
                                        </p:tav>
                                      </p:tavLst>
                                    </p:anim>
                                    <p:animEffect transition="out" filter="fade">
                                      <p:cBhvr>
                                        <p:cTn id="170" dur="500"/>
                                        <p:tgtEl>
                                          <p:spTgt spid="88"/>
                                        </p:tgtEl>
                                      </p:cBhvr>
                                    </p:animEffect>
                                    <p:set>
                                      <p:cBhvr>
                                        <p:cTn id="171" dur="1" fill="hold">
                                          <p:stCondLst>
                                            <p:cond delay="499"/>
                                          </p:stCondLst>
                                        </p:cTn>
                                        <p:tgtEl>
                                          <p:spTgt spid="88"/>
                                        </p:tgtEl>
                                        <p:attrNameLst>
                                          <p:attrName>style.visibility</p:attrName>
                                        </p:attrNameLst>
                                      </p:cBhvr>
                                      <p:to>
                                        <p:strVal val="hidden"/>
                                      </p:to>
                                    </p:set>
                                  </p:childTnLst>
                                </p:cTn>
                              </p:par>
                            </p:childTnLst>
                          </p:cTn>
                        </p:par>
                        <p:par>
                          <p:cTn id="172" fill="hold" nodeType="afterGroup">
                            <p:stCondLst>
                              <p:cond delay="10000"/>
                            </p:stCondLst>
                            <p:childTnLst>
                              <p:par>
                                <p:cTn id="173" presetID="53" presetClass="exit" presetSubtype="0" fill="hold" nodeType="afterEffect">
                                  <p:stCondLst>
                                    <p:cond delay="0"/>
                                  </p:stCondLst>
                                  <p:childTnLst>
                                    <p:anim calcmode="lin" valueType="num">
                                      <p:cBhvr>
                                        <p:cTn id="174" dur="500"/>
                                        <p:tgtEl>
                                          <p:spTgt spid="89"/>
                                        </p:tgtEl>
                                        <p:attrNameLst>
                                          <p:attrName>ppt_w</p:attrName>
                                        </p:attrNameLst>
                                      </p:cBhvr>
                                      <p:tavLst>
                                        <p:tav tm="0">
                                          <p:val>
                                            <p:strVal val="ppt_w"/>
                                          </p:val>
                                        </p:tav>
                                        <p:tav tm="100000">
                                          <p:val>
                                            <p:fltVal val="0"/>
                                          </p:val>
                                        </p:tav>
                                      </p:tavLst>
                                    </p:anim>
                                    <p:anim calcmode="lin" valueType="num">
                                      <p:cBhvr>
                                        <p:cTn id="175" dur="500"/>
                                        <p:tgtEl>
                                          <p:spTgt spid="89"/>
                                        </p:tgtEl>
                                        <p:attrNameLst>
                                          <p:attrName>ppt_h</p:attrName>
                                        </p:attrNameLst>
                                      </p:cBhvr>
                                      <p:tavLst>
                                        <p:tav tm="0">
                                          <p:val>
                                            <p:strVal val="ppt_h"/>
                                          </p:val>
                                        </p:tav>
                                        <p:tav tm="100000">
                                          <p:val>
                                            <p:fltVal val="0"/>
                                          </p:val>
                                        </p:tav>
                                      </p:tavLst>
                                    </p:anim>
                                    <p:animEffect transition="out" filter="fade">
                                      <p:cBhvr>
                                        <p:cTn id="176" dur="500"/>
                                        <p:tgtEl>
                                          <p:spTgt spid="89"/>
                                        </p:tgtEl>
                                      </p:cBhvr>
                                    </p:animEffect>
                                    <p:set>
                                      <p:cBhvr>
                                        <p:cTn id="177" dur="1" fill="hold">
                                          <p:stCondLst>
                                            <p:cond delay="499"/>
                                          </p:stCondLst>
                                        </p:cTn>
                                        <p:tgtEl>
                                          <p:spTgt spid="89"/>
                                        </p:tgtEl>
                                        <p:attrNameLst>
                                          <p:attrName>style.visibility</p:attrName>
                                        </p:attrNameLst>
                                      </p:cBhvr>
                                      <p:to>
                                        <p:strVal val="hidden"/>
                                      </p:to>
                                    </p:set>
                                  </p:childTnLst>
                                </p:cTn>
                              </p:par>
                            </p:childTnLst>
                          </p:cTn>
                        </p:par>
                        <p:par>
                          <p:cTn id="178" fill="hold" nodeType="afterGroup">
                            <p:stCondLst>
                              <p:cond delay="10500"/>
                            </p:stCondLst>
                            <p:childTnLst>
                              <p:par>
                                <p:cTn id="179" presetID="53" presetClass="exit" presetSubtype="0" fill="hold" nodeType="afterEffect">
                                  <p:stCondLst>
                                    <p:cond delay="0"/>
                                  </p:stCondLst>
                                  <p:childTnLst>
                                    <p:anim calcmode="lin" valueType="num">
                                      <p:cBhvr>
                                        <p:cTn id="180" dur="500"/>
                                        <p:tgtEl>
                                          <p:spTgt spid="85"/>
                                        </p:tgtEl>
                                        <p:attrNameLst>
                                          <p:attrName>ppt_w</p:attrName>
                                        </p:attrNameLst>
                                      </p:cBhvr>
                                      <p:tavLst>
                                        <p:tav tm="0">
                                          <p:val>
                                            <p:strVal val="ppt_w"/>
                                          </p:val>
                                        </p:tav>
                                        <p:tav tm="100000">
                                          <p:val>
                                            <p:fltVal val="0"/>
                                          </p:val>
                                        </p:tav>
                                      </p:tavLst>
                                    </p:anim>
                                    <p:anim calcmode="lin" valueType="num">
                                      <p:cBhvr>
                                        <p:cTn id="181" dur="500"/>
                                        <p:tgtEl>
                                          <p:spTgt spid="85"/>
                                        </p:tgtEl>
                                        <p:attrNameLst>
                                          <p:attrName>ppt_h</p:attrName>
                                        </p:attrNameLst>
                                      </p:cBhvr>
                                      <p:tavLst>
                                        <p:tav tm="0">
                                          <p:val>
                                            <p:strVal val="ppt_h"/>
                                          </p:val>
                                        </p:tav>
                                        <p:tav tm="100000">
                                          <p:val>
                                            <p:fltVal val="0"/>
                                          </p:val>
                                        </p:tav>
                                      </p:tavLst>
                                    </p:anim>
                                    <p:animEffect transition="out" filter="fade">
                                      <p:cBhvr>
                                        <p:cTn id="182" dur="500"/>
                                        <p:tgtEl>
                                          <p:spTgt spid="85"/>
                                        </p:tgtEl>
                                      </p:cBhvr>
                                    </p:animEffect>
                                    <p:set>
                                      <p:cBhvr>
                                        <p:cTn id="183" dur="1" fill="hold">
                                          <p:stCondLst>
                                            <p:cond delay="499"/>
                                          </p:stCondLst>
                                        </p:cTn>
                                        <p:tgtEl>
                                          <p:spTgt spid="85"/>
                                        </p:tgtEl>
                                        <p:attrNameLst>
                                          <p:attrName>style.visibility</p:attrName>
                                        </p:attrNameLst>
                                      </p:cBhvr>
                                      <p:to>
                                        <p:strVal val="hidden"/>
                                      </p:to>
                                    </p:set>
                                  </p:childTnLst>
                                </p:cTn>
                              </p:par>
                            </p:childTnLst>
                          </p:cTn>
                        </p:par>
                        <p:par>
                          <p:cTn id="184" fill="hold" nodeType="afterGroup">
                            <p:stCondLst>
                              <p:cond delay="11000"/>
                            </p:stCondLst>
                            <p:childTnLst>
                              <p:par>
                                <p:cTn id="185" presetID="53" presetClass="exit" presetSubtype="0" fill="hold" nodeType="afterEffect">
                                  <p:stCondLst>
                                    <p:cond delay="0"/>
                                  </p:stCondLst>
                                  <p:childTnLst>
                                    <p:anim calcmode="lin" valueType="num">
                                      <p:cBhvr>
                                        <p:cTn id="186" dur="500"/>
                                        <p:tgtEl>
                                          <p:spTgt spid="93"/>
                                        </p:tgtEl>
                                        <p:attrNameLst>
                                          <p:attrName>ppt_w</p:attrName>
                                        </p:attrNameLst>
                                      </p:cBhvr>
                                      <p:tavLst>
                                        <p:tav tm="0">
                                          <p:val>
                                            <p:strVal val="ppt_w"/>
                                          </p:val>
                                        </p:tav>
                                        <p:tav tm="100000">
                                          <p:val>
                                            <p:fltVal val="0"/>
                                          </p:val>
                                        </p:tav>
                                      </p:tavLst>
                                    </p:anim>
                                    <p:anim calcmode="lin" valueType="num">
                                      <p:cBhvr>
                                        <p:cTn id="187" dur="500"/>
                                        <p:tgtEl>
                                          <p:spTgt spid="93"/>
                                        </p:tgtEl>
                                        <p:attrNameLst>
                                          <p:attrName>ppt_h</p:attrName>
                                        </p:attrNameLst>
                                      </p:cBhvr>
                                      <p:tavLst>
                                        <p:tav tm="0">
                                          <p:val>
                                            <p:strVal val="ppt_h"/>
                                          </p:val>
                                        </p:tav>
                                        <p:tav tm="100000">
                                          <p:val>
                                            <p:fltVal val="0"/>
                                          </p:val>
                                        </p:tav>
                                      </p:tavLst>
                                    </p:anim>
                                    <p:animEffect transition="out" filter="fade">
                                      <p:cBhvr>
                                        <p:cTn id="188" dur="500"/>
                                        <p:tgtEl>
                                          <p:spTgt spid="93"/>
                                        </p:tgtEl>
                                      </p:cBhvr>
                                    </p:animEffect>
                                    <p:set>
                                      <p:cBhvr>
                                        <p:cTn id="189" dur="1" fill="hold">
                                          <p:stCondLst>
                                            <p:cond delay="499"/>
                                          </p:stCondLst>
                                        </p:cTn>
                                        <p:tgtEl>
                                          <p:spTgt spid="93"/>
                                        </p:tgtEl>
                                        <p:attrNameLst>
                                          <p:attrName>style.visibility</p:attrName>
                                        </p:attrNameLst>
                                      </p:cBhvr>
                                      <p:to>
                                        <p:strVal val="hidden"/>
                                      </p:to>
                                    </p:set>
                                  </p:childTnLst>
                                </p:cTn>
                              </p:par>
                            </p:childTnLst>
                          </p:cTn>
                        </p:par>
                        <p:par>
                          <p:cTn id="190" fill="hold" nodeType="afterGroup">
                            <p:stCondLst>
                              <p:cond delay="11500"/>
                            </p:stCondLst>
                            <p:childTnLst>
                              <p:par>
                                <p:cTn id="191" presetID="53" presetClass="exit" presetSubtype="0" fill="hold" nodeType="afterEffect">
                                  <p:stCondLst>
                                    <p:cond delay="0"/>
                                  </p:stCondLst>
                                  <p:childTnLst>
                                    <p:anim calcmode="lin" valueType="num">
                                      <p:cBhvr>
                                        <p:cTn id="192" dur="500"/>
                                        <p:tgtEl>
                                          <p:spTgt spid="82"/>
                                        </p:tgtEl>
                                        <p:attrNameLst>
                                          <p:attrName>ppt_w</p:attrName>
                                        </p:attrNameLst>
                                      </p:cBhvr>
                                      <p:tavLst>
                                        <p:tav tm="0">
                                          <p:val>
                                            <p:strVal val="ppt_w"/>
                                          </p:val>
                                        </p:tav>
                                        <p:tav tm="100000">
                                          <p:val>
                                            <p:fltVal val="0"/>
                                          </p:val>
                                        </p:tav>
                                      </p:tavLst>
                                    </p:anim>
                                    <p:anim calcmode="lin" valueType="num">
                                      <p:cBhvr>
                                        <p:cTn id="193" dur="500"/>
                                        <p:tgtEl>
                                          <p:spTgt spid="82"/>
                                        </p:tgtEl>
                                        <p:attrNameLst>
                                          <p:attrName>ppt_h</p:attrName>
                                        </p:attrNameLst>
                                      </p:cBhvr>
                                      <p:tavLst>
                                        <p:tav tm="0">
                                          <p:val>
                                            <p:strVal val="ppt_h"/>
                                          </p:val>
                                        </p:tav>
                                        <p:tav tm="100000">
                                          <p:val>
                                            <p:fltVal val="0"/>
                                          </p:val>
                                        </p:tav>
                                      </p:tavLst>
                                    </p:anim>
                                    <p:animEffect transition="out" filter="fade">
                                      <p:cBhvr>
                                        <p:cTn id="194" dur="500"/>
                                        <p:tgtEl>
                                          <p:spTgt spid="82"/>
                                        </p:tgtEl>
                                      </p:cBhvr>
                                    </p:animEffect>
                                    <p:set>
                                      <p:cBhvr>
                                        <p:cTn id="195" dur="1" fill="hold">
                                          <p:stCondLst>
                                            <p:cond delay="499"/>
                                          </p:stCondLst>
                                        </p:cTn>
                                        <p:tgtEl>
                                          <p:spTgt spid="82"/>
                                        </p:tgtEl>
                                        <p:attrNameLst>
                                          <p:attrName>style.visibility</p:attrName>
                                        </p:attrNameLst>
                                      </p:cBhvr>
                                      <p:to>
                                        <p:strVal val="hidden"/>
                                      </p:to>
                                    </p:set>
                                  </p:childTnLst>
                                </p:cTn>
                              </p:par>
                            </p:childTnLst>
                          </p:cTn>
                        </p:par>
                        <p:par>
                          <p:cTn id="196" fill="hold" nodeType="afterGroup">
                            <p:stCondLst>
                              <p:cond delay="12000"/>
                            </p:stCondLst>
                            <p:childTnLst>
                              <p:par>
                                <p:cTn id="197" presetID="53" presetClass="exit" presetSubtype="0" fill="hold" nodeType="afterEffect">
                                  <p:stCondLst>
                                    <p:cond delay="0"/>
                                  </p:stCondLst>
                                  <p:childTnLst>
                                    <p:anim calcmode="lin" valueType="num">
                                      <p:cBhvr>
                                        <p:cTn id="198" dur="500"/>
                                        <p:tgtEl>
                                          <p:spTgt spid="91"/>
                                        </p:tgtEl>
                                        <p:attrNameLst>
                                          <p:attrName>ppt_w</p:attrName>
                                        </p:attrNameLst>
                                      </p:cBhvr>
                                      <p:tavLst>
                                        <p:tav tm="0">
                                          <p:val>
                                            <p:strVal val="ppt_w"/>
                                          </p:val>
                                        </p:tav>
                                        <p:tav tm="100000">
                                          <p:val>
                                            <p:fltVal val="0"/>
                                          </p:val>
                                        </p:tav>
                                      </p:tavLst>
                                    </p:anim>
                                    <p:anim calcmode="lin" valueType="num">
                                      <p:cBhvr>
                                        <p:cTn id="199" dur="500"/>
                                        <p:tgtEl>
                                          <p:spTgt spid="91"/>
                                        </p:tgtEl>
                                        <p:attrNameLst>
                                          <p:attrName>ppt_h</p:attrName>
                                        </p:attrNameLst>
                                      </p:cBhvr>
                                      <p:tavLst>
                                        <p:tav tm="0">
                                          <p:val>
                                            <p:strVal val="ppt_h"/>
                                          </p:val>
                                        </p:tav>
                                        <p:tav tm="100000">
                                          <p:val>
                                            <p:fltVal val="0"/>
                                          </p:val>
                                        </p:tav>
                                      </p:tavLst>
                                    </p:anim>
                                    <p:animEffect transition="out" filter="fade">
                                      <p:cBhvr>
                                        <p:cTn id="200" dur="500"/>
                                        <p:tgtEl>
                                          <p:spTgt spid="91"/>
                                        </p:tgtEl>
                                      </p:cBhvr>
                                    </p:animEffect>
                                    <p:set>
                                      <p:cBhvr>
                                        <p:cTn id="201" dur="1" fill="hold">
                                          <p:stCondLst>
                                            <p:cond delay="499"/>
                                          </p:stCondLst>
                                        </p:cTn>
                                        <p:tgtEl>
                                          <p:spTgt spid="91"/>
                                        </p:tgtEl>
                                        <p:attrNameLst>
                                          <p:attrName>style.visibility</p:attrName>
                                        </p:attrNameLst>
                                      </p:cBhvr>
                                      <p:to>
                                        <p:strVal val="hidden"/>
                                      </p:to>
                                    </p:set>
                                  </p:childTnLst>
                                </p:cTn>
                              </p:par>
                            </p:childTnLst>
                          </p:cTn>
                        </p:par>
                        <p:par>
                          <p:cTn id="202" fill="hold" nodeType="afterGroup">
                            <p:stCondLst>
                              <p:cond delay="12500"/>
                            </p:stCondLst>
                            <p:childTnLst>
                              <p:par>
                                <p:cTn id="203" presetID="53" presetClass="exit" presetSubtype="0" fill="hold" nodeType="afterEffect">
                                  <p:stCondLst>
                                    <p:cond delay="0"/>
                                  </p:stCondLst>
                                  <p:childTnLst>
                                    <p:anim calcmode="lin" valueType="num">
                                      <p:cBhvr>
                                        <p:cTn id="204" dur="500"/>
                                        <p:tgtEl>
                                          <p:spTgt spid="94"/>
                                        </p:tgtEl>
                                        <p:attrNameLst>
                                          <p:attrName>ppt_w</p:attrName>
                                        </p:attrNameLst>
                                      </p:cBhvr>
                                      <p:tavLst>
                                        <p:tav tm="0">
                                          <p:val>
                                            <p:strVal val="ppt_w"/>
                                          </p:val>
                                        </p:tav>
                                        <p:tav tm="100000">
                                          <p:val>
                                            <p:fltVal val="0"/>
                                          </p:val>
                                        </p:tav>
                                      </p:tavLst>
                                    </p:anim>
                                    <p:anim calcmode="lin" valueType="num">
                                      <p:cBhvr>
                                        <p:cTn id="205" dur="500"/>
                                        <p:tgtEl>
                                          <p:spTgt spid="94"/>
                                        </p:tgtEl>
                                        <p:attrNameLst>
                                          <p:attrName>ppt_h</p:attrName>
                                        </p:attrNameLst>
                                      </p:cBhvr>
                                      <p:tavLst>
                                        <p:tav tm="0">
                                          <p:val>
                                            <p:strVal val="ppt_h"/>
                                          </p:val>
                                        </p:tav>
                                        <p:tav tm="100000">
                                          <p:val>
                                            <p:fltVal val="0"/>
                                          </p:val>
                                        </p:tav>
                                      </p:tavLst>
                                    </p:anim>
                                    <p:animEffect transition="out" filter="fade">
                                      <p:cBhvr>
                                        <p:cTn id="206" dur="500"/>
                                        <p:tgtEl>
                                          <p:spTgt spid="94"/>
                                        </p:tgtEl>
                                      </p:cBhvr>
                                    </p:animEffect>
                                    <p:set>
                                      <p:cBhvr>
                                        <p:cTn id="207" dur="1" fill="hold">
                                          <p:stCondLst>
                                            <p:cond delay="499"/>
                                          </p:stCondLst>
                                        </p:cTn>
                                        <p:tgtEl>
                                          <p:spTgt spid="94"/>
                                        </p:tgtEl>
                                        <p:attrNameLst>
                                          <p:attrName>style.visibility</p:attrName>
                                        </p:attrNameLst>
                                      </p:cBhvr>
                                      <p:to>
                                        <p:strVal val="hidden"/>
                                      </p:to>
                                    </p:set>
                                  </p:childTnLst>
                                </p:cTn>
                              </p:par>
                            </p:childTnLst>
                          </p:cTn>
                        </p:par>
                        <p:par>
                          <p:cTn id="208" fill="hold" nodeType="afterGroup">
                            <p:stCondLst>
                              <p:cond delay="13000"/>
                            </p:stCondLst>
                            <p:childTnLst>
                              <p:par>
                                <p:cTn id="209" presetID="10" presetClass="exit" presetSubtype="0" fill="hold" nodeType="afterEffect">
                                  <p:stCondLst>
                                    <p:cond delay="0"/>
                                  </p:stCondLst>
                                  <p:childTnLst>
                                    <p:animEffect transition="out" filter="fade">
                                      <p:cBhvr>
                                        <p:cTn id="210" dur="1000"/>
                                        <p:tgtEl>
                                          <p:spTgt spid="70"/>
                                        </p:tgtEl>
                                      </p:cBhvr>
                                    </p:animEffect>
                                    <p:set>
                                      <p:cBhvr>
                                        <p:cTn id="211" dur="1" fill="hold">
                                          <p:stCondLst>
                                            <p:cond delay="999"/>
                                          </p:stCondLst>
                                        </p:cTn>
                                        <p:tgtEl>
                                          <p:spTgt spid="70"/>
                                        </p:tgtEl>
                                        <p:attrNameLst>
                                          <p:attrName>style.visibility</p:attrName>
                                        </p:attrNameLst>
                                      </p:cBhvr>
                                      <p:to>
                                        <p:strVal val="hidden"/>
                                      </p:to>
                                    </p:set>
                                  </p:childTnLst>
                                </p:cTn>
                              </p:par>
                            </p:childTnLst>
                          </p:cTn>
                        </p:par>
                        <p:par>
                          <p:cTn id="212" fill="hold" nodeType="afterGroup">
                            <p:stCondLst>
                              <p:cond delay="14000"/>
                            </p:stCondLst>
                            <p:childTnLst>
                              <p:par>
                                <p:cTn id="213" presetID="56" presetClass="path" presetSubtype="0" accel="50000" decel="50000" fill="hold" nodeType="afterEffect">
                                  <p:stCondLst>
                                    <p:cond delay="0"/>
                                  </p:stCondLst>
                                  <p:childTnLst>
                                    <p:animMotion origin="layout" path="M 0.00416 4.07407E-6 L -0.11199 -0.14329 " pathEditMode="fixed" rAng="0" ptsTypes="AA">
                                      <p:cBhvr>
                                        <p:cTn id="214" dur="2000" fill="hold"/>
                                        <p:tgtEl>
                                          <p:spTgt spid="86"/>
                                        </p:tgtEl>
                                        <p:attrNameLst>
                                          <p:attrName>ppt_x</p:attrName>
                                          <p:attrName>ppt_y</p:attrName>
                                        </p:attrNameLst>
                                      </p:cBhvr>
                                      <p:rCtr x="-5800" y="-7200"/>
                                    </p:animMotion>
                                  </p:childTnLst>
                                </p:cTn>
                              </p:par>
                              <p:par>
                                <p:cTn id="215" presetID="56" presetClass="path" presetSubtype="0" accel="50000" decel="50000" fill="hold" nodeType="withEffect">
                                  <p:stCondLst>
                                    <p:cond delay="0"/>
                                  </p:stCondLst>
                                  <p:childTnLst>
                                    <p:animMotion origin="layout" path="M 1.38889E-6 -4.81481E-6 L -0.0908 -0.21967 " pathEditMode="relative" rAng="0" ptsTypes="AA">
                                      <p:cBhvr>
                                        <p:cTn id="216" dur="2000" fill="hold"/>
                                        <p:tgtEl>
                                          <p:spTgt spid="92"/>
                                        </p:tgtEl>
                                        <p:attrNameLst>
                                          <p:attrName>ppt_x</p:attrName>
                                          <p:attrName>ppt_y</p:attrName>
                                        </p:attrNameLst>
                                      </p:cBhvr>
                                      <p:rCtr x="-4500" y="-11000"/>
                                    </p:animMotion>
                                  </p:childTnLst>
                                </p:cTn>
                              </p:par>
                              <p:par>
                                <p:cTn id="217" presetID="56" presetClass="path" presetSubtype="0" accel="50000" decel="50000" fill="hold" nodeType="withEffect">
                                  <p:stCondLst>
                                    <p:cond delay="0"/>
                                  </p:stCondLst>
                                  <p:childTnLst>
                                    <p:animMotion origin="layout" path="M 4.72222E-6 -7.40741E-7 L -0.0158 -0.06921 " pathEditMode="relative" rAng="0" ptsTypes="AA">
                                      <p:cBhvr>
                                        <p:cTn id="218" dur="2000" fill="hold"/>
                                        <p:tgtEl>
                                          <p:spTgt spid="95"/>
                                        </p:tgtEl>
                                        <p:attrNameLst>
                                          <p:attrName>ppt_x</p:attrName>
                                          <p:attrName>ppt_y</p:attrName>
                                        </p:attrNameLst>
                                      </p:cBhvr>
                                      <p:rCtr x="-800" y="-3500"/>
                                    </p:animMotion>
                                  </p:childTnLst>
                                </p:cTn>
                              </p:par>
                              <p:par>
                                <p:cTn id="219" presetID="56" presetClass="path" presetSubtype="0" accel="50000" decel="50000" fill="hold" nodeType="withEffect">
                                  <p:stCondLst>
                                    <p:cond delay="0"/>
                                  </p:stCondLst>
                                  <p:childTnLst>
                                    <p:animMotion origin="layout" path="M 4.72222E-6 -2.96296E-6 L -0.12414 -0.16921 " pathEditMode="relative" rAng="0" ptsTypes="AA">
                                      <p:cBhvr>
                                        <p:cTn id="220" dur="2000" fill="hold"/>
                                        <p:tgtEl>
                                          <p:spTgt spid="96"/>
                                        </p:tgtEl>
                                        <p:attrNameLst>
                                          <p:attrName>ppt_x</p:attrName>
                                          <p:attrName>ppt_y</p:attrName>
                                        </p:attrNameLst>
                                      </p:cBhvr>
                                      <p:rCtr x="-6200" y="-8500"/>
                                    </p:animMotion>
                                  </p:childTnLst>
                                </p:cTn>
                              </p:par>
                              <p:par>
                                <p:cTn id="221" presetID="4" presetClass="entr" presetSubtype="16" fill="hold" grpId="0" nodeType="withEffect">
                                  <p:stCondLst>
                                    <p:cond delay="0"/>
                                  </p:stCondLst>
                                  <p:childTnLst>
                                    <p:set>
                                      <p:cBhvr>
                                        <p:cTn id="222" dur="1" fill="hold">
                                          <p:stCondLst>
                                            <p:cond delay="0"/>
                                          </p:stCondLst>
                                        </p:cTn>
                                        <p:tgtEl>
                                          <p:spTgt spid="613398"/>
                                        </p:tgtEl>
                                        <p:attrNameLst>
                                          <p:attrName>style.visibility</p:attrName>
                                        </p:attrNameLst>
                                      </p:cBhvr>
                                      <p:to>
                                        <p:strVal val="visible"/>
                                      </p:to>
                                    </p:set>
                                    <p:animEffect transition="in" filter="box(in)">
                                      <p:cBhvr>
                                        <p:cTn id="223" dur="500"/>
                                        <p:tgtEl>
                                          <p:spTgt spid="613398"/>
                                        </p:tgtEl>
                                      </p:cBhvr>
                                    </p:animEffect>
                                  </p:childTnLst>
                                </p:cTn>
                              </p:par>
                              <p:par>
                                <p:cTn id="224" presetID="10" presetClass="entr" presetSubtype="0" fill="hold" nodeType="withEffect">
                                  <p:stCondLst>
                                    <p:cond delay="0"/>
                                  </p:stCondLst>
                                  <p:childTnLst>
                                    <p:set>
                                      <p:cBhvr>
                                        <p:cTn id="225" dur="1" fill="hold">
                                          <p:stCondLst>
                                            <p:cond delay="0"/>
                                          </p:stCondLst>
                                        </p:cTn>
                                        <p:tgtEl>
                                          <p:spTgt spid="6"/>
                                        </p:tgtEl>
                                        <p:attrNameLst>
                                          <p:attrName>style.visibility</p:attrName>
                                        </p:attrNameLst>
                                      </p:cBhvr>
                                      <p:to>
                                        <p:strVal val="visible"/>
                                      </p:to>
                                    </p:set>
                                    <p:animEffect transition="in" filter="fade">
                                      <p:cBhvr>
                                        <p:cTn id="226" dur="500"/>
                                        <p:tgtEl>
                                          <p:spTgt spid="6"/>
                                        </p:tgtEl>
                                      </p:cBhvr>
                                    </p:animEffect>
                                  </p:childTnLst>
                                </p:cTn>
                              </p:par>
                            </p:childTnLst>
                          </p:cTn>
                        </p:par>
                        <p:par>
                          <p:cTn id="227" fill="hold" nodeType="afterGroup">
                            <p:stCondLst>
                              <p:cond delay="16000"/>
                            </p:stCondLst>
                            <p:childTnLst>
                              <p:par>
                                <p:cTn id="228" presetID="10" presetClass="entr" presetSubtype="0" fill="hold" nodeType="afterEffect">
                                  <p:stCondLst>
                                    <p:cond delay="0"/>
                                  </p:stCondLst>
                                  <p:childTnLst>
                                    <p:set>
                                      <p:cBhvr>
                                        <p:cTn id="229" dur="1" fill="hold">
                                          <p:stCondLst>
                                            <p:cond delay="0"/>
                                          </p:stCondLst>
                                        </p:cTn>
                                        <p:tgtEl>
                                          <p:spTgt spid="21"/>
                                        </p:tgtEl>
                                        <p:attrNameLst>
                                          <p:attrName>style.visibility</p:attrName>
                                        </p:attrNameLst>
                                      </p:cBhvr>
                                      <p:to>
                                        <p:strVal val="visible"/>
                                      </p:to>
                                    </p:set>
                                    <p:animEffect transition="in" filter="fade">
                                      <p:cBhvr>
                                        <p:cTn id="230" dur="500"/>
                                        <p:tgtEl>
                                          <p:spTgt spid="21"/>
                                        </p:tgtEl>
                                      </p:cBhvr>
                                    </p:animEffect>
                                  </p:childTnLst>
                                </p:cTn>
                              </p:par>
                            </p:childTnLst>
                          </p:cTn>
                        </p:par>
                        <p:par>
                          <p:cTn id="231" fill="hold" nodeType="afterGroup">
                            <p:stCondLst>
                              <p:cond delay="16500"/>
                            </p:stCondLst>
                            <p:childTnLst>
                              <p:par>
                                <p:cTn id="232" presetID="10" presetClass="entr" presetSubtype="0" fill="hold" nodeType="afterEffect">
                                  <p:stCondLst>
                                    <p:cond delay="1500"/>
                                  </p:stCondLst>
                                  <p:childTnLst>
                                    <p:set>
                                      <p:cBhvr>
                                        <p:cTn id="233" dur="1" fill="hold">
                                          <p:stCondLst>
                                            <p:cond delay="0"/>
                                          </p:stCondLst>
                                        </p:cTn>
                                        <p:tgtEl>
                                          <p:spTgt spid="66"/>
                                        </p:tgtEl>
                                        <p:attrNameLst>
                                          <p:attrName>style.visibility</p:attrName>
                                        </p:attrNameLst>
                                      </p:cBhvr>
                                      <p:to>
                                        <p:strVal val="visible"/>
                                      </p:to>
                                    </p:set>
                                    <p:animEffect transition="in" filter="fade">
                                      <p:cBhvr>
                                        <p:cTn id="234" dur="500"/>
                                        <p:tgtEl>
                                          <p:spTgt spid="66"/>
                                        </p:tgtEl>
                                      </p:cBhvr>
                                    </p:animEffect>
                                  </p:childTnLst>
                                </p:cTn>
                              </p:par>
                              <p:par>
                                <p:cTn id="235" presetID="10" presetClass="exit" presetSubtype="0" fill="hold" nodeType="withEffect">
                                  <p:stCondLst>
                                    <p:cond delay="1500"/>
                                  </p:stCondLst>
                                  <p:childTnLst>
                                    <p:animEffect transition="out" filter="fade">
                                      <p:cBhvr>
                                        <p:cTn id="236" dur="500"/>
                                        <p:tgtEl>
                                          <p:spTgt spid="21"/>
                                        </p:tgtEl>
                                      </p:cBhvr>
                                    </p:animEffect>
                                    <p:set>
                                      <p:cBhvr>
                                        <p:cTn id="237" dur="1" fill="hold">
                                          <p:stCondLst>
                                            <p:cond delay="499"/>
                                          </p:stCondLst>
                                        </p:cTn>
                                        <p:tgtEl>
                                          <p:spTgt spid="21"/>
                                        </p:tgtEl>
                                        <p:attrNameLst>
                                          <p:attrName>style.visibility</p:attrName>
                                        </p:attrNameLst>
                                      </p:cBhvr>
                                      <p:to>
                                        <p:strVal val="hidden"/>
                                      </p:to>
                                    </p:set>
                                  </p:childTnLst>
                                </p:cTn>
                              </p:par>
                            </p:childTnLst>
                          </p:cTn>
                        </p:par>
                        <p:par>
                          <p:cTn id="238" fill="hold" nodeType="afterGroup">
                            <p:stCondLst>
                              <p:cond delay="18500"/>
                            </p:stCondLst>
                            <p:childTnLst>
                              <p:par>
                                <p:cTn id="239" presetID="10" presetClass="entr" presetSubtype="0" fill="hold" nodeType="afterEffect">
                                  <p:stCondLst>
                                    <p:cond delay="1500"/>
                                  </p:stCondLst>
                                  <p:childTnLst>
                                    <p:set>
                                      <p:cBhvr>
                                        <p:cTn id="240" dur="1" fill="hold">
                                          <p:stCondLst>
                                            <p:cond delay="0"/>
                                          </p:stCondLst>
                                        </p:cTn>
                                        <p:tgtEl>
                                          <p:spTgt spid="8"/>
                                        </p:tgtEl>
                                        <p:attrNameLst>
                                          <p:attrName>style.visibility</p:attrName>
                                        </p:attrNameLst>
                                      </p:cBhvr>
                                      <p:to>
                                        <p:strVal val="visible"/>
                                      </p:to>
                                    </p:set>
                                    <p:animEffect transition="in" filter="fade">
                                      <p:cBhvr>
                                        <p:cTn id="241" dur="500"/>
                                        <p:tgtEl>
                                          <p:spTgt spid="8"/>
                                        </p:tgtEl>
                                      </p:cBhvr>
                                    </p:animEffect>
                                  </p:childTnLst>
                                </p:cTn>
                              </p:par>
                              <p:par>
                                <p:cTn id="242" presetID="10" presetClass="exit" presetSubtype="0" fill="hold" nodeType="withEffect">
                                  <p:stCondLst>
                                    <p:cond delay="1500"/>
                                  </p:stCondLst>
                                  <p:childTnLst>
                                    <p:animEffect transition="out" filter="fade">
                                      <p:cBhvr>
                                        <p:cTn id="243" dur="500"/>
                                        <p:tgtEl>
                                          <p:spTgt spid="66"/>
                                        </p:tgtEl>
                                      </p:cBhvr>
                                    </p:animEffect>
                                    <p:set>
                                      <p:cBhvr>
                                        <p:cTn id="244"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397" grpId="0"/>
      <p:bldP spid="613398"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92F4D213-C1F9-4413-87E4-36C0C4EDD11F}" type="slidenum">
              <a:rPr lang="en-US"/>
              <a:pPr>
                <a:defRPr/>
              </a:pPr>
              <a:t>60</a:t>
            </a:fld>
            <a:endParaRPr lang="en-US"/>
          </a:p>
        </p:txBody>
      </p:sp>
      <p:sp>
        <p:nvSpPr>
          <p:cNvPr id="3" name="TextBox 2"/>
          <p:cNvSpPr txBox="1"/>
          <p:nvPr/>
        </p:nvSpPr>
        <p:spPr>
          <a:xfrm>
            <a:off x="0" y="0"/>
            <a:ext cx="7543800" cy="6862763"/>
          </a:xfrm>
          <a:prstGeom prst="rect">
            <a:avLst/>
          </a:prstGeom>
          <a:noFill/>
        </p:spPr>
        <p:txBody>
          <a:bodyPr>
            <a:spAutoFit/>
          </a:bodyPr>
          <a:lstStyle/>
          <a:p>
            <a:pPr fontAlgn="auto">
              <a:spcBef>
                <a:spcPts val="0"/>
              </a:spcBef>
              <a:spcAft>
                <a:spcPts val="0"/>
              </a:spcAft>
              <a:defRPr/>
            </a:pPr>
            <a:r>
              <a:rPr lang="en-US" sz="2800" b="1" dirty="0">
                <a:solidFill>
                  <a:srgbClr val="0090FF"/>
                </a:solidFill>
                <a:latin typeface="+mn-lt"/>
                <a:ea typeface="+mn-ea"/>
              </a:rPr>
              <a:t>T</a:t>
            </a:r>
            <a:r>
              <a:rPr lang="en-US" sz="2800" b="1" dirty="0">
                <a:solidFill>
                  <a:srgbClr val="0090FF"/>
                </a:solidFill>
                <a:latin typeface="+mn-lt"/>
                <a:ea typeface="+mn-ea"/>
              </a:rPr>
              <a:t>heoretical </a:t>
            </a:r>
            <a:r>
              <a:rPr lang="en-US" sz="2800" b="1" dirty="0">
                <a:solidFill>
                  <a:srgbClr val="0090FF"/>
                </a:solidFill>
                <a:latin typeface="+mn-lt"/>
                <a:ea typeface="+mn-ea"/>
              </a:rPr>
              <a:t>computer scientists </a:t>
            </a:r>
            <a:r>
              <a:rPr lang="en-US" sz="2800" b="1" dirty="0">
                <a:solidFill>
                  <a:schemeClr val="tx2"/>
                </a:solidFill>
                <a:latin typeface="+mn-lt"/>
                <a:ea typeface="+mn-ea"/>
              </a:rPr>
              <a:t>are interested </a:t>
            </a:r>
            <a:r>
              <a:rPr lang="en-US" sz="2800" b="1" dirty="0">
                <a:solidFill>
                  <a:schemeClr val="tx2"/>
                </a:solidFill>
                <a:latin typeface="+mn-lt"/>
                <a:ea typeface="+mn-ea"/>
              </a:rPr>
              <a:t>in solving computational problems such as:</a:t>
            </a:r>
            <a:endParaRPr lang="en-US" sz="2800" b="1" dirty="0">
              <a:solidFill>
                <a:schemeClr val="tx2"/>
              </a:solidFill>
              <a:latin typeface="+mn-lt"/>
              <a:ea typeface="+mn-ea"/>
            </a:endParaRPr>
          </a:p>
          <a:p>
            <a:pPr marL="285750" indent="-285750" fontAlgn="auto">
              <a:spcBef>
                <a:spcPts val="0"/>
              </a:spcBef>
              <a:spcAft>
                <a:spcPts val="0"/>
              </a:spcAft>
              <a:buFont typeface="Arial" panose="020B0604020202020204" pitchFamily="34" charset="0"/>
              <a:buChar char="•"/>
              <a:defRPr/>
            </a:pPr>
            <a:r>
              <a:rPr lang="en-US" sz="2000" dirty="0">
                <a:latin typeface="+mn-lt"/>
                <a:ea typeface="+mn-ea"/>
              </a:rPr>
              <a:t>How </a:t>
            </a:r>
            <a:r>
              <a:rPr lang="en-US" sz="2000" dirty="0">
                <a:latin typeface="+mn-lt"/>
                <a:ea typeface="+mn-ea"/>
              </a:rPr>
              <a:t>do the </a:t>
            </a:r>
            <a:r>
              <a:rPr lang="en-US" sz="2000" u="sng" dirty="0">
                <a:latin typeface="+mn-lt"/>
                <a:ea typeface="+mn-ea"/>
              </a:rPr>
              <a:t>resources</a:t>
            </a:r>
            <a:r>
              <a:rPr lang="en-US" sz="2000" dirty="0">
                <a:latin typeface="+mn-lt"/>
                <a:ea typeface="+mn-ea"/>
              </a:rPr>
              <a:t> needed to solve a computational problem (such as time, space, communication, and number of processors) </a:t>
            </a:r>
            <a:r>
              <a:rPr lang="en-US" sz="2000" u="sng" dirty="0">
                <a:latin typeface="+mn-lt"/>
                <a:ea typeface="+mn-ea"/>
              </a:rPr>
              <a:t>scale</a:t>
            </a:r>
            <a:r>
              <a:rPr lang="en-US" sz="2000" dirty="0">
                <a:latin typeface="+mn-lt"/>
                <a:ea typeface="+mn-ea"/>
              </a:rPr>
              <a:t> with the size of the problem?</a:t>
            </a:r>
          </a:p>
          <a:p>
            <a:pPr marL="285750" indent="-285750" fontAlgn="auto">
              <a:spcBef>
                <a:spcPts val="0"/>
              </a:spcBef>
              <a:spcAft>
                <a:spcPts val="0"/>
              </a:spcAft>
              <a:buFont typeface="Arial" panose="020B0604020202020204" pitchFamily="34" charset="0"/>
              <a:buChar char="•"/>
              <a:defRPr/>
            </a:pPr>
            <a:endParaRPr lang="en-US" sz="2000" dirty="0">
              <a:latin typeface="+mn-lt"/>
              <a:ea typeface="+mn-ea"/>
            </a:endParaRPr>
          </a:p>
          <a:p>
            <a:pPr marL="285750" indent="-285750" fontAlgn="auto">
              <a:spcBef>
                <a:spcPts val="0"/>
              </a:spcBef>
              <a:spcAft>
                <a:spcPts val="0"/>
              </a:spcAft>
              <a:buFont typeface="Arial" panose="020B0604020202020204" pitchFamily="34" charset="0"/>
              <a:buChar char="•"/>
              <a:defRPr/>
            </a:pPr>
            <a:r>
              <a:rPr lang="en-US" sz="2000" dirty="0">
                <a:latin typeface="+mn-lt"/>
                <a:ea typeface="+mn-ea"/>
              </a:rPr>
              <a:t>Can </a:t>
            </a:r>
            <a:r>
              <a:rPr lang="en-US" sz="2000" dirty="0">
                <a:latin typeface="+mn-lt"/>
                <a:ea typeface="+mn-ea"/>
              </a:rPr>
              <a:t>we distinguish "truly" random numbers from random-looking numbers generated by deterministic means? Is </a:t>
            </a:r>
            <a:r>
              <a:rPr lang="en-US" sz="2000" u="sng" dirty="0">
                <a:latin typeface="+mn-lt"/>
                <a:ea typeface="+mn-ea"/>
              </a:rPr>
              <a:t>true randomness </a:t>
            </a:r>
            <a:r>
              <a:rPr lang="en-US" sz="2000" dirty="0">
                <a:latin typeface="+mn-lt"/>
                <a:ea typeface="+mn-ea"/>
              </a:rPr>
              <a:t>even necessary?</a:t>
            </a:r>
          </a:p>
          <a:p>
            <a:pPr marL="285750" indent="-285750" fontAlgn="auto">
              <a:spcBef>
                <a:spcPts val="0"/>
              </a:spcBef>
              <a:spcAft>
                <a:spcPts val="0"/>
              </a:spcAft>
              <a:buFont typeface="Arial" panose="020B0604020202020204" pitchFamily="34" charset="0"/>
              <a:buChar char="•"/>
              <a:defRPr/>
            </a:pPr>
            <a:endParaRPr lang="en-US" sz="2000" dirty="0">
              <a:latin typeface="+mn-lt"/>
              <a:ea typeface="+mn-ea"/>
            </a:endParaRPr>
          </a:p>
          <a:p>
            <a:pPr marL="285750" indent="-285750" fontAlgn="auto">
              <a:spcBef>
                <a:spcPts val="0"/>
              </a:spcBef>
              <a:spcAft>
                <a:spcPts val="0"/>
              </a:spcAft>
              <a:buFont typeface="Arial" panose="020B0604020202020204" pitchFamily="34" charset="0"/>
              <a:buChar char="•"/>
              <a:defRPr/>
            </a:pPr>
            <a:r>
              <a:rPr lang="en-US" sz="2000" dirty="0">
                <a:latin typeface="+mn-lt"/>
                <a:ea typeface="+mn-ea"/>
              </a:rPr>
              <a:t>Can </a:t>
            </a:r>
            <a:r>
              <a:rPr lang="en-US" sz="2000" dirty="0">
                <a:latin typeface="+mn-lt"/>
                <a:ea typeface="+mn-ea"/>
              </a:rPr>
              <a:t>we build </a:t>
            </a:r>
            <a:r>
              <a:rPr lang="en-US" sz="2000" u="sng" dirty="0">
                <a:latin typeface="+mn-lt"/>
                <a:ea typeface="+mn-ea"/>
              </a:rPr>
              <a:t>secure cryptographic </a:t>
            </a:r>
            <a:r>
              <a:rPr lang="en-US" sz="2000" dirty="0">
                <a:latin typeface="+mn-lt"/>
                <a:ea typeface="+mn-ea"/>
              </a:rPr>
              <a:t>protocols -- not just for exchanging secret messages, but for many other tasks needed in modern electronic commerce?</a:t>
            </a:r>
          </a:p>
          <a:p>
            <a:pPr marL="285750" indent="-285750" fontAlgn="auto">
              <a:spcBef>
                <a:spcPts val="0"/>
              </a:spcBef>
              <a:spcAft>
                <a:spcPts val="0"/>
              </a:spcAft>
              <a:buFont typeface="Arial" panose="020B0604020202020204" pitchFamily="34" charset="0"/>
              <a:buChar char="•"/>
              <a:defRPr/>
            </a:pPr>
            <a:endParaRPr lang="en-US" sz="2000" dirty="0">
              <a:latin typeface="+mn-lt"/>
              <a:ea typeface="+mn-ea"/>
            </a:endParaRPr>
          </a:p>
          <a:p>
            <a:pPr marL="285750" indent="-285750" fontAlgn="auto">
              <a:spcBef>
                <a:spcPts val="0"/>
              </a:spcBef>
              <a:spcAft>
                <a:spcPts val="0"/>
              </a:spcAft>
              <a:buFont typeface="Arial" panose="020B0604020202020204" pitchFamily="34" charset="0"/>
              <a:buChar char="•"/>
              <a:defRPr/>
            </a:pPr>
            <a:r>
              <a:rPr lang="en-US" sz="2000" dirty="0">
                <a:latin typeface="+mn-lt"/>
                <a:ea typeface="+mn-ea"/>
              </a:rPr>
              <a:t>What </a:t>
            </a:r>
            <a:r>
              <a:rPr lang="en-US" sz="2000" dirty="0">
                <a:latin typeface="+mn-lt"/>
                <a:ea typeface="+mn-ea"/>
              </a:rPr>
              <a:t>sorts of </a:t>
            </a:r>
            <a:r>
              <a:rPr lang="en-US" sz="2000" u="sng" dirty="0">
                <a:latin typeface="+mn-lt"/>
                <a:ea typeface="+mn-ea"/>
              </a:rPr>
              <a:t>computations can be carried out collectively </a:t>
            </a:r>
            <a:r>
              <a:rPr lang="en-US" sz="2000" dirty="0">
                <a:latin typeface="+mn-lt"/>
                <a:ea typeface="+mn-ea"/>
              </a:rPr>
              <a:t>by neurons in a brain, or proteins in a cell, or buyers and sellers in a marketplace?</a:t>
            </a:r>
          </a:p>
          <a:p>
            <a:pPr fontAlgn="auto">
              <a:spcBef>
                <a:spcPts val="0"/>
              </a:spcBef>
              <a:spcAft>
                <a:spcPts val="0"/>
              </a:spcAft>
              <a:defRPr/>
            </a:pPr>
            <a:endParaRPr lang="en-US" sz="2000" dirty="0">
              <a:latin typeface="+mn-lt"/>
              <a:ea typeface="+mn-ea"/>
            </a:endParaRPr>
          </a:p>
          <a:p>
            <a:pPr marL="285750" indent="-285750" fontAlgn="auto">
              <a:spcBef>
                <a:spcPts val="0"/>
              </a:spcBef>
              <a:spcAft>
                <a:spcPts val="0"/>
              </a:spcAft>
              <a:buFont typeface="Arial" panose="020B0604020202020204" pitchFamily="34" charset="0"/>
              <a:buChar char="•"/>
              <a:defRPr/>
            </a:pPr>
            <a:r>
              <a:rPr lang="en-US" sz="2000" dirty="0">
                <a:latin typeface="+mn-lt"/>
                <a:ea typeface="+mn-ea"/>
              </a:rPr>
              <a:t>What </a:t>
            </a:r>
            <a:r>
              <a:rPr lang="en-US" sz="2000" dirty="0">
                <a:latin typeface="+mn-lt"/>
                <a:ea typeface="+mn-ea"/>
              </a:rPr>
              <a:t>are the capabilities and </a:t>
            </a:r>
            <a:r>
              <a:rPr lang="en-US" sz="2000" u="sng" dirty="0">
                <a:latin typeface="+mn-lt"/>
                <a:ea typeface="+mn-ea"/>
              </a:rPr>
              <a:t>limits </a:t>
            </a:r>
            <a:r>
              <a:rPr lang="en-US" sz="2000" dirty="0">
                <a:latin typeface="+mn-lt"/>
                <a:ea typeface="+mn-ea"/>
              </a:rPr>
              <a:t>of quantum </a:t>
            </a:r>
            <a:r>
              <a:rPr lang="en-US" sz="2000" dirty="0">
                <a:latin typeface="+mn-lt"/>
                <a:ea typeface="+mn-ea"/>
              </a:rPr>
              <a:t>computers?</a:t>
            </a:r>
          </a:p>
          <a:p>
            <a:pPr fontAlgn="auto">
              <a:spcBef>
                <a:spcPts val="0"/>
              </a:spcBef>
              <a:spcAft>
                <a:spcPts val="0"/>
              </a:spcAft>
              <a:defRPr/>
            </a:pPr>
            <a:endParaRPr lang="en-US" sz="2000" dirty="0">
              <a:latin typeface="+mn-lt"/>
              <a:ea typeface="+mn-ea"/>
            </a:endParaRPr>
          </a:p>
          <a:p>
            <a:pPr lvl="1" algn="r" fontAlgn="auto">
              <a:spcBef>
                <a:spcPts val="0"/>
              </a:spcBef>
              <a:spcAft>
                <a:spcPts val="0"/>
              </a:spcAft>
              <a:defRPr/>
            </a:pPr>
            <a:r>
              <a:rPr lang="en-US" sz="1200" b="1" i="1" dirty="0">
                <a:solidFill>
                  <a:schemeClr val="accent2"/>
                </a:solidFill>
                <a:latin typeface="+mn-lt"/>
                <a:ea typeface="+mn-ea"/>
              </a:rPr>
              <a:t>Source: MIT Computer Science and Artificial Intelligence lab</a:t>
            </a:r>
          </a:p>
          <a:p>
            <a:pPr lvl="1" algn="r" fontAlgn="auto">
              <a:spcBef>
                <a:spcPts val="0"/>
              </a:spcBef>
              <a:spcAft>
                <a:spcPts val="0"/>
              </a:spcAft>
              <a:defRPr/>
            </a:pPr>
            <a:r>
              <a:rPr lang="en-US" sz="1200" b="1" i="1" dirty="0">
                <a:solidFill>
                  <a:schemeClr val="accent2"/>
                </a:solidFill>
                <a:latin typeface="+mn-lt"/>
                <a:ea typeface="+mn-ea"/>
              </a:rPr>
              <a:t> http</a:t>
            </a:r>
            <a:r>
              <a:rPr lang="en-US" sz="1200" b="1" i="1" dirty="0">
                <a:solidFill>
                  <a:schemeClr val="accent2"/>
                </a:solidFill>
                <a:latin typeface="+mn-lt"/>
                <a:ea typeface="+mn-ea"/>
              </a:rPr>
              <a:t>://toc.csail.mit.edu/</a:t>
            </a:r>
          </a:p>
        </p:txBody>
      </p:sp>
      <p:pic>
        <p:nvPicPr>
          <p:cNvPr id="148483" name="Picture 2"/>
          <p:cNvPicPr>
            <a:picLocks noChangeAspect="1" noChangeArrowheads="1"/>
          </p:cNvPicPr>
          <p:nvPr/>
        </p:nvPicPr>
        <p:blipFill>
          <a:blip r:embed="rId2"/>
          <a:srcRect/>
          <a:stretch>
            <a:fillRect/>
          </a:stretch>
        </p:blipFill>
        <p:spPr bwMode="auto">
          <a:xfrm>
            <a:off x="7543800" y="0"/>
            <a:ext cx="1600200" cy="1600200"/>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5" name="Picture 2"/>
          <p:cNvPicPr>
            <a:picLocks noChangeAspect="1" noChangeArrowheads="1"/>
          </p:cNvPicPr>
          <p:nvPr/>
        </p:nvPicPr>
        <p:blipFill>
          <a:blip r:embed="rId2"/>
          <a:srcRect/>
          <a:stretch>
            <a:fillRect/>
          </a:stretch>
        </p:blipFill>
        <p:spPr bwMode="auto">
          <a:xfrm>
            <a:off x="276225" y="109538"/>
            <a:ext cx="8591550" cy="6638925"/>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8B25935F-DBC0-469A-859C-8855655EBB3B}" type="slidenum">
              <a:rPr lang="en-US"/>
              <a:pPr>
                <a:defRPr/>
              </a:pPr>
              <a:t>61</a:t>
            </a:fld>
            <a:endParaRPr lang="en-US"/>
          </a:p>
        </p:txBody>
      </p:sp>
    </p:spTree>
  </p:cSld>
  <p:clrMapOvr>
    <a:masterClrMapping/>
  </p:clrMapOvr>
  <p:transition spd="slow">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alpha val="47842"/>
          </a:schemeClr>
        </a:solidFill>
        <a:effectLst/>
      </p:bgPr>
    </p:bg>
    <p:spTree>
      <p:nvGrpSpPr>
        <p:cNvPr id="1" name=""/>
        <p:cNvGrpSpPr/>
        <p:nvPr/>
      </p:nvGrpSpPr>
      <p:grpSpPr>
        <a:xfrm>
          <a:off x="0" y="0"/>
          <a:ext cx="0" cy="0"/>
          <a:chOff x="0" y="0"/>
          <a:chExt cx="0" cy="0"/>
        </a:xfrm>
      </p:grpSpPr>
      <p:pic>
        <p:nvPicPr>
          <p:cNvPr id="150530" name="Picture 3"/>
          <p:cNvPicPr>
            <a:picLocks noChangeAspect="1" noChangeArrowheads="1"/>
          </p:cNvPicPr>
          <p:nvPr/>
        </p:nvPicPr>
        <p:blipFill>
          <a:blip r:embed="rId2"/>
          <a:srcRect/>
          <a:stretch>
            <a:fillRect/>
          </a:stretch>
        </p:blipFill>
        <p:spPr bwMode="auto">
          <a:xfrm>
            <a:off x="76200" y="3429000"/>
            <a:ext cx="4073525" cy="2770188"/>
          </a:xfrm>
          <a:prstGeom prst="rect">
            <a:avLst/>
          </a:prstGeom>
          <a:noFill/>
          <a:ln w="9525">
            <a:noFill/>
            <a:miter lim="800000"/>
            <a:headEnd/>
            <a:tailEnd/>
          </a:ln>
        </p:spPr>
      </p:pic>
      <p:sp>
        <p:nvSpPr>
          <p:cNvPr id="2" name="Slide Number Placeholder 1"/>
          <p:cNvSpPr>
            <a:spLocks noGrp="1"/>
          </p:cNvSpPr>
          <p:nvPr>
            <p:ph type="sldNum" sz="quarter" idx="4294967295"/>
          </p:nvPr>
        </p:nvSpPr>
        <p:spPr>
          <a:xfrm>
            <a:off x="7010400" y="6356350"/>
            <a:ext cx="2133600" cy="365125"/>
          </a:xfrm>
        </p:spPr>
        <p:txBody>
          <a:bodyPr/>
          <a:lstStyle/>
          <a:p>
            <a:pPr>
              <a:defRPr/>
            </a:pPr>
            <a:fld id="{200B75D2-671E-460A-8FFF-C9999F83606F}" type="slidenum">
              <a:rPr lang="en-US"/>
              <a:pPr>
                <a:defRPr/>
              </a:pPr>
              <a:t>62</a:t>
            </a:fld>
            <a:endParaRPr lang="en-US"/>
          </a:p>
        </p:txBody>
      </p:sp>
      <p:sp>
        <p:nvSpPr>
          <p:cNvPr id="150532" name="Title 2"/>
          <p:cNvSpPr>
            <a:spLocks noGrp="1"/>
          </p:cNvSpPr>
          <p:nvPr>
            <p:ph type="title" idx="4294967295"/>
          </p:nvPr>
        </p:nvSpPr>
        <p:spPr>
          <a:xfrm>
            <a:off x="0" y="19050"/>
            <a:ext cx="8610600" cy="715963"/>
          </a:xfrm>
        </p:spPr>
        <p:txBody>
          <a:bodyPr/>
          <a:lstStyle/>
          <a:p>
            <a:r>
              <a:rPr lang="en-US" altLang="zh-CN" b="1" smtClean="0">
                <a:solidFill>
                  <a:schemeClr val="bg1"/>
                </a:solidFill>
                <a:ea typeface="宋体" charset="-122"/>
              </a:rPr>
              <a:t>Computational science</a:t>
            </a:r>
            <a:endParaRPr lang="en-US" altLang="zh-CN" smtClean="0">
              <a:solidFill>
                <a:schemeClr val="bg1"/>
              </a:solidFill>
              <a:ea typeface="宋体" charset="-122"/>
            </a:endParaRPr>
          </a:p>
        </p:txBody>
      </p:sp>
      <p:sp>
        <p:nvSpPr>
          <p:cNvPr id="150533" name="Content Placeholder 3"/>
          <p:cNvSpPr>
            <a:spLocks noGrp="1"/>
          </p:cNvSpPr>
          <p:nvPr>
            <p:ph idx="4294967295"/>
          </p:nvPr>
        </p:nvSpPr>
        <p:spPr>
          <a:xfrm>
            <a:off x="0" y="1249363"/>
            <a:ext cx="8610600" cy="2838450"/>
          </a:xfrm>
        </p:spPr>
        <p:txBody>
          <a:bodyPr/>
          <a:lstStyle/>
          <a:p>
            <a:endParaRPr lang="en-US" altLang="zh-CN" sz="2800" smtClean="0">
              <a:ea typeface="宋体" charset="-122"/>
            </a:endParaRPr>
          </a:p>
          <a:p>
            <a:r>
              <a:rPr lang="en-US" altLang="zh-CN" sz="2400" smtClean="0">
                <a:ea typeface="宋体" charset="-122"/>
              </a:rPr>
              <a:t>Also called </a:t>
            </a:r>
            <a:r>
              <a:rPr lang="en-US" altLang="zh-CN" sz="2400" b="1" smtClean="0">
                <a:solidFill>
                  <a:schemeClr val="accent2"/>
                </a:solidFill>
                <a:ea typeface="宋体" charset="-122"/>
              </a:rPr>
              <a:t>scientific computing </a:t>
            </a:r>
            <a:r>
              <a:rPr lang="en-US" altLang="zh-CN" sz="2400" smtClean="0">
                <a:ea typeface="宋体" charset="-122"/>
              </a:rPr>
              <a:t>or </a:t>
            </a:r>
            <a:r>
              <a:rPr lang="en-US" altLang="zh-CN" sz="2400" b="1" smtClean="0">
                <a:solidFill>
                  <a:schemeClr val="accent2"/>
                </a:solidFill>
                <a:ea typeface="宋体" charset="-122"/>
              </a:rPr>
              <a:t>scientific computation</a:t>
            </a:r>
            <a:r>
              <a:rPr lang="en-US" altLang="zh-CN" sz="2400" smtClean="0">
                <a:ea typeface="宋体" charset="-122"/>
              </a:rPr>
              <a:t> is concerned with constructing mathematical models and quantitative analysis techniques and using computers to analyze and solve</a:t>
            </a:r>
            <a:r>
              <a:rPr lang="en-US" altLang="zh-CN" sz="2400" smtClean="0">
                <a:solidFill>
                  <a:schemeClr val="accent2"/>
                </a:solidFill>
                <a:ea typeface="宋体" charset="-122"/>
              </a:rPr>
              <a:t> </a:t>
            </a:r>
            <a:r>
              <a:rPr lang="en-US" altLang="zh-CN" sz="2400" b="1" smtClean="0">
                <a:solidFill>
                  <a:schemeClr val="accent2"/>
                </a:solidFill>
                <a:ea typeface="宋体" charset="-122"/>
              </a:rPr>
              <a:t>scientific</a:t>
            </a:r>
            <a:r>
              <a:rPr lang="en-US" altLang="zh-CN" sz="2400" smtClean="0">
                <a:ea typeface="宋体" charset="-122"/>
              </a:rPr>
              <a:t> problems.</a:t>
            </a:r>
          </a:p>
          <a:p>
            <a:endParaRPr lang="en-US" altLang="zh-CN" smtClean="0">
              <a:ea typeface="宋体" charset="-122"/>
            </a:endParaRPr>
          </a:p>
        </p:txBody>
      </p:sp>
      <p:pic>
        <p:nvPicPr>
          <p:cNvPr id="150534" name="Picture 2"/>
          <p:cNvPicPr>
            <a:picLocks noChangeAspect="1" noChangeArrowheads="1"/>
          </p:cNvPicPr>
          <p:nvPr/>
        </p:nvPicPr>
        <p:blipFill>
          <a:blip r:embed="rId3"/>
          <a:srcRect/>
          <a:stretch>
            <a:fillRect/>
          </a:stretch>
        </p:blipFill>
        <p:spPr bwMode="auto">
          <a:xfrm>
            <a:off x="6407150" y="0"/>
            <a:ext cx="2736850" cy="1701800"/>
          </a:xfrm>
          <a:prstGeom prst="rect">
            <a:avLst/>
          </a:prstGeom>
          <a:noFill/>
          <a:ln w="9525">
            <a:noFill/>
            <a:miter lim="800000"/>
            <a:headEnd/>
            <a:tailEnd/>
          </a:ln>
        </p:spPr>
      </p:pic>
      <p:pic>
        <p:nvPicPr>
          <p:cNvPr id="150535" name="Picture 6"/>
          <p:cNvPicPr>
            <a:picLocks noChangeAspect="1" noChangeArrowheads="1"/>
          </p:cNvPicPr>
          <p:nvPr/>
        </p:nvPicPr>
        <p:blipFill>
          <a:blip r:embed="rId4"/>
          <a:srcRect/>
          <a:stretch>
            <a:fillRect/>
          </a:stretch>
        </p:blipFill>
        <p:spPr bwMode="auto">
          <a:xfrm>
            <a:off x="4546600" y="3616325"/>
            <a:ext cx="3228975" cy="239553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Picture 2"/>
          <p:cNvPicPr>
            <a:picLocks noChangeAspect="1" noChangeArrowheads="1"/>
          </p:cNvPicPr>
          <p:nvPr/>
        </p:nvPicPr>
        <p:blipFill>
          <a:blip r:embed="rId2"/>
          <a:srcRect/>
          <a:stretch>
            <a:fillRect/>
          </a:stretch>
        </p:blipFill>
        <p:spPr bwMode="auto">
          <a:xfrm>
            <a:off x="276225" y="100013"/>
            <a:ext cx="8591550" cy="6657975"/>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F29DC3D7-8FCB-4A8F-B863-EC805907F8AC}" type="slidenum">
              <a:rPr lang="en-US"/>
              <a:pPr>
                <a:defRPr/>
              </a:pPr>
              <a:t>63</a:t>
            </a:fld>
            <a:endParaRPr lang="en-US"/>
          </a:p>
        </p:txBody>
      </p:sp>
    </p:spTree>
  </p:cSld>
  <p:clrMapOvr>
    <a:masterClrMapping/>
  </p:clrMapOvr>
  <p:transition spd="slow">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7" name="Picture 2"/>
          <p:cNvPicPr>
            <a:picLocks noChangeAspect="1" noChangeArrowheads="1"/>
          </p:cNvPicPr>
          <p:nvPr/>
        </p:nvPicPr>
        <p:blipFill>
          <a:blip r:embed="rId2"/>
          <a:srcRect/>
          <a:stretch>
            <a:fillRect/>
          </a:stretch>
        </p:blipFill>
        <p:spPr bwMode="auto">
          <a:xfrm>
            <a:off x="0" y="685800"/>
            <a:ext cx="9144000" cy="6053138"/>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2ED8F95E-6661-4C46-B247-99A7C2E24B1C}" type="slidenum">
              <a:rPr lang="en-US"/>
              <a:pPr>
                <a:defRPr/>
              </a:pPr>
              <a:t>64</a:t>
            </a:fld>
            <a:endParaRPr lang="en-US"/>
          </a:p>
        </p:txBody>
      </p:sp>
      <p:sp>
        <p:nvSpPr>
          <p:cNvPr id="152579" name="TextBox 1"/>
          <p:cNvSpPr txBox="1">
            <a:spLocks noChangeArrowheads="1"/>
          </p:cNvSpPr>
          <p:nvPr/>
        </p:nvSpPr>
        <p:spPr bwMode="auto">
          <a:xfrm>
            <a:off x="0" y="0"/>
            <a:ext cx="9144000" cy="1200150"/>
          </a:xfrm>
          <a:prstGeom prst="rect">
            <a:avLst/>
          </a:prstGeom>
          <a:noFill/>
          <a:ln w="9525">
            <a:noFill/>
            <a:miter lim="800000"/>
            <a:headEnd/>
            <a:tailEnd/>
          </a:ln>
        </p:spPr>
        <p:txBody>
          <a:bodyPr>
            <a:spAutoFit/>
          </a:bodyPr>
          <a:lstStyle/>
          <a:p>
            <a:r>
              <a:rPr lang="en-US" altLang="zh-CN">
                <a:latin typeface="Calibri" pitchFamily="34" charset="0"/>
              </a:rPr>
              <a:t> </a:t>
            </a:r>
            <a:r>
              <a:rPr lang="en-US" altLang="zh-CN" sz="2400" b="1">
                <a:solidFill>
                  <a:schemeClr val="tx2"/>
                </a:solidFill>
                <a:latin typeface="Calibri" pitchFamily="34" charset="0"/>
              </a:rPr>
              <a:t>eScience</a:t>
            </a:r>
            <a:r>
              <a:rPr lang="en-US" altLang="zh-CN" sz="2400">
                <a:latin typeface="Calibri" pitchFamily="34" charset="0"/>
              </a:rPr>
              <a:t> is computationally intensive science that is carried out in highly distributed network environments, or science that uses immense data sets that require grid computing</a:t>
            </a:r>
          </a:p>
        </p:txBody>
      </p:sp>
    </p:spTree>
  </p:cSld>
  <p:clrMapOvr>
    <a:masterClrMapping/>
  </p:clrMapOvr>
  <p:transition spd="slow">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Picture 2"/>
          <p:cNvPicPr>
            <a:picLocks noChangeAspect="1" noChangeArrowheads="1"/>
          </p:cNvPicPr>
          <p:nvPr/>
        </p:nvPicPr>
        <p:blipFill>
          <a:blip r:embed="rId2"/>
          <a:srcRect/>
          <a:stretch>
            <a:fillRect/>
          </a:stretch>
        </p:blipFill>
        <p:spPr bwMode="auto">
          <a:xfrm>
            <a:off x="-6350" y="1962150"/>
            <a:ext cx="9150350" cy="6858000"/>
          </a:xfrm>
          <a:prstGeom prst="rect">
            <a:avLst/>
          </a:prstGeom>
          <a:noFill/>
          <a:ln w="9525">
            <a:noFill/>
            <a:miter lim="800000"/>
            <a:headEnd/>
            <a:tailEnd/>
          </a:ln>
        </p:spPr>
      </p:pic>
      <p:sp>
        <p:nvSpPr>
          <p:cNvPr id="2" name="Text Placeholder 1"/>
          <p:cNvSpPr>
            <a:spLocks noGrp="1"/>
          </p:cNvSpPr>
          <p:nvPr>
            <p:ph type="body" sz="quarter" idx="13"/>
          </p:nvPr>
        </p:nvSpPr>
        <p:spPr>
          <a:xfrm>
            <a:off x="381000" y="457200"/>
            <a:ext cx="8382000" cy="3581400"/>
          </a:xfrm>
        </p:spPr>
        <p:txBody>
          <a:bodyPr/>
          <a:lstStyle/>
          <a:p>
            <a:pPr>
              <a:lnSpc>
                <a:spcPct val="90000"/>
              </a:lnSpc>
            </a:pPr>
            <a:r>
              <a:rPr lang="en-US" altLang="zh-CN" sz="3200" smtClean="0">
                <a:ea typeface="宋体" charset="-122"/>
              </a:rPr>
              <a:t>When the Sloan Digital Sky Survey started work in 2000, its telescope in New Mexico collected more data in its first few weeks than had been amassed in the entire history of astronomy. </a:t>
            </a:r>
          </a:p>
          <a:p>
            <a:pPr>
              <a:lnSpc>
                <a:spcPct val="90000"/>
              </a:lnSpc>
            </a:pPr>
            <a:endParaRPr lang="en-US" altLang="zh-CN" sz="3200" smtClean="0">
              <a:ea typeface="宋体" charset="-122"/>
            </a:endParaRPr>
          </a:p>
          <a:p>
            <a:pPr>
              <a:lnSpc>
                <a:spcPct val="90000"/>
              </a:lnSpc>
            </a:pPr>
            <a:r>
              <a:rPr lang="en-US" altLang="zh-CN" sz="3200" smtClean="0">
                <a:ea typeface="宋体" charset="-122"/>
              </a:rPr>
              <a:t>Now, several years later, its archive contains </a:t>
            </a:r>
          </a:p>
          <a:p>
            <a:pPr>
              <a:lnSpc>
                <a:spcPct val="90000"/>
              </a:lnSpc>
            </a:pPr>
            <a:r>
              <a:rPr lang="en-US" altLang="zh-CN" sz="3200" smtClean="0">
                <a:solidFill>
                  <a:srgbClr val="FF0000"/>
                </a:solidFill>
                <a:ea typeface="宋体" charset="-122"/>
              </a:rPr>
              <a:t>140TB</a:t>
            </a:r>
            <a:r>
              <a:rPr lang="en-US" altLang="zh-CN" sz="3200" smtClean="0">
                <a:ea typeface="宋体" charset="-122"/>
              </a:rPr>
              <a:t> of information.</a:t>
            </a:r>
            <a:endParaRPr lang="en-US" altLang="zh-CN" sz="3600" smtClean="0">
              <a:ea typeface="宋体" charset="-122"/>
            </a:endParaRPr>
          </a:p>
        </p:txBody>
      </p:sp>
      <p:sp>
        <p:nvSpPr>
          <p:cNvPr id="3" name="Slide Number Placeholder 2"/>
          <p:cNvSpPr>
            <a:spLocks noGrp="1"/>
          </p:cNvSpPr>
          <p:nvPr>
            <p:ph type="sldNum" sz="quarter" idx="16"/>
          </p:nvPr>
        </p:nvSpPr>
        <p:spPr/>
        <p:txBody>
          <a:bodyPr/>
          <a:lstStyle/>
          <a:p>
            <a:pPr>
              <a:defRPr/>
            </a:pPr>
            <a:fld id="{648E11B8-24CA-46F0-9AC4-284FB6608D47}" type="slidenum">
              <a:rPr lang="en-US"/>
              <a:pPr>
                <a:defRPr/>
              </a:pPr>
              <a:t>65</a:t>
            </a:fld>
            <a:endParaRPr lang="en-US"/>
          </a:p>
        </p:txBody>
      </p:sp>
    </p:spTree>
  </p:cSld>
  <p:clrMapOvr>
    <a:masterClrMapping/>
  </p:clrMapOvr>
  <p:transition spd="slow">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Picture 2"/>
          <p:cNvPicPr>
            <a:picLocks noChangeAspect="1" noChangeArrowheads="1"/>
          </p:cNvPicPr>
          <p:nvPr/>
        </p:nvPicPr>
        <p:blipFill>
          <a:blip r:embed="rId2"/>
          <a:srcRect/>
          <a:stretch>
            <a:fillRect/>
          </a:stretch>
        </p:blipFill>
        <p:spPr bwMode="auto">
          <a:xfrm>
            <a:off x="-38100" y="-1447800"/>
            <a:ext cx="9150350" cy="6858000"/>
          </a:xfrm>
          <a:prstGeom prst="rect">
            <a:avLst/>
          </a:prstGeom>
          <a:noFill/>
          <a:ln w="9525">
            <a:noFill/>
            <a:miter lim="800000"/>
            <a:headEnd/>
            <a:tailEnd/>
          </a:ln>
        </p:spPr>
      </p:pic>
      <p:sp>
        <p:nvSpPr>
          <p:cNvPr id="2" name="Text Placeholder 1"/>
          <p:cNvSpPr>
            <a:spLocks noGrp="1"/>
          </p:cNvSpPr>
          <p:nvPr>
            <p:ph type="body" sz="quarter" idx="13"/>
          </p:nvPr>
        </p:nvSpPr>
        <p:spPr>
          <a:xfrm>
            <a:off x="457200" y="1143000"/>
            <a:ext cx="8382000" cy="5562600"/>
          </a:xfrm>
        </p:spPr>
        <p:txBody>
          <a:bodyPr rtlCol="0"/>
          <a:lstStyle/>
          <a:p>
            <a:pPr fontAlgn="auto">
              <a:spcAft>
                <a:spcPts val="0"/>
              </a:spcAft>
              <a:buFont typeface="Arial" pitchFamily="34" charset="0"/>
              <a:buNone/>
              <a:defRPr/>
            </a:pPr>
            <a:r>
              <a:rPr lang="en-US" sz="3200" dirty="0" smtClean="0"/>
              <a:t>The </a:t>
            </a:r>
            <a:r>
              <a:rPr lang="en-US" sz="3200" dirty="0"/>
              <a:t>Large Synoptic Survey Telescope, due to come on stream in Chile in 2016, will acquire that quantity of data every five days. </a:t>
            </a:r>
          </a:p>
        </p:txBody>
      </p:sp>
      <p:sp>
        <p:nvSpPr>
          <p:cNvPr id="3" name="Slide Number Placeholder 2"/>
          <p:cNvSpPr>
            <a:spLocks noGrp="1"/>
          </p:cNvSpPr>
          <p:nvPr>
            <p:ph type="sldNum" sz="quarter" idx="16"/>
          </p:nvPr>
        </p:nvSpPr>
        <p:spPr/>
        <p:txBody>
          <a:bodyPr/>
          <a:lstStyle/>
          <a:p>
            <a:pPr>
              <a:defRPr/>
            </a:pPr>
            <a:fld id="{740FA6A9-5275-4774-A104-CC919F297122}" type="slidenum">
              <a:rPr lang="en-US"/>
              <a:pPr>
                <a:defRPr/>
              </a:pPr>
              <a:t>66</a:t>
            </a:fld>
            <a:endParaRPr lang="en-US"/>
          </a:p>
        </p:txBody>
      </p:sp>
    </p:spTree>
  </p:cSld>
  <p:clrMapOvr>
    <a:masterClrMapping/>
  </p:clrMapOvr>
  <p:transition spd="slow">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Picture 3"/>
          <p:cNvPicPr>
            <a:picLocks noChangeAspect="1" noChangeArrowheads="1"/>
          </p:cNvPicPr>
          <p:nvPr/>
        </p:nvPicPr>
        <p:blipFill>
          <a:blip r:embed="rId3"/>
          <a:srcRect t="8034"/>
          <a:stretch>
            <a:fillRect/>
          </a:stretch>
        </p:blipFill>
        <p:spPr bwMode="auto">
          <a:xfrm>
            <a:off x="0" y="609600"/>
            <a:ext cx="9144000" cy="53340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9D1FBBAE-6AF8-4398-83D8-2CF7B0D0C7B8}" type="slidenum">
              <a:rPr lang="en-US"/>
              <a:pPr>
                <a:defRPr/>
              </a:pPr>
              <a:t>67</a:t>
            </a:fld>
            <a:endParaRPr lang="en-US"/>
          </a:p>
        </p:txBody>
      </p:sp>
    </p:spTree>
  </p:cSld>
  <p:clrMapOvr>
    <a:masterClrMapping/>
  </p:clrMapOvr>
  <p:transition spd="slow">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Picture 2"/>
          <p:cNvPicPr>
            <a:picLocks noChangeAspect="1" noChangeArrowheads="1"/>
          </p:cNvPicPr>
          <p:nvPr/>
        </p:nvPicPr>
        <p:blipFill>
          <a:blip r:embed="rId2"/>
          <a:srcRect/>
          <a:stretch>
            <a:fillRect/>
          </a:stretch>
        </p:blipFill>
        <p:spPr bwMode="auto">
          <a:xfrm>
            <a:off x="838200" y="1143000"/>
            <a:ext cx="7467600" cy="4476750"/>
          </a:xfrm>
          <a:prstGeom prst="rect">
            <a:avLst/>
          </a:prstGeom>
          <a:noFill/>
          <a:ln w="9525">
            <a:noFill/>
            <a:miter lim="800000"/>
            <a:headEnd/>
            <a:tailEnd/>
          </a:ln>
        </p:spPr>
      </p:pic>
      <p:sp>
        <p:nvSpPr>
          <p:cNvPr id="3" name="Slide Number Placeholder 2"/>
          <p:cNvSpPr>
            <a:spLocks noGrp="1"/>
          </p:cNvSpPr>
          <p:nvPr>
            <p:ph type="sldNum" sz="quarter" idx="4294967295"/>
          </p:nvPr>
        </p:nvSpPr>
        <p:spPr>
          <a:xfrm>
            <a:off x="7010400" y="6356350"/>
            <a:ext cx="2133600" cy="365125"/>
          </a:xfrm>
        </p:spPr>
        <p:txBody>
          <a:bodyPr/>
          <a:lstStyle/>
          <a:p>
            <a:pPr>
              <a:defRPr/>
            </a:pPr>
            <a:fld id="{26E03152-BC29-40B6-BE45-537CAF7D57D1}" type="slidenum">
              <a:rPr lang="en-US"/>
              <a:pPr>
                <a:defRPr/>
              </a:pPr>
              <a:t>68</a:t>
            </a:fld>
            <a:endParaRPr lang="en-US"/>
          </a:p>
        </p:txBody>
      </p:sp>
      <p:sp>
        <p:nvSpPr>
          <p:cNvPr id="2" name="Rectangle 1"/>
          <p:cNvSpPr/>
          <p:nvPr/>
        </p:nvSpPr>
        <p:spPr>
          <a:xfrm>
            <a:off x="4572000" y="1752600"/>
            <a:ext cx="3657600" cy="3581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Picture 4"/>
          <p:cNvPicPr>
            <a:picLocks noChangeAspect="1" noChangeArrowheads="1"/>
          </p:cNvPicPr>
          <p:nvPr/>
        </p:nvPicPr>
        <p:blipFill>
          <a:blip r:embed="rId2"/>
          <a:srcRect t="6155" b="5347"/>
          <a:stretch>
            <a:fillRect/>
          </a:stretch>
        </p:blipFill>
        <p:spPr bwMode="auto">
          <a:xfrm>
            <a:off x="-52388" y="838200"/>
            <a:ext cx="9248776" cy="46482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F3B51305-FC31-43D7-9530-F70FA6C9FCB9}" type="slidenum">
              <a:rPr lang="en-US"/>
              <a:pPr>
                <a:defRPr/>
              </a:pPr>
              <a:t>69</a:t>
            </a:fld>
            <a:endParaRPr lang="en-US"/>
          </a:p>
        </p:txBody>
      </p:sp>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7" name="Rectangle 2"/>
          <p:cNvSpPr>
            <a:spLocks noChangeArrowheads="1"/>
          </p:cNvSpPr>
          <p:nvPr/>
        </p:nvSpPr>
        <p:spPr bwMode="auto">
          <a:xfrm>
            <a:off x="914400" y="609600"/>
            <a:ext cx="3124200" cy="403225"/>
          </a:xfrm>
          <a:prstGeom prst="rect">
            <a:avLst/>
          </a:prstGeom>
          <a:solidFill>
            <a:schemeClr val="bg1"/>
          </a:solidFill>
          <a:ln w="9525">
            <a:noFill/>
            <a:miter lim="800000"/>
            <a:headEnd/>
            <a:tailEnd/>
          </a:ln>
        </p:spPr>
        <p:txBody>
          <a:bodyPr anchor="ctr"/>
          <a:lstStyle/>
          <a:p>
            <a:pPr eaLnBrk="0" hangingPunct="0">
              <a:lnSpc>
                <a:spcPct val="85000"/>
              </a:lnSpc>
            </a:pPr>
            <a:endParaRPr lang="en-US" altLang="zh-CN" sz="2400" b="1">
              <a:solidFill>
                <a:schemeClr val="accent1"/>
              </a:solidFill>
              <a:latin typeface="Calibri" pitchFamily="34" charset="0"/>
            </a:endParaRPr>
          </a:p>
        </p:txBody>
      </p:sp>
      <p:sp>
        <p:nvSpPr>
          <p:cNvPr id="60418" name="Rectangle 3"/>
          <p:cNvSpPr>
            <a:spLocks noChangeArrowheads="1"/>
          </p:cNvSpPr>
          <p:nvPr/>
        </p:nvSpPr>
        <p:spPr bwMode="auto">
          <a:xfrm>
            <a:off x="609600" y="514350"/>
            <a:ext cx="8153400" cy="711200"/>
          </a:xfrm>
          <a:prstGeom prst="rect">
            <a:avLst/>
          </a:prstGeom>
          <a:noFill/>
          <a:ln w="9525">
            <a:solidFill>
              <a:schemeClr val="accent1"/>
            </a:solidFill>
            <a:miter lim="800000"/>
            <a:headEnd/>
            <a:tailEnd/>
          </a:ln>
        </p:spPr>
        <p:txBody>
          <a:bodyPr anchor="ctr">
            <a:spAutoFit/>
          </a:bodyPr>
          <a:lstStyle/>
          <a:p>
            <a:pPr algn="ctr" eaLnBrk="0" hangingPunct="0"/>
            <a:r>
              <a:rPr lang="en-US" altLang="zh-CN" sz="2000" i="1">
                <a:solidFill>
                  <a:schemeClr val="accent1"/>
                </a:solidFill>
                <a:latin typeface="Calibri" pitchFamily="34" charset="0"/>
              </a:rPr>
              <a:t>Let’s you move live, running virtual machines from one host to another while maintaining continuous service availability.</a:t>
            </a:r>
          </a:p>
        </p:txBody>
      </p:sp>
      <p:pic>
        <p:nvPicPr>
          <p:cNvPr id="60419" name="Picture 4" descr="VMotion tech"/>
          <p:cNvPicPr>
            <a:picLocks noChangeAspect="1" noChangeArrowheads="1"/>
          </p:cNvPicPr>
          <p:nvPr/>
        </p:nvPicPr>
        <p:blipFill>
          <a:blip r:embed="rId3"/>
          <a:srcRect/>
          <a:stretch>
            <a:fillRect/>
          </a:stretch>
        </p:blipFill>
        <p:spPr bwMode="auto">
          <a:xfrm>
            <a:off x="0" y="1600200"/>
            <a:ext cx="9144000" cy="4419600"/>
          </a:xfrm>
          <a:prstGeom prst="rect">
            <a:avLst/>
          </a:prstGeom>
          <a:noFill/>
          <a:ln w="9525">
            <a:noFill/>
            <a:miter lim="800000"/>
            <a:headEnd/>
            <a:tailEnd/>
          </a:ln>
        </p:spPr>
      </p:pic>
      <p:sp>
        <p:nvSpPr>
          <p:cNvPr id="6" name="Slide Number Placeholder 5"/>
          <p:cNvSpPr>
            <a:spLocks noGrp="1"/>
          </p:cNvSpPr>
          <p:nvPr>
            <p:ph type="sldNum" sz="quarter" idx="12"/>
          </p:nvPr>
        </p:nvSpPr>
        <p:spPr>
          <a:xfrm>
            <a:off x="228600" y="6356350"/>
            <a:ext cx="2133600" cy="365125"/>
          </a:xfrm>
        </p:spPr>
        <p:txBody>
          <a:bodyPr/>
          <a:lstStyle/>
          <a:p>
            <a:pPr algn="l">
              <a:defRPr/>
            </a:pPr>
            <a:fld id="{771D1314-9054-45A7-A457-DE519E280FDC}" type="slidenum">
              <a:rPr lang="en-US"/>
              <a:pPr algn="l">
                <a:defRPr/>
              </a:pPr>
              <a:t>7</a:t>
            </a:fld>
            <a:endParaRPr lang="en-US" dirty="0"/>
          </a:p>
        </p:txBody>
      </p:sp>
      <p:sp>
        <p:nvSpPr>
          <p:cNvPr id="60421" name="Rectangle 6"/>
          <p:cNvSpPr>
            <a:spLocks noChangeArrowheads="1"/>
          </p:cNvSpPr>
          <p:nvPr/>
        </p:nvSpPr>
        <p:spPr bwMode="auto">
          <a:xfrm>
            <a:off x="3352800" y="6477000"/>
            <a:ext cx="4572000" cy="230188"/>
          </a:xfrm>
          <a:prstGeom prst="rect">
            <a:avLst/>
          </a:prstGeom>
          <a:noFill/>
          <a:ln w="9525">
            <a:noFill/>
            <a:miter lim="800000"/>
            <a:headEnd/>
            <a:tailEnd/>
          </a:ln>
        </p:spPr>
        <p:txBody>
          <a:bodyPr>
            <a:spAutoFit/>
          </a:bodyPr>
          <a:lstStyle/>
          <a:p>
            <a:r>
              <a:rPr lang="en-US" altLang="zh-CN" sz="900">
                <a:latin typeface="Calibri" pitchFamily="34" charset="0"/>
                <a:hlinkClick r:id="rId4"/>
              </a:rPr>
              <a:t>http://www.slideshare.net/datacenters/vm-ware</a:t>
            </a:r>
            <a:endParaRPr lang="en-US" altLang="zh-CN" sz="900">
              <a:latin typeface="Calibri" pitchFamily="34" charset="0"/>
            </a:endParaRPr>
          </a:p>
        </p:txBody>
      </p:sp>
    </p:spTree>
  </p:cSld>
  <p:clrMapOvr>
    <a:masterClrMapping/>
  </p:clrMapOvr>
  <p:transition spd="slow">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Picture 2"/>
          <p:cNvPicPr>
            <a:picLocks noChangeAspect="1" noChangeArrowheads="1"/>
          </p:cNvPicPr>
          <p:nvPr/>
        </p:nvPicPr>
        <p:blipFill>
          <a:blip r:embed="rId3"/>
          <a:srcRect/>
          <a:stretch>
            <a:fillRect/>
          </a:stretch>
        </p:blipFill>
        <p:spPr bwMode="auto">
          <a:xfrm>
            <a:off x="11113" y="1128713"/>
            <a:ext cx="9132887" cy="534035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43ADE908-D3DF-4872-AB1C-B9954BB857DF}" type="slidenum">
              <a:rPr lang="en-US"/>
              <a:pPr>
                <a:defRPr/>
              </a:pPr>
              <a:t>70</a:t>
            </a:fld>
            <a:endParaRPr lang="en-US"/>
          </a:p>
        </p:txBody>
      </p:sp>
      <p:pic>
        <p:nvPicPr>
          <p:cNvPr id="159747" name="Picture 2"/>
          <p:cNvPicPr>
            <a:picLocks noChangeAspect="1" noChangeArrowheads="1"/>
          </p:cNvPicPr>
          <p:nvPr/>
        </p:nvPicPr>
        <p:blipFill>
          <a:blip r:embed="rId4"/>
          <a:srcRect/>
          <a:stretch>
            <a:fillRect/>
          </a:stretch>
        </p:blipFill>
        <p:spPr bwMode="auto">
          <a:xfrm>
            <a:off x="304800" y="838200"/>
            <a:ext cx="3709988" cy="2819400"/>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1793" name="Picture 2"/>
          <p:cNvPicPr>
            <a:picLocks noChangeAspect="1" noChangeArrowheads="1"/>
          </p:cNvPicPr>
          <p:nvPr/>
        </p:nvPicPr>
        <p:blipFill>
          <a:blip r:embed="rId2"/>
          <a:srcRect/>
          <a:stretch>
            <a:fillRect/>
          </a:stretch>
        </p:blipFill>
        <p:spPr bwMode="auto">
          <a:xfrm>
            <a:off x="65088" y="1362075"/>
            <a:ext cx="9021762" cy="4810125"/>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609D3FC-93AA-486A-A63B-D8F8AB44CFBD}" type="slidenum">
              <a:rPr lang="en-US"/>
              <a:pPr>
                <a:defRPr/>
              </a:pPr>
              <a:t>71</a:t>
            </a:fld>
            <a:endParaRPr lang="en-US"/>
          </a:p>
        </p:txBody>
      </p:sp>
    </p:spTree>
  </p:cSld>
  <p:clrMapOvr>
    <a:masterClrMapping/>
  </p:clrMapOvr>
  <p:transition spd="slow">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2"/>
          <p:cNvPicPr>
            <a:picLocks noChangeAspect="1" noChangeArrowheads="1"/>
          </p:cNvPicPr>
          <p:nvPr/>
        </p:nvPicPr>
        <p:blipFill>
          <a:blip r:embed="rId2"/>
          <a:srcRect/>
          <a:stretch>
            <a:fillRect/>
          </a:stretch>
        </p:blipFill>
        <p:spPr bwMode="auto">
          <a:xfrm>
            <a:off x="-36513" y="-152400"/>
            <a:ext cx="9256713" cy="6248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8F3A732A-63E9-49FC-A830-B4108C8BEFAE}" type="slidenum">
              <a:rPr lang="en-US"/>
              <a:pPr>
                <a:defRPr/>
              </a:pPr>
              <a:t>72</a:t>
            </a:fld>
            <a:endParaRPr lang="en-US"/>
          </a:p>
        </p:txBody>
      </p:sp>
      <p:sp>
        <p:nvSpPr>
          <p:cNvPr id="162819" name="TextBox 3"/>
          <p:cNvSpPr txBox="1">
            <a:spLocks noChangeArrowheads="1"/>
          </p:cNvSpPr>
          <p:nvPr/>
        </p:nvSpPr>
        <p:spPr bwMode="auto">
          <a:xfrm>
            <a:off x="2590800" y="5867400"/>
            <a:ext cx="3429000" cy="461963"/>
          </a:xfrm>
          <a:prstGeom prst="rect">
            <a:avLst/>
          </a:prstGeom>
          <a:noFill/>
          <a:ln w="9525">
            <a:noFill/>
            <a:miter lim="800000"/>
            <a:headEnd/>
            <a:tailEnd/>
          </a:ln>
        </p:spPr>
        <p:txBody>
          <a:bodyPr>
            <a:spAutoFit/>
          </a:bodyPr>
          <a:lstStyle/>
          <a:p>
            <a:r>
              <a:rPr lang="en-US" altLang="zh-CN" sz="2400" b="1">
                <a:solidFill>
                  <a:srgbClr val="FF0000"/>
                </a:solidFill>
                <a:latin typeface="Calibri" pitchFamily="34" charset="0"/>
              </a:rPr>
              <a:t>And that was 1999!</a:t>
            </a:r>
          </a:p>
        </p:txBody>
      </p:sp>
      <p:sp>
        <p:nvSpPr>
          <p:cNvPr id="2" name="Rectangle 1"/>
          <p:cNvSpPr/>
          <p:nvPr/>
        </p:nvSpPr>
        <p:spPr>
          <a:xfrm>
            <a:off x="2514600" y="5964238"/>
            <a:ext cx="3429000" cy="461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7010400" y="6356350"/>
            <a:ext cx="2133600" cy="365125"/>
          </a:xfrm>
        </p:spPr>
        <p:txBody>
          <a:bodyPr/>
          <a:lstStyle/>
          <a:p>
            <a:pPr>
              <a:defRPr/>
            </a:pPr>
            <a:fld id="{A9DC0679-3D8C-439A-AF05-1EB47E4618D4}" type="slidenum">
              <a:rPr lang="en-US"/>
              <a:pPr>
                <a:defRPr/>
              </a:pPr>
              <a:t>73</a:t>
            </a:fld>
            <a:endParaRPr lang="en-US"/>
          </a:p>
        </p:txBody>
      </p:sp>
      <p:sp>
        <p:nvSpPr>
          <p:cNvPr id="163842" name="Rectangle 2"/>
          <p:cNvSpPr>
            <a:spLocks noChangeArrowheads="1"/>
          </p:cNvSpPr>
          <p:nvPr/>
        </p:nvSpPr>
        <p:spPr bwMode="auto">
          <a:xfrm>
            <a:off x="76200" y="152400"/>
            <a:ext cx="8915400" cy="3540125"/>
          </a:xfrm>
          <a:prstGeom prst="rect">
            <a:avLst/>
          </a:prstGeom>
          <a:noFill/>
          <a:ln w="9525">
            <a:noFill/>
            <a:miter lim="800000"/>
            <a:headEnd/>
            <a:tailEnd/>
          </a:ln>
        </p:spPr>
        <p:txBody>
          <a:bodyPr>
            <a:spAutoFit/>
          </a:bodyPr>
          <a:lstStyle/>
          <a:p>
            <a:r>
              <a:rPr lang="en-US" altLang="zh-CN" sz="2800">
                <a:latin typeface="Calibri" pitchFamily="34" charset="0"/>
              </a:rPr>
              <a:t> </a:t>
            </a:r>
            <a:r>
              <a:rPr lang="en-US" altLang="zh-CN" sz="3600" b="1">
                <a:solidFill>
                  <a:schemeClr val="bg1"/>
                </a:solidFill>
                <a:latin typeface="Calibri" pitchFamily="34" charset="0"/>
              </a:rPr>
              <a:t>So, how BIG is the Internet? </a:t>
            </a:r>
            <a:r>
              <a:rPr lang="en-US" altLang="zh-CN" sz="2800" b="1">
                <a:solidFill>
                  <a:schemeClr val="bg1"/>
                </a:solidFill>
                <a:latin typeface="Calibri" pitchFamily="34" charset="0"/>
              </a:rPr>
              <a:t>(December2013)</a:t>
            </a:r>
            <a:r>
              <a:rPr lang="en-US" altLang="zh-CN" sz="2400">
                <a:latin typeface="Calibri" pitchFamily="34" charset="0"/>
              </a:rPr>
              <a:t/>
            </a:r>
            <a:br>
              <a:rPr lang="en-US" altLang="zh-CN" sz="2400">
                <a:latin typeface="Calibri" pitchFamily="34" charset="0"/>
              </a:rPr>
            </a:br>
            <a:endParaRPr lang="en-US" altLang="zh-CN" sz="2400">
              <a:latin typeface="Calibri" pitchFamily="34" charset="0"/>
            </a:endParaRPr>
          </a:p>
          <a:p>
            <a:endParaRPr lang="en-US" altLang="zh-CN" sz="2400" b="1">
              <a:latin typeface="Calibri" pitchFamily="34" charset="0"/>
            </a:endParaRPr>
          </a:p>
          <a:p>
            <a:r>
              <a:rPr lang="en-US" altLang="zh-CN" sz="2000" b="1">
                <a:latin typeface="Calibri" pitchFamily="34" charset="0"/>
              </a:rPr>
              <a:t>14.3 Trillion</a:t>
            </a:r>
            <a:r>
              <a:rPr lang="en-US" altLang="zh-CN" sz="2000">
                <a:latin typeface="Calibri" pitchFamily="34" charset="0"/>
              </a:rPr>
              <a:t> - </a:t>
            </a:r>
            <a:r>
              <a:rPr lang="en-US" altLang="zh-CN" sz="2000" b="1">
                <a:latin typeface="Calibri" pitchFamily="34" charset="0"/>
              </a:rPr>
              <a:t>Webpages, live</a:t>
            </a:r>
            <a:r>
              <a:rPr lang="en-US" altLang="zh-CN" sz="2000">
                <a:latin typeface="Calibri" pitchFamily="34" charset="0"/>
              </a:rPr>
              <a:t> on the Internet.</a:t>
            </a:r>
          </a:p>
          <a:p>
            <a:r>
              <a:rPr lang="en-US" altLang="zh-CN" sz="2000" b="1">
                <a:latin typeface="Calibri" pitchFamily="34" charset="0"/>
              </a:rPr>
              <a:t>48 Billion</a:t>
            </a:r>
            <a:r>
              <a:rPr lang="en-US" altLang="zh-CN" sz="2000">
                <a:latin typeface="Calibri" pitchFamily="34" charset="0"/>
              </a:rPr>
              <a:t> - Webpages indexed by Google.Inc.</a:t>
            </a:r>
          </a:p>
          <a:p>
            <a:r>
              <a:rPr lang="en-US" altLang="zh-CN" sz="2000" b="1">
                <a:latin typeface="Calibri" pitchFamily="34" charset="0"/>
              </a:rPr>
              <a:t>14 Billion</a:t>
            </a:r>
            <a:r>
              <a:rPr lang="en-US" altLang="zh-CN" sz="2000">
                <a:latin typeface="Calibri" pitchFamily="34" charset="0"/>
              </a:rPr>
              <a:t> - Webpages indexed by Microsoft's Bing.</a:t>
            </a:r>
          </a:p>
          <a:p>
            <a:r>
              <a:rPr lang="en-US" altLang="zh-CN" sz="2000" b="1">
                <a:latin typeface="Calibri" pitchFamily="34" charset="0"/>
              </a:rPr>
              <a:t>672 Exabytes</a:t>
            </a:r>
            <a:r>
              <a:rPr lang="en-US" altLang="zh-CN" sz="2000">
                <a:latin typeface="Calibri" pitchFamily="34" charset="0"/>
              </a:rPr>
              <a:t> - </a:t>
            </a:r>
            <a:r>
              <a:rPr lang="en-US" altLang="zh-CN" sz="2000" b="1">
                <a:latin typeface="Calibri" pitchFamily="34" charset="0"/>
              </a:rPr>
              <a:t>672,000,000,000 Gigabytes (GB)</a:t>
            </a:r>
            <a:r>
              <a:rPr lang="en-US" altLang="zh-CN" sz="2000">
                <a:latin typeface="Calibri" pitchFamily="34" charset="0"/>
              </a:rPr>
              <a:t> of accessible data.</a:t>
            </a:r>
          </a:p>
          <a:p>
            <a:r>
              <a:rPr lang="en-US" altLang="zh-CN" sz="2000" b="1">
                <a:latin typeface="Calibri" pitchFamily="34" charset="0"/>
              </a:rPr>
              <a:t>43,639 Petabytes</a:t>
            </a:r>
            <a:r>
              <a:rPr lang="en-US" altLang="zh-CN" sz="2000">
                <a:latin typeface="Calibri" pitchFamily="34" charset="0"/>
              </a:rPr>
              <a:t> - Total </a:t>
            </a:r>
            <a:r>
              <a:rPr lang="en-US" altLang="zh-CN" sz="2000" b="1">
                <a:latin typeface="Calibri" pitchFamily="34" charset="0"/>
              </a:rPr>
              <a:t>World-wide Internet Traffic</a:t>
            </a:r>
            <a:r>
              <a:rPr lang="en-US" altLang="zh-CN" sz="2000">
                <a:latin typeface="Calibri" pitchFamily="34" charset="0"/>
              </a:rPr>
              <a:t> in the year 2013.</a:t>
            </a:r>
          </a:p>
          <a:p>
            <a:r>
              <a:rPr lang="en-US" altLang="zh-CN" sz="2000" b="1">
                <a:latin typeface="Calibri" pitchFamily="34" charset="0"/>
              </a:rPr>
              <a:t>Over 900,000 Servers</a:t>
            </a:r>
            <a:r>
              <a:rPr lang="en-US" altLang="zh-CN" sz="2000">
                <a:latin typeface="Calibri" pitchFamily="34" charset="0"/>
              </a:rPr>
              <a:t> -  </a:t>
            </a:r>
            <a:r>
              <a:rPr lang="en-US" altLang="zh-CN" sz="2000" b="1">
                <a:latin typeface="Calibri" pitchFamily="34" charset="0"/>
              </a:rPr>
              <a:t>Owned by Google.Inc</a:t>
            </a:r>
            <a:r>
              <a:rPr lang="en-US" altLang="zh-CN" sz="2000">
                <a:latin typeface="Calibri" pitchFamily="34" charset="0"/>
              </a:rPr>
              <a:t>, the Largest in the world.</a:t>
            </a:r>
          </a:p>
          <a:p>
            <a:r>
              <a:rPr lang="en-US" altLang="zh-CN" sz="2000" b="1">
                <a:latin typeface="Calibri" pitchFamily="34" charset="0"/>
              </a:rPr>
              <a:t>Over 1 Yotta-byte</a:t>
            </a:r>
            <a:r>
              <a:rPr lang="en-US" altLang="zh-CN" sz="2000">
                <a:latin typeface="Calibri" pitchFamily="34" charset="0"/>
              </a:rPr>
              <a:t> - </a:t>
            </a:r>
            <a:r>
              <a:rPr lang="en-US" altLang="zh-CN" sz="2000" b="1">
                <a:latin typeface="Calibri" pitchFamily="34" charset="0"/>
              </a:rPr>
              <a:t>Total data stored on the Internet </a:t>
            </a:r>
            <a:r>
              <a:rPr lang="en-US" altLang="zh-CN" sz="2000">
                <a:latin typeface="Calibri" pitchFamily="34" charset="0"/>
              </a:rPr>
              <a:t>(Includes almost everything).</a:t>
            </a:r>
          </a:p>
        </p:txBody>
      </p:sp>
      <p:sp>
        <p:nvSpPr>
          <p:cNvPr id="163843" name="Rectangle 3"/>
          <p:cNvSpPr>
            <a:spLocks noChangeArrowheads="1"/>
          </p:cNvSpPr>
          <p:nvPr/>
        </p:nvSpPr>
        <p:spPr bwMode="auto">
          <a:xfrm>
            <a:off x="103188" y="4119563"/>
            <a:ext cx="4495800" cy="461962"/>
          </a:xfrm>
          <a:prstGeom prst="rect">
            <a:avLst/>
          </a:prstGeom>
          <a:noFill/>
          <a:ln w="9525">
            <a:noFill/>
            <a:miter lim="800000"/>
            <a:headEnd/>
            <a:tailEnd/>
          </a:ln>
        </p:spPr>
        <p:txBody>
          <a:bodyPr>
            <a:spAutoFit/>
          </a:bodyPr>
          <a:lstStyle/>
          <a:p>
            <a:r>
              <a:rPr lang="en-US" altLang="zh-CN" sz="2400">
                <a:latin typeface="Calibri" pitchFamily="34" charset="0"/>
                <a:hlinkClick r:id="rId2"/>
              </a:rPr>
              <a:t>http://internet-map.net/</a:t>
            </a:r>
            <a:endParaRPr lang="en-US" altLang="zh-CN" sz="2400">
              <a:latin typeface="Calibri" pitchFamily="34" charset="0"/>
            </a:endParaRPr>
          </a:p>
        </p:txBody>
      </p:sp>
      <p:pic>
        <p:nvPicPr>
          <p:cNvPr id="163844" name="Picture 4" descr="home-page-pic"/>
          <p:cNvPicPr>
            <a:picLocks noChangeAspect="1" noChangeArrowheads="1"/>
          </p:cNvPicPr>
          <p:nvPr/>
        </p:nvPicPr>
        <p:blipFill>
          <a:blip r:embed="rId3"/>
          <a:srcRect/>
          <a:stretch>
            <a:fillRect/>
          </a:stretch>
        </p:blipFill>
        <p:spPr bwMode="auto">
          <a:xfrm>
            <a:off x="6553200" y="3968750"/>
            <a:ext cx="2338388" cy="23558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Picture 2"/>
          <p:cNvPicPr>
            <a:picLocks noChangeAspect="1" noChangeArrowheads="1"/>
          </p:cNvPicPr>
          <p:nvPr/>
        </p:nvPicPr>
        <p:blipFill>
          <a:blip r:embed="rId2"/>
          <a:srcRect/>
          <a:stretch>
            <a:fillRect/>
          </a:stretch>
        </p:blipFill>
        <p:spPr bwMode="auto">
          <a:xfrm>
            <a:off x="22225" y="-1676400"/>
            <a:ext cx="9150350" cy="6858000"/>
          </a:xfrm>
          <a:prstGeom prst="rect">
            <a:avLst/>
          </a:prstGeom>
          <a:noFill/>
          <a:ln w="9525">
            <a:noFill/>
            <a:miter lim="800000"/>
            <a:headEnd/>
            <a:tailEnd/>
          </a:ln>
        </p:spPr>
      </p:pic>
      <p:sp>
        <p:nvSpPr>
          <p:cNvPr id="4" name="Text Placeholder 3"/>
          <p:cNvSpPr>
            <a:spLocks noGrp="1"/>
          </p:cNvSpPr>
          <p:nvPr>
            <p:ph type="body" sz="quarter" idx="13"/>
          </p:nvPr>
        </p:nvSpPr>
        <p:spPr/>
        <p:txBody>
          <a:bodyPr rtlCol="0"/>
          <a:lstStyle/>
          <a:p>
            <a:pPr fontAlgn="auto">
              <a:spcAft>
                <a:spcPts val="0"/>
              </a:spcAft>
              <a:buFont typeface="Arial" pitchFamily="34" charset="0"/>
              <a:buNone/>
              <a:defRPr/>
            </a:pPr>
            <a:r>
              <a:rPr lang="en-US" dirty="0" smtClean="0"/>
              <a:t>Business / Commerce</a:t>
            </a:r>
            <a:endParaRPr lang="en-US" dirty="0"/>
          </a:p>
        </p:txBody>
      </p:sp>
      <p:sp>
        <p:nvSpPr>
          <p:cNvPr id="3" name="Slide Number Placeholder 2"/>
          <p:cNvSpPr>
            <a:spLocks noGrp="1"/>
          </p:cNvSpPr>
          <p:nvPr>
            <p:ph type="sldNum" sz="quarter" idx="16"/>
          </p:nvPr>
        </p:nvSpPr>
        <p:spPr/>
        <p:txBody>
          <a:bodyPr/>
          <a:lstStyle/>
          <a:p>
            <a:pPr>
              <a:defRPr/>
            </a:pPr>
            <a:fld id="{61E252A2-48DA-40BA-A98D-5B20D8A90939}" type="slidenum">
              <a:rPr lang="en-US"/>
              <a:pPr>
                <a:defRPr/>
              </a:pPr>
              <a:t>74</a:t>
            </a:fld>
            <a:endParaRPr lang="en-US"/>
          </a:p>
        </p:txBody>
      </p:sp>
    </p:spTree>
  </p:cSld>
  <p:clrMapOvr>
    <a:masterClrMapping/>
  </p:clrMapOvr>
  <p:transition spd="slow">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890" name="Title 1"/>
          <p:cNvSpPr>
            <a:spLocks noGrp="1"/>
          </p:cNvSpPr>
          <p:nvPr>
            <p:ph type="title" idx="4294967295"/>
          </p:nvPr>
        </p:nvSpPr>
        <p:spPr>
          <a:xfrm>
            <a:off x="0" y="274638"/>
            <a:ext cx="8229600" cy="715962"/>
          </a:xfrm>
        </p:spPr>
        <p:txBody>
          <a:bodyPr/>
          <a:lstStyle/>
          <a:p>
            <a:r>
              <a:rPr lang="en-US" altLang="zh-CN" smtClean="0">
                <a:solidFill>
                  <a:schemeClr val="bg1"/>
                </a:solidFill>
                <a:ea typeface="宋体" charset="-122"/>
              </a:rPr>
              <a:t>Consider these statistics:</a:t>
            </a:r>
          </a:p>
        </p:txBody>
      </p:sp>
      <p:sp>
        <p:nvSpPr>
          <p:cNvPr id="3" name="Text Placeholder 2"/>
          <p:cNvSpPr>
            <a:spLocks noGrp="1"/>
          </p:cNvSpPr>
          <p:nvPr>
            <p:ph type="body" sz="quarter" idx="4294967295"/>
          </p:nvPr>
        </p:nvSpPr>
        <p:spPr>
          <a:xfrm>
            <a:off x="0" y="1411288"/>
            <a:ext cx="8382000" cy="5065712"/>
          </a:xfrm>
          <a:solidFill>
            <a:schemeClr val="bg1"/>
          </a:solidFill>
        </p:spPr>
        <p:txBody>
          <a:bodyPr>
            <a:noAutofit/>
          </a:bodyPr>
          <a:lstStyle/>
          <a:p>
            <a:r>
              <a:rPr lang="en-US" altLang="zh-CN" sz="2000" smtClean="0">
                <a:ea typeface="宋体" charset="-122"/>
              </a:rPr>
              <a:t>Thirty-six months ago, at Li &amp; Fung </a:t>
            </a:r>
            <a:r>
              <a:rPr lang="en-US" altLang="zh-CN" sz="1800" smtClean="0">
                <a:ea typeface="宋体" charset="-122"/>
              </a:rPr>
              <a:t>(Global Supply Chain Managers)</a:t>
            </a:r>
            <a:r>
              <a:rPr lang="en-US" altLang="zh-CN" sz="2000" smtClean="0">
                <a:ea typeface="宋体" charset="-122"/>
              </a:rPr>
              <a:t>, 100GB of information flowed through its network each day. Now the amount has increased tenfold</a:t>
            </a:r>
          </a:p>
          <a:p>
            <a:endParaRPr lang="en-US" altLang="zh-CN" sz="2000" smtClean="0">
              <a:ea typeface="宋体" charset="-122"/>
            </a:endParaRPr>
          </a:p>
          <a:p>
            <a:r>
              <a:rPr lang="en-US" altLang="zh-CN" sz="2000" smtClean="0">
                <a:ea typeface="宋体" charset="-122"/>
              </a:rPr>
              <a:t>In 2013 Amazon was selling $80,000 worth of stuff, </a:t>
            </a:r>
            <a:r>
              <a:rPr lang="en-US" altLang="zh-CN" sz="2000" i="1" smtClean="0">
                <a:solidFill>
                  <a:srgbClr val="FF0000"/>
                </a:solidFill>
                <a:ea typeface="宋体" charset="-122"/>
              </a:rPr>
              <a:t>every minute!</a:t>
            </a:r>
            <a:endParaRPr lang="en-US" altLang="zh-CN" sz="2000" smtClean="0">
              <a:solidFill>
                <a:srgbClr val="FF0000"/>
              </a:solidFill>
              <a:ea typeface="宋体" charset="-122"/>
            </a:endParaRPr>
          </a:p>
          <a:p>
            <a:pPr>
              <a:buFont typeface="Arial" charset="0"/>
              <a:buNone/>
            </a:pPr>
            <a:endParaRPr lang="en-US" altLang="zh-CN" sz="2000" smtClean="0">
              <a:ea typeface="宋体" charset="-122"/>
            </a:endParaRPr>
          </a:p>
          <a:p>
            <a:r>
              <a:rPr lang="en-US" altLang="zh-CN" sz="2000" smtClean="0">
                <a:ea typeface="宋体" charset="-122"/>
              </a:rPr>
              <a:t>Wal-Mart, a retail giant, handles more than 1M customer transactions every hour, feeding databases estimated at more than 2.5PB — the equivalent of 167 times the books in America’s Library of Congress</a:t>
            </a:r>
          </a:p>
          <a:p>
            <a:endParaRPr lang="en-US" altLang="zh-CN" sz="2000" smtClean="0">
              <a:ea typeface="宋体" charset="-122"/>
            </a:endParaRPr>
          </a:p>
          <a:p>
            <a:r>
              <a:rPr lang="en-US" altLang="zh-CN" sz="2000" smtClean="0">
                <a:ea typeface="宋体" charset="-122"/>
              </a:rPr>
              <a:t>Mankind created 150 exabytes (billion gigabytes) of data in 2005. In 2011 it was 1.8 zettabytes.  </a:t>
            </a:r>
            <a:r>
              <a:rPr lang="en-US" altLang="zh-CN" sz="1800" i="1" smtClean="0">
                <a:solidFill>
                  <a:srgbClr val="0033CC"/>
                </a:solidFill>
                <a:ea typeface="宋体" charset="-122"/>
              </a:rPr>
              <a:t>(what is a zettabyte? 1,073,741,824 </a:t>
            </a:r>
            <a:r>
              <a:rPr lang="en-US" altLang="zh-CN" sz="1800" i="1" smtClean="0">
                <a:solidFill>
                  <a:srgbClr val="0033CC"/>
                </a:solidFill>
                <a:ea typeface="宋体" charset="-122"/>
                <a:hlinkClick r:id="rId2"/>
              </a:rPr>
              <a:t>TeraBytes</a:t>
            </a:r>
            <a:r>
              <a:rPr lang="en-US" altLang="zh-CN" sz="1800" i="1" smtClean="0">
                <a:solidFill>
                  <a:srgbClr val="0033CC"/>
                </a:solidFill>
                <a:ea typeface="宋体" charset="-122"/>
              </a:rPr>
              <a:t> or 1,099,511,627,776 </a:t>
            </a:r>
            <a:r>
              <a:rPr lang="en-US" altLang="zh-CN" sz="1800" i="1" smtClean="0">
                <a:solidFill>
                  <a:srgbClr val="0033CC"/>
                </a:solidFill>
                <a:ea typeface="宋体" charset="-122"/>
                <a:hlinkClick r:id="rId3"/>
              </a:rPr>
              <a:t>GigaBytes</a:t>
            </a:r>
            <a:r>
              <a:rPr lang="en-US" altLang="zh-CN" sz="1800" i="1" smtClean="0">
                <a:solidFill>
                  <a:srgbClr val="0033CC"/>
                </a:solidFill>
                <a:ea typeface="宋体" charset="-122"/>
              </a:rPr>
              <a:t>) </a:t>
            </a:r>
            <a:r>
              <a:rPr lang="en-US" altLang="zh-CN" sz="2000" smtClean="0">
                <a:ea typeface="宋体" charset="-122"/>
              </a:rPr>
              <a:t>That is every person in the US sending 4,320 tweets per day for 26,976 YEARS!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Title 1"/>
          <p:cNvSpPr>
            <a:spLocks noGrp="1"/>
          </p:cNvSpPr>
          <p:nvPr>
            <p:ph type="title" idx="4294967295"/>
          </p:nvPr>
        </p:nvSpPr>
        <p:spPr>
          <a:xfrm>
            <a:off x="0" y="228600"/>
            <a:ext cx="8610600" cy="715963"/>
          </a:xfrm>
        </p:spPr>
        <p:txBody>
          <a:bodyPr/>
          <a:lstStyle/>
          <a:p>
            <a:r>
              <a:rPr lang="en-US" altLang="zh-CN" smtClean="0">
                <a:solidFill>
                  <a:schemeClr val="bg1"/>
                </a:solidFill>
                <a:ea typeface="宋体" charset="-122"/>
              </a:rPr>
              <a:t>Internet-Scale Application</a:t>
            </a:r>
          </a:p>
        </p:txBody>
      </p:sp>
      <p:sp>
        <p:nvSpPr>
          <p:cNvPr id="8" name="Slide Number Placeholder 7"/>
          <p:cNvSpPr>
            <a:spLocks noGrp="1"/>
          </p:cNvSpPr>
          <p:nvPr>
            <p:ph type="sldNum" sz="quarter" idx="4294967295"/>
          </p:nvPr>
        </p:nvSpPr>
        <p:spPr>
          <a:xfrm>
            <a:off x="7010400" y="6356350"/>
            <a:ext cx="2133600" cy="365125"/>
          </a:xfrm>
        </p:spPr>
        <p:txBody>
          <a:bodyPr/>
          <a:lstStyle/>
          <a:p>
            <a:pPr>
              <a:defRPr/>
            </a:pPr>
            <a:fld id="{332A2769-6179-4C3E-9202-BAD1C4EF28A0}" type="slidenum">
              <a:rPr lang="en-US"/>
              <a:pPr>
                <a:defRPr/>
              </a:pPr>
              <a:t>76</a:t>
            </a:fld>
            <a:endParaRPr lang="en-US"/>
          </a:p>
        </p:txBody>
      </p:sp>
      <p:pic>
        <p:nvPicPr>
          <p:cNvPr id="166915" name="Picture 2" descr="C:\Users\dachou\Pictures\Jeff Rothschild - Facebook\Capture21.PNG"/>
          <p:cNvPicPr>
            <a:picLocks noChangeAspect="1" noChangeArrowheads="1"/>
          </p:cNvPicPr>
          <p:nvPr/>
        </p:nvPicPr>
        <p:blipFill>
          <a:blip r:embed="rId3"/>
          <a:srcRect/>
          <a:stretch>
            <a:fillRect/>
          </a:stretch>
        </p:blipFill>
        <p:spPr bwMode="auto">
          <a:xfrm>
            <a:off x="152400" y="1066800"/>
            <a:ext cx="8793163" cy="4876800"/>
          </a:xfrm>
          <a:prstGeom prst="rect">
            <a:avLst/>
          </a:prstGeom>
          <a:noFill/>
          <a:ln w="9525">
            <a:noFill/>
            <a:miter lim="800000"/>
            <a:headEnd/>
            <a:tailEnd/>
          </a:ln>
        </p:spPr>
      </p:pic>
      <p:pic>
        <p:nvPicPr>
          <p:cNvPr id="166916" name="Picture 4" descr="http://www.bgsu.edu/departments/greal/llc/index/logo_facebook.jpg"/>
          <p:cNvPicPr>
            <a:picLocks noChangeAspect="1" noChangeArrowheads="1"/>
          </p:cNvPicPr>
          <p:nvPr/>
        </p:nvPicPr>
        <p:blipFill>
          <a:blip r:embed="rId4"/>
          <a:srcRect/>
          <a:stretch>
            <a:fillRect/>
          </a:stretch>
        </p:blipFill>
        <p:spPr bwMode="auto">
          <a:xfrm>
            <a:off x="5638800" y="112713"/>
            <a:ext cx="2133600" cy="801687"/>
          </a:xfrm>
          <a:prstGeom prst="rect">
            <a:avLst/>
          </a:prstGeom>
          <a:noFill/>
          <a:ln w="9525">
            <a:noFill/>
            <a:miter lim="800000"/>
            <a:headEnd/>
            <a:tailEnd/>
          </a:ln>
        </p:spPr>
      </p:pic>
      <p:sp>
        <p:nvSpPr>
          <p:cNvPr id="7" name="Content Placeholder 2"/>
          <p:cNvSpPr txBox="1">
            <a:spLocks/>
          </p:cNvSpPr>
          <p:nvPr/>
        </p:nvSpPr>
        <p:spPr>
          <a:xfrm>
            <a:off x="228600" y="5943600"/>
            <a:ext cx="7848600" cy="838200"/>
          </a:xfrm>
          <a:prstGeom prst="rect">
            <a:avLst/>
          </a:prstGeom>
        </p:spPr>
        <p:txBody>
          <a:bodyPr>
            <a:normAutofit/>
          </a:bodyPr>
          <a:lstStyle/>
          <a:p>
            <a:pPr marL="342900" indent="-342900">
              <a:spcBef>
                <a:spcPct val="20000"/>
              </a:spcBef>
              <a:buFont typeface="Arial" charset="0"/>
              <a:buChar char="•"/>
            </a:pPr>
            <a:r>
              <a:rPr lang="en-US" altLang="zh-CN">
                <a:latin typeface="Segoe UI" pitchFamily="34" charset="0"/>
                <a:cs typeface="Segoe UI" pitchFamily="34" charset="0"/>
              </a:rPr>
              <a:t>Scaling the “relational” data:</a:t>
            </a:r>
          </a:p>
          <a:p>
            <a:pPr marL="742950" lvl="1" indent="-285750">
              <a:spcBef>
                <a:spcPct val="20000"/>
              </a:spcBef>
              <a:buFont typeface="Arial" charset="0"/>
              <a:buChar char="–"/>
            </a:pPr>
            <a:r>
              <a:rPr lang="en-US" altLang="zh-CN" sz="1600">
                <a:latin typeface="Segoe UI" pitchFamily="34" charset="0"/>
                <a:cs typeface="Segoe UI" pitchFamily="34" charset="0"/>
              </a:rPr>
              <a:t>Keeps data normalized, randomly distributed, accessed at high volumes</a:t>
            </a:r>
          </a:p>
          <a:p>
            <a:pPr marL="742950" lvl="1" indent="-285750">
              <a:spcBef>
                <a:spcPct val="20000"/>
              </a:spcBef>
              <a:buFont typeface="Arial" charset="0"/>
              <a:buNone/>
            </a:pPr>
            <a:endParaRPr lang="en-US" altLang="zh-CN" sz="1600">
              <a:latin typeface="Segoe UI" pitchFamily="34" charset="0"/>
              <a:cs typeface="Segoe U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Title 1"/>
          <p:cNvSpPr>
            <a:spLocks noGrp="1"/>
          </p:cNvSpPr>
          <p:nvPr>
            <p:ph type="title" idx="4294967295"/>
          </p:nvPr>
        </p:nvSpPr>
        <p:spPr>
          <a:xfrm>
            <a:off x="0" y="228600"/>
            <a:ext cx="8610600" cy="715963"/>
          </a:xfrm>
        </p:spPr>
        <p:txBody>
          <a:bodyPr/>
          <a:lstStyle/>
          <a:p>
            <a:r>
              <a:rPr lang="en-US" altLang="zh-CN" smtClean="0">
                <a:solidFill>
                  <a:schemeClr val="bg1"/>
                </a:solidFill>
                <a:ea typeface="宋体" charset="-122"/>
              </a:rPr>
              <a:t>Internet-Scale Application</a:t>
            </a:r>
          </a:p>
        </p:txBody>
      </p:sp>
      <p:sp>
        <p:nvSpPr>
          <p:cNvPr id="3" name="Content Placeholder 2"/>
          <p:cNvSpPr>
            <a:spLocks noGrp="1"/>
          </p:cNvSpPr>
          <p:nvPr>
            <p:ph idx="4294967295"/>
          </p:nvPr>
        </p:nvSpPr>
        <p:spPr>
          <a:xfrm>
            <a:off x="0" y="1219200"/>
            <a:ext cx="8610600" cy="4343400"/>
          </a:xfrm>
        </p:spPr>
        <p:txBody>
          <a:bodyPr numCol="2" rtlCol="0">
            <a:noAutofit/>
          </a:bodyPr>
          <a:lstStyle/>
          <a:p>
            <a:pPr fontAlgn="auto">
              <a:spcAft>
                <a:spcPts val="0"/>
              </a:spcAft>
              <a:buFont typeface="Arial" pitchFamily="34" charset="0"/>
              <a:buChar char="•"/>
              <a:defRPr/>
            </a:pPr>
            <a:r>
              <a:rPr lang="en-US" sz="3600" dirty="0" smtClean="0"/>
              <a:t>Current stats:</a:t>
            </a:r>
          </a:p>
          <a:p>
            <a:pPr lvl="1" fontAlgn="auto">
              <a:spcAft>
                <a:spcPts val="0"/>
              </a:spcAft>
              <a:buFont typeface="Arial" pitchFamily="34" charset="0"/>
              <a:buChar char="–"/>
              <a:defRPr/>
            </a:pPr>
            <a:r>
              <a:rPr lang="en-US" sz="2400" dirty="0" smtClean="0"/>
              <a:t>+500B </a:t>
            </a:r>
            <a:r>
              <a:rPr lang="en-US" sz="2400" dirty="0" err="1" smtClean="0"/>
              <a:t>pageviews</a:t>
            </a:r>
            <a:r>
              <a:rPr lang="en-US" sz="2400" dirty="0" smtClean="0"/>
              <a:t>/month</a:t>
            </a:r>
          </a:p>
          <a:p>
            <a:pPr lvl="1" fontAlgn="auto">
              <a:spcAft>
                <a:spcPts val="0"/>
              </a:spcAft>
              <a:buFont typeface="Arial" pitchFamily="34" charset="0"/>
              <a:buChar char="–"/>
              <a:defRPr/>
            </a:pPr>
            <a:r>
              <a:rPr lang="en-US" sz="2400" dirty="0" smtClean="0"/>
              <a:t>&gt;5T feed actions/day</a:t>
            </a:r>
          </a:p>
          <a:p>
            <a:pPr lvl="1" fontAlgn="auto">
              <a:spcAft>
                <a:spcPts val="0"/>
              </a:spcAft>
              <a:buFont typeface="Arial" pitchFamily="34" charset="0"/>
              <a:buChar char="–"/>
              <a:defRPr/>
            </a:pPr>
            <a:r>
              <a:rPr lang="en-US" sz="2400" dirty="0" smtClean="0"/>
              <a:t>+800M active users</a:t>
            </a:r>
          </a:p>
          <a:p>
            <a:pPr lvl="1" fontAlgn="auto">
              <a:spcAft>
                <a:spcPts val="0"/>
              </a:spcAft>
              <a:buFont typeface="Arial" pitchFamily="34" charset="0"/>
              <a:buChar char="–"/>
              <a:defRPr/>
            </a:pPr>
            <a:r>
              <a:rPr lang="en-US" sz="2400" dirty="0" smtClean="0"/>
              <a:t>&gt;1.5B chat </a:t>
            </a:r>
            <a:r>
              <a:rPr lang="en-US" sz="2400" dirty="0" err="1" smtClean="0"/>
              <a:t>mesgs</a:t>
            </a:r>
            <a:r>
              <a:rPr lang="en-US" sz="2400" dirty="0" smtClean="0"/>
              <a:t>/day</a:t>
            </a:r>
          </a:p>
          <a:p>
            <a:pPr lvl="1" fontAlgn="auto">
              <a:spcAft>
                <a:spcPts val="0"/>
              </a:spcAft>
              <a:buFont typeface="Arial" pitchFamily="34" charset="0"/>
              <a:buChar char="–"/>
              <a:defRPr/>
            </a:pPr>
            <a:r>
              <a:rPr lang="en-US" sz="2400" dirty="0" smtClean="0"/>
              <a:t>200M search queries/day</a:t>
            </a:r>
          </a:p>
          <a:p>
            <a:pPr lvl="1" fontAlgn="auto">
              <a:spcAft>
                <a:spcPts val="0"/>
              </a:spcAft>
              <a:buFont typeface="Arial" pitchFamily="34" charset="0"/>
              <a:buChar char="–"/>
              <a:defRPr/>
            </a:pPr>
            <a:r>
              <a:rPr lang="en-US" sz="2400" dirty="0" smtClean="0"/>
              <a:t>&gt;6B minutes spent/day (ranked #2 on Internet)</a:t>
            </a:r>
          </a:p>
          <a:p>
            <a:pPr lvl="1" fontAlgn="auto">
              <a:spcAft>
                <a:spcPts val="0"/>
              </a:spcAft>
              <a:buFont typeface="Arial" pitchFamily="34" charset="0"/>
              <a:buChar char="–"/>
              <a:defRPr/>
            </a:pPr>
            <a:endParaRPr lang="en-US" sz="2400" dirty="0" smtClean="0"/>
          </a:p>
          <a:p>
            <a:pPr lvl="1" fontAlgn="auto">
              <a:spcAft>
                <a:spcPts val="0"/>
              </a:spcAft>
              <a:buFont typeface="Arial" pitchFamily="34" charset="0"/>
              <a:buChar char="–"/>
              <a:defRPr/>
            </a:pPr>
            <a:r>
              <a:rPr lang="en-US" sz="2400" dirty="0" smtClean="0"/>
              <a:t>+20B photos, +2B/month growth</a:t>
            </a:r>
          </a:p>
          <a:p>
            <a:pPr lvl="1" fontAlgn="auto">
              <a:spcAft>
                <a:spcPts val="0"/>
              </a:spcAft>
              <a:buFont typeface="Arial" pitchFamily="34" charset="0"/>
              <a:buChar char="–"/>
              <a:defRPr/>
            </a:pPr>
            <a:r>
              <a:rPr lang="en-US" sz="2400" dirty="0" smtClean="0"/>
              <a:t>600,000 photos served / sec</a:t>
            </a:r>
          </a:p>
          <a:p>
            <a:pPr lvl="1" fontAlgn="auto">
              <a:spcAft>
                <a:spcPts val="0"/>
              </a:spcAft>
              <a:buFont typeface="Arial" pitchFamily="34" charset="0"/>
              <a:buChar char="–"/>
              <a:defRPr/>
            </a:pPr>
            <a:r>
              <a:rPr lang="en-US" sz="2400" dirty="0" smtClean="0"/>
              <a:t>25TB log data / day processed thru Scribe</a:t>
            </a:r>
          </a:p>
          <a:p>
            <a:pPr lvl="1" fontAlgn="auto">
              <a:spcAft>
                <a:spcPts val="0"/>
              </a:spcAft>
              <a:buFont typeface="Arial" pitchFamily="34" charset="0"/>
              <a:buChar char="–"/>
              <a:defRPr/>
            </a:pPr>
            <a:r>
              <a:rPr lang="en-US" sz="2400" dirty="0" smtClean="0"/>
              <a:t>&gt;900M objects interact/day</a:t>
            </a:r>
          </a:p>
          <a:p>
            <a:pPr lvl="1" fontAlgn="auto">
              <a:spcAft>
                <a:spcPts val="0"/>
              </a:spcAft>
              <a:buFont typeface="Arial" pitchFamily="34" charset="0"/>
              <a:buChar char="–"/>
              <a:defRPr/>
            </a:pPr>
            <a:r>
              <a:rPr lang="en-US" sz="2400" dirty="0" smtClean="0"/>
              <a:t>120M queries /sec on </a:t>
            </a:r>
            <a:r>
              <a:rPr lang="en-US" sz="2400" dirty="0" err="1" smtClean="0"/>
              <a:t>memcache</a:t>
            </a:r>
            <a:endParaRPr lang="en-US" sz="2400" dirty="0" smtClean="0"/>
          </a:p>
          <a:p>
            <a:pPr lvl="1" fontAlgn="auto">
              <a:spcAft>
                <a:spcPts val="0"/>
              </a:spcAft>
              <a:buFont typeface="Arial" pitchFamily="34" charset="0"/>
              <a:buChar char="–"/>
              <a:defRPr/>
            </a:pPr>
            <a:r>
              <a:rPr lang="en-US" sz="2400" dirty="0" smtClean="0"/>
              <a:t>80% of Users outside US</a:t>
            </a:r>
          </a:p>
        </p:txBody>
      </p:sp>
      <p:sp>
        <p:nvSpPr>
          <p:cNvPr id="8" name="Slide Number Placeholder 7"/>
          <p:cNvSpPr>
            <a:spLocks noGrp="1"/>
          </p:cNvSpPr>
          <p:nvPr>
            <p:ph type="sldNum" sz="quarter" idx="4294967295"/>
          </p:nvPr>
        </p:nvSpPr>
        <p:spPr>
          <a:xfrm>
            <a:off x="7010400" y="6356350"/>
            <a:ext cx="2133600" cy="365125"/>
          </a:xfrm>
        </p:spPr>
        <p:txBody>
          <a:bodyPr/>
          <a:lstStyle/>
          <a:p>
            <a:pPr>
              <a:defRPr/>
            </a:pPr>
            <a:fld id="{506E901F-9196-49CA-8BAE-5844965C5DAB}" type="slidenum">
              <a:rPr lang="en-US"/>
              <a:pPr>
                <a:defRPr/>
              </a:pPr>
              <a:t>77</a:t>
            </a:fld>
            <a:endParaRPr lang="en-US"/>
          </a:p>
        </p:txBody>
      </p:sp>
      <p:pic>
        <p:nvPicPr>
          <p:cNvPr id="168964" name="Picture 4" descr="http://www.bgsu.edu/departments/greal/llc/index/logo_facebook.jpg"/>
          <p:cNvPicPr>
            <a:picLocks noChangeAspect="1" noChangeArrowheads="1"/>
          </p:cNvPicPr>
          <p:nvPr/>
        </p:nvPicPr>
        <p:blipFill>
          <a:blip r:embed="rId3"/>
          <a:srcRect/>
          <a:stretch>
            <a:fillRect/>
          </a:stretch>
        </p:blipFill>
        <p:spPr bwMode="auto">
          <a:xfrm>
            <a:off x="5638800" y="112713"/>
            <a:ext cx="2133600" cy="80168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par>
                          <p:cTn id="28" fill="hold">
                            <p:stCondLst>
                              <p:cond delay="12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childTnLst>
                          </p:cTn>
                        </p:par>
                        <p:par>
                          <p:cTn id="32" fill="hold">
                            <p:stCondLst>
                              <p:cond delay="14000"/>
                            </p:stCondLst>
                            <p:childTnLst>
                              <p:par>
                                <p:cTn id="33" presetID="10" presetClass="entr" presetSubtype="0" fill="hold" grpId="0" nodeType="after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2000"/>
                                        <p:tgtEl>
                                          <p:spTgt spid="3">
                                            <p:txEl>
                                              <p:pRg st="8" end="8"/>
                                            </p:txEl>
                                          </p:spTgt>
                                        </p:tgtEl>
                                      </p:cBhvr>
                                    </p:animEffect>
                                  </p:childTnLst>
                                </p:cTn>
                              </p:par>
                            </p:childTnLst>
                          </p:cTn>
                        </p:par>
                        <p:par>
                          <p:cTn id="36" fill="hold">
                            <p:stCondLst>
                              <p:cond delay="16000"/>
                            </p:stCondLst>
                            <p:childTnLst>
                              <p:par>
                                <p:cTn id="37" presetID="10" presetClass="entr" presetSubtype="0" fill="hold" grpId="0" nodeType="after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2000"/>
                                        <p:tgtEl>
                                          <p:spTgt spid="3">
                                            <p:txEl>
                                              <p:pRg st="9" end="9"/>
                                            </p:txEl>
                                          </p:spTgt>
                                        </p:tgtEl>
                                      </p:cBhvr>
                                    </p:animEffect>
                                  </p:childTnLst>
                                </p:cTn>
                              </p:par>
                            </p:childTnLst>
                          </p:cTn>
                        </p:par>
                        <p:par>
                          <p:cTn id="40" fill="hold">
                            <p:stCondLst>
                              <p:cond delay="18000"/>
                            </p:stCondLst>
                            <p:childTnLst>
                              <p:par>
                                <p:cTn id="41" presetID="10" presetClass="entr" presetSubtype="0" fill="hold" grpId="0" nodeType="after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2000"/>
                                        <p:tgtEl>
                                          <p:spTgt spid="3">
                                            <p:txEl>
                                              <p:pRg st="10" end="10"/>
                                            </p:txEl>
                                          </p:spTgt>
                                        </p:tgtEl>
                                      </p:cBhvr>
                                    </p:animEffect>
                                  </p:childTnLst>
                                </p:cTn>
                              </p:par>
                            </p:childTnLst>
                          </p:cTn>
                        </p:par>
                        <p:par>
                          <p:cTn id="44" fill="hold">
                            <p:stCondLst>
                              <p:cond delay="20000"/>
                            </p:stCondLst>
                            <p:childTnLst>
                              <p:par>
                                <p:cTn id="45" presetID="10" presetClass="entr" presetSubtype="0" fill="hold" grpId="0" nodeType="after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2000"/>
                                        <p:tgtEl>
                                          <p:spTgt spid="3">
                                            <p:txEl>
                                              <p:pRg st="11" end="11"/>
                                            </p:txEl>
                                          </p:spTgt>
                                        </p:tgtEl>
                                      </p:cBhvr>
                                    </p:animEffect>
                                  </p:childTnLst>
                                </p:cTn>
                              </p:par>
                            </p:childTnLst>
                          </p:cTn>
                        </p:par>
                        <p:par>
                          <p:cTn id="48" fill="hold">
                            <p:stCondLst>
                              <p:cond delay="22000"/>
                            </p:stCondLst>
                            <p:childTnLst>
                              <p:par>
                                <p:cTn id="49" presetID="10" presetClass="entr" presetSubtype="0" fill="hold" grpId="0" nodeType="after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2000"/>
                                        <p:tgtEl>
                                          <p:spTgt spid="3">
                                            <p:txEl>
                                              <p:pRg st="12" end="12"/>
                                            </p:txEl>
                                          </p:spTgt>
                                        </p:tgtEl>
                                      </p:cBhvr>
                                    </p:animEffect>
                                  </p:childTnLst>
                                </p:cTn>
                              </p:par>
                            </p:childTnLst>
                          </p:cTn>
                        </p:par>
                        <p:par>
                          <p:cTn id="52" fill="hold">
                            <p:stCondLst>
                              <p:cond delay="24000"/>
                            </p:stCondLst>
                            <p:childTnLst>
                              <p:par>
                                <p:cTn id="53" presetID="10" presetClass="entr" presetSubtype="0" fill="hold" grpId="0" nodeType="after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animEffect transition="in" filter="fade">
                                      <p:cBhvr>
                                        <p:cTn id="55" dur="20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Title 3"/>
          <p:cNvSpPr>
            <a:spLocks noGrp="1"/>
          </p:cNvSpPr>
          <p:nvPr>
            <p:ph type="title" idx="4294967295"/>
          </p:nvPr>
        </p:nvSpPr>
        <p:spPr>
          <a:xfrm>
            <a:off x="0" y="228600"/>
            <a:ext cx="8610600" cy="715963"/>
          </a:xfrm>
        </p:spPr>
        <p:txBody>
          <a:bodyPr/>
          <a:lstStyle/>
          <a:p>
            <a:r>
              <a:rPr lang="en-US" altLang="zh-CN" smtClean="0">
                <a:solidFill>
                  <a:schemeClr val="bg1"/>
                </a:solidFill>
                <a:ea typeface="宋体" charset="-122"/>
              </a:rPr>
              <a:t>Cloud Application Models (IT as a Service)</a:t>
            </a:r>
          </a:p>
        </p:txBody>
      </p:sp>
      <p:sp>
        <p:nvSpPr>
          <p:cNvPr id="5" name="Content Placeholder 4"/>
          <p:cNvSpPr>
            <a:spLocks noGrp="1"/>
          </p:cNvSpPr>
          <p:nvPr>
            <p:ph idx="4294967295"/>
          </p:nvPr>
        </p:nvSpPr>
        <p:spPr>
          <a:xfrm>
            <a:off x="0" y="1143000"/>
            <a:ext cx="8610600" cy="5562600"/>
          </a:xfrm>
        </p:spPr>
        <p:txBody>
          <a:bodyPr numCol="2" rtlCol="0">
            <a:noAutofit/>
          </a:bodyPr>
          <a:lstStyle/>
          <a:p>
            <a:pPr fontAlgn="auto">
              <a:lnSpc>
                <a:spcPct val="110000"/>
              </a:lnSpc>
              <a:spcBef>
                <a:spcPts val="600"/>
              </a:spcBef>
              <a:spcAft>
                <a:spcPts val="0"/>
              </a:spcAft>
              <a:buFont typeface="Arial" pitchFamily="34" charset="0"/>
              <a:buNone/>
              <a:defRPr/>
            </a:pPr>
            <a:r>
              <a:rPr lang="en-US" sz="2000" b="1" dirty="0">
                <a:solidFill>
                  <a:schemeClr val="accent1"/>
                </a:solidFill>
              </a:rPr>
              <a:t>Web </a:t>
            </a:r>
            <a:r>
              <a:rPr lang="en-US" sz="2000" b="1" dirty="0" smtClean="0">
                <a:solidFill>
                  <a:schemeClr val="accent1"/>
                </a:solidFill>
              </a:rPr>
              <a:t>Hosting</a:t>
            </a:r>
            <a:endParaRPr lang="en-US" sz="2000" b="1" dirty="0">
              <a:solidFill>
                <a:schemeClr val="accent1"/>
              </a:solidFill>
            </a:endParaRPr>
          </a:p>
          <a:p>
            <a:pPr lvl="1" fontAlgn="auto">
              <a:lnSpc>
                <a:spcPct val="110000"/>
              </a:lnSpc>
              <a:spcBef>
                <a:spcPts val="600"/>
              </a:spcBef>
              <a:spcAft>
                <a:spcPts val="0"/>
              </a:spcAft>
              <a:buFont typeface="Wingdings" pitchFamily="2" charset="2"/>
              <a:buChar char="§"/>
              <a:defRPr/>
            </a:pPr>
            <a:r>
              <a:rPr lang="en-US" sz="1800" dirty="0"/>
              <a:t>Massive scale infrastructure</a:t>
            </a:r>
          </a:p>
          <a:p>
            <a:pPr lvl="1" fontAlgn="auto">
              <a:lnSpc>
                <a:spcPct val="110000"/>
              </a:lnSpc>
              <a:spcBef>
                <a:spcPts val="600"/>
              </a:spcBef>
              <a:spcAft>
                <a:spcPts val="0"/>
              </a:spcAft>
              <a:buFont typeface="Wingdings" pitchFamily="2" charset="2"/>
              <a:buChar char="§"/>
              <a:defRPr/>
            </a:pPr>
            <a:r>
              <a:rPr lang="en-US" sz="1800" dirty="0" smtClean="0"/>
              <a:t>Burst &amp; overflow capacity</a:t>
            </a:r>
          </a:p>
          <a:p>
            <a:pPr lvl="1" fontAlgn="auto">
              <a:lnSpc>
                <a:spcPct val="110000"/>
              </a:lnSpc>
              <a:spcBef>
                <a:spcPts val="600"/>
              </a:spcBef>
              <a:spcAft>
                <a:spcPts val="0"/>
              </a:spcAft>
              <a:buFont typeface="Wingdings" pitchFamily="2" charset="2"/>
              <a:buChar char="§"/>
              <a:defRPr/>
            </a:pPr>
            <a:r>
              <a:rPr lang="en-US" sz="1800" dirty="0" smtClean="0"/>
              <a:t>Temporary, ad-hoc sites</a:t>
            </a:r>
            <a:endParaRPr lang="en-US" sz="1800" dirty="0"/>
          </a:p>
          <a:p>
            <a:pPr fontAlgn="auto">
              <a:lnSpc>
                <a:spcPct val="110000"/>
              </a:lnSpc>
              <a:spcBef>
                <a:spcPts val="600"/>
              </a:spcBef>
              <a:spcAft>
                <a:spcPts val="0"/>
              </a:spcAft>
              <a:buFont typeface="Arial" pitchFamily="34" charset="0"/>
              <a:buNone/>
              <a:defRPr/>
            </a:pPr>
            <a:r>
              <a:rPr lang="en-US" sz="2000" b="1" dirty="0" smtClean="0">
                <a:solidFill>
                  <a:schemeClr val="accent1"/>
                </a:solidFill>
              </a:rPr>
              <a:t>Application </a:t>
            </a:r>
            <a:r>
              <a:rPr lang="en-US" sz="2000" b="1" dirty="0">
                <a:solidFill>
                  <a:schemeClr val="accent1"/>
                </a:solidFill>
              </a:rPr>
              <a:t>Hosting</a:t>
            </a:r>
          </a:p>
          <a:p>
            <a:pPr lvl="1" fontAlgn="auto">
              <a:lnSpc>
                <a:spcPct val="110000"/>
              </a:lnSpc>
              <a:spcBef>
                <a:spcPts val="600"/>
              </a:spcBef>
              <a:spcAft>
                <a:spcPts val="0"/>
              </a:spcAft>
              <a:buFont typeface="Wingdings" pitchFamily="2" charset="2"/>
              <a:buChar char="§"/>
              <a:defRPr/>
            </a:pPr>
            <a:r>
              <a:rPr lang="en-US" sz="1800" dirty="0" smtClean="0"/>
              <a:t>Hybrid applications</a:t>
            </a:r>
          </a:p>
          <a:p>
            <a:pPr lvl="1" fontAlgn="auto">
              <a:lnSpc>
                <a:spcPct val="110000"/>
              </a:lnSpc>
              <a:spcBef>
                <a:spcPts val="600"/>
              </a:spcBef>
              <a:spcAft>
                <a:spcPts val="0"/>
              </a:spcAft>
              <a:buFont typeface="Wingdings" pitchFamily="2" charset="2"/>
              <a:buChar char="§"/>
              <a:defRPr/>
            </a:pPr>
            <a:r>
              <a:rPr lang="en-US" sz="1800" dirty="0" smtClean="0"/>
              <a:t>Composite </a:t>
            </a:r>
            <a:r>
              <a:rPr lang="en-US" sz="1800" dirty="0"/>
              <a:t>applications</a:t>
            </a:r>
          </a:p>
          <a:p>
            <a:pPr lvl="1" fontAlgn="auto">
              <a:lnSpc>
                <a:spcPct val="110000"/>
              </a:lnSpc>
              <a:spcBef>
                <a:spcPts val="600"/>
              </a:spcBef>
              <a:spcAft>
                <a:spcPts val="0"/>
              </a:spcAft>
              <a:buFont typeface="Wingdings" pitchFamily="2" charset="2"/>
              <a:buChar char="§"/>
              <a:defRPr/>
            </a:pPr>
            <a:r>
              <a:rPr lang="en-US" sz="1800" dirty="0" smtClean="0"/>
              <a:t>Automated agents / jobs</a:t>
            </a:r>
            <a:endParaRPr lang="en-US" sz="1800" dirty="0"/>
          </a:p>
          <a:p>
            <a:pPr fontAlgn="auto">
              <a:lnSpc>
                <a:spcPct val="110000"/>
              </a:lnSpc>
              <a:spcBef>
                <a:spcPts val="600"/>
              </a:spcBef>
              <a:spcAft>
                <a:spcPts val="0"/>
              </a:spcAft>
              <a:buFont typeface="Arial" pitchFamily="34" charset="0"/>
              <a:buNone/>
              <a:defRPr/>
            </a:pPr>
            <a:r>
              <a:rPr lang="en-US" sz="2000" b="1" dirty="0" smtClean="0">
                <a:solidFill>
                  <a:schemeClr val="accent1"/>
                </a:solidFill>
              </a:rPr>
              <a:t>Media </a:t>
            </a:r>
            <a:r>
              <a:rPr lang="en-US" sz="2000" b="1" dirty="0">
                <a:solidFill>
                  <a:schemeClr val="accent1"/>
                </a:solidFill>
              </a:rPr>
              <a:t>Hosting &amp; Processing</a:t>
            </a:r>
          </a:p>
          <a:p>
            <a:pPr lvl="1" fontAlgn="auto">
              <a:lnSpc>
                <a:spcPct val="110000"/>
              </a:lnSpc>
              <a:spcBef>
                <a:spcPts val="600"/>
              </a:spcBef>
              <a:spcAft>
                <a:spcPts val="0"/>
              </a:spcAft>
              <a:buFont typeface="Wingdings" pitchFamily="2" charset="2"/>
              <a:buChar char="§"/>
              <a:defRPr/>
            </a:pPr>
            <a:r>
              <a:rPr lang="en-US" sz="1800" dirty="0"/>
              <a:t>CGI rendering</a:t>
            </a:r>
          </a:p>
          <a:p>
            <a:pPr lvl="1" fontAlgn="auto">
              <a:lnSpc>
                <a:spcPct val="110000"/>
              </a:lnSpc>
              <a:spcBef>
                <a:spcPts val="600"/>
              </a:spcBef>
              <a:spcAft>
                <a:spcPts val="0"/>
              </a:spcAft>
              <a:buFont typeface="Wingdings" pitchFamily="2" charset="2"/>
              <a:buChar char="§"/>
              <a:defRPr/>
            </a:pPr>
            <a:r>
              <a:rPr lang="en-US" sz="1800" dirty="0"/>
              <a:t>Content transcoding</a:t>
            </a:r>
          </a:p>
          <a:p>
            <a:pPr lvl="1" fontAlgn="auto">
              <a:lnSpc>
                <a:spcPct val="110000"/>
              </a:lnSpc>
              <a:spcBef>
                <a:spcPts val="600"/>
              </a:spcBef>
              <a:spcAft>
                <a:spcPts val="0"/>
              </a:spcAft>
              <a:buFont typeface="Wingdings" pitchFamily="2" charset="2"/>
              <a:buChar char="§"/>
              <a:defRPr/>
            </a:pPr>
            <a:r>
              <a:rPr lang="en-US" sz="1800" dirty="0"/>
              <a:t>Media streaming</a:t>
            </a:r>
          </a:p>
          <a:p>
            <a:pPr fontAlgn="auto">
              <a:lnSpc>
                <a:spcPct val="110000"/>
              </a:lnSpc>
              <a:spcBef>
                <a:spcPts val="600"/>
              </a:spcBef>
              <a:spcAft>
                <a:spcPts val="0"/>
              </a:spcAft>
              <a:buFont typeface="Arial" pitchFamily="34" charset="0"/>
              <a:buNone/>
              <a:defRPr/>
            </a:pPr>
            <a:r>
              <a:rPr lang="en-US" sz="2000" b="1" dirty="0">
                <a:solidFill>
                  <a:schemeClr val="accent1"/>
                </a:solidFill>
              </a:rPr>
              <a:t>Distributed Storage</a:t>
            </a:r>
          </a:p>
          <a:p>
            <a:pPr lvl="1" fontAlgn="auto">
              <a:lnSpc>
                <a:spcPct val="110000"/>
              </a:lnSpc>
              <a:spcBef>
                <a:spcPts val="600"/>
              </a:spcBef>
              <a:spcAft>
                <a:spcPts val="0"/>
              </a:spcAft>
              <a:buFont typeface="Wingdings" pitchFamily="2" charset="2"/>
              <a:buChar char="§"/>
              <a:defRPr/>
            </a:pPr>
            <a:r>
              <a:rPr lang="en-US" sz="1800" dirty="0" smtClean="0"/>
              <a:t>External backup </a:t>
            </a:r>
            <a:r>
              <a:rPr lang="en-US" sz="1800" dirty="0"/>
              <a:t>and storage</a:t>
            </a:r>
          </a:p>
          <a:p>
            <a:pPr fontAlgn="auto">
              <a:lnSpc>
                <a:spcPct val="110000"/>
              </a:lnSpc>
              <a:spcBef>
                <a:spcPts val="600"/>
              </a:spcBef>
              <a:spcAft>
                <a:spcPts val="0"/>
              </a:spcAft>
              <a:buFont typeface="Arial" pitchFamily="34" charset="0"/>
              <a:buNone/>
              <a:defRPr/>
            </a:pPr>
            <a:r>
              <a:rPr lang="en-US" sz="2000" b="1" dirty="0" smtClean="0">
                <a:solidFill>
                  <a:schemeClr val="accent1"/>
                </a:solidFill>
              </a:rPr>
              <a:t>High Performance Computing</a:t>
            </a:r>
            <a:endParaRPr lang="en-US" sz="2000" b="1" dirty="0">
              <a:solidFill>
                <a:schemeClr val="accent1"/>
              </a:solidFill>
            </a:endParaRPr>
          </a:p>
          <a:p>
            <a:pPr lvl="1" fontAlgn="auto">
              <a:lnSpc>
                <a:spcPct val="110000"/>
              </a:lnSpc>
              <a:spcBef>
                <a:spcPts val="600"/>
              </a:spcBef>
              <a:spcAft>
                <a:spcPts val="0"/>
              </a:spcAft>
              <a:buFont typeface="Wingdings" pitchFamily="2" charset="2"/>
              <a:buChar char="§"/>
              <a:defRPr/>
            </a:pPr>
            <a:r>
              <a:rPr lang="en-US" sz="1800" dirty="0" smtClean="0"/>
              <a:t>Parallel &amp; distributed processing</a:t>
            </a:r>
          </a:p>
          <a:p>
            <a:pPr lvl="1" fontAlgn="auto">
              <a:lnSpc>
                <a:spcPct val="110000"/>
              </a:lnSpc>
              <a:spcBef>
                <a:spcPts val="600"/>
              </a:spcBef>
              <a:spcAft>
                <a:spcPts val="0"/>
              </a:spcAft>
              <a:buFont typeface="Wingdings" pitchFamily="2" charset="2"/>
              <a:buChar char="§"/>
              <a:defRPr/>
            </a:pPr>
            <a:r>
              <a:rPr lang="en-US" sz="1800" dirty="0" smtClean="0"/>
              <a:t>Massive modeling &amp; simulation</a:t>
            </a:r>
          </a:p>
          <a:p>
            <a:pPr lvl="1" fontAlgn="auto">
              <a:lnSpc>
                <a:spcPct val="110000"/>
              </a:lnSpc>
              <a:spcBef>
                <a:spcPts val="600"/>
              </a:spcBef>
              <a:spcAft>
                <a:spcPts val="0"/>
              </a:spcAft>
              <a:buFont typeface="Wingdings" pitchFamily="2" charset="2"/>
              <a:buChar char="§"/>
              <a:defRPr/>
            </a:pPr>
            <a:r>
              <a:rPr lang="en-US" sz="1800" dirty="0" smtClean="0"/>
              <a:t>Advanced analytics</a:t>
            </a:r>
            <a:endParaRPr lang="en-US" sz="1800" dirty="0"/>
          </a:p>
          <a:p>
            <a:pPr fontAlgn="auto">
              <a:lnSpc>
                <a:spcPct val="110000"/>
              </a:lnSpc>
              <a:spcBef>
                <a:spcPts val="600"/>
              </a:spcBef>
              <a:spcAft>
                <a:spcPts val="0"/>
              </a:spcAft>
              <a:buFont typeface="Arial" pitchFamily="34" charset="0"/>
              <a:buNone/>
              <a:defRPr/>
            </a:pPr>
            <a:r>
              <a:rPr lang="en-US" sz="2000" b="1" dirty="0" smtClean="0">
                <a:solidFill>
                  <a:schemeClr val="tx2"/>
                </a:solidFill>
              </a:rPr>
              <a:t>Information Sharing</a:t>
            </a:r>
            <a:endParaRPr lang="en-US" sz="2000" b="1" dirty="0">
              <a:solidFill>
                <a:schemeClr val="tx2"/>
              </a:solidFill>
            </a:endParaRPr>
          </a:p>
          <a:p>
            <a:pPr lvl="1" fontAlgn="auto">
              <a:lnSpc>
                <a:spcPct val="110000"/>
              </a:lnSpc>
              <a:spcBef>
                <a:spcPts val="600"/>
              </a:spcBef>
              <a:spcAft>
                <a:spcPts val="0"/>
              </a:spcAft>
              <a:buFont typeface="Wingdings" pitchFamily="2" charset="2"/>
              <a:buChar char="§"/>
              <a:defRPr/>
            </a:pPr>
            <a:r>
              <a:rPr lang="en-US" sz="1800" dirty="0"/>
              <a:t>Reference data</a:t>
            </a:r>
          </a:p>
          <a:p>
            <a:pPr lvl="1" fontAlgn="auto">
              <a:lnSpc>
                <a:spcPct val="110000"/>
              </a:lnSpc>
              <a:spcBef>
                <a:spcPts val="600"/>
              </a:spcBef>
              <a:spcAft>
                <a:spcPts val="0"/>
              </a:spcAft>
              <a:buFont typeface="Wingdings" pitchFamily="2" charset="2"/>
              <a:buChar char="§"/>
              <a:defRPr/>
            </a:pPr>
            <a:r>
              <a:rPr lang="en-US" sz="1800" dirty="0" smtClean="0"/>
              <a:t>Common data repositories</a:t>
            </a:r>
          </a:p>
          <a:p>
            <a:pPr lvl="1" fontAlgn="auto">
              <a:lnSpc>
                <a:spcPct val="110000"/>
              </a:lnSpc>
              <a:spcBef>
                <a:spcPts val="600"/>
              </a:spcBef>
              <a:spcAft>
                <a:spcPts val="0"/>
              </a:spcAft>
              <a:buFont typeface="Wingdings" pitchFamily="2" charset="2"/>
              <a:buChar char="§"/>
              <a:defRPr/>
            </a:pPr>
            <a:r>
              <a:rPr lang="en-US" sz="1800" dirty="0" smtClean="0"/>
              <a:t>Knowledge discovery &amp; </a:t>
            </a:r>
            <a:r>
              <a:rPr lang="en-US" sz="1800" dirty="0" err="1" smtClean="0"/>
              <a:t>mgmt</a:t>
            </a:r>
            <a:endParaRPr lang="en-US" sz="1800" dirty="0"/>
          </a:p>
          <a:p>
            <a:pPr fontAlgn="auto">
              <a:lnSpc>
                <a:spcPct val="110000"/>
              </a:lnSpc>
              <a:spcBef>
                <a:spcPts val="600"/>
              </a:spcBef>
              <a:spcAft>
                <a:spcPts val="0"/>
              </a:spcAft>
              <a:buFont typeface="Arial" pitchFamily="34" charset="0"/>
              <a:buNone/>
              <a:defRPr/>
            </a:pPr>
            <a:r>
              <a:rPr lang="en-US" sz="2000" b="1" dirty="0" smtClean="0">
                <a:solidFill>
                  <a:schemeClr val="accent1"/>
                </a:solidFill>
              </a:rPr>
              <a:t>Collaborative Processes</a:t>
            </a:r>
            <a:endParaRPr lang="en-US" sz="2000" b="1" dirty="0">
              <a:solidFill>
                <a:schemeClr val="accent1"/>
              </a:solidFill>
            </a:endParaRPr>
          </a:p>
          <a:p>
            <a:pPr lvl="1" fontAlgn="auto">
              <a:lnSpc>
                <a:spcPct val="110000"/>
              </a:lnSpc>
              <a:spcBef>
                <a:spcPts val="600"/>
              </a:spcBef>
              <a:spcAft>
                <a:spcPts val="0"/>
              </a:spcAft>
              <a:buFont typeface="Wingdings" pitchFamily="2" charset="2"/>
              <a:buChar char="§"/>
              <a:defRPr/>
            </a:pPr>
            <a:r>
              <a:rPr lang="en-US" sz="1800" dirty="0" smtClean="0"/>
              <a:t>Multi-enterprise integration</a:t>
            </a:r>
          </a:p>
          <a:p>
            <a:pPr lvl="1" fontAlgn="auto">
              <a:lnSpc>
                <a:spcPct val="110000"/>
              </a:lnSpc>
              <a:spcBef>
                <a:spcPts val="600"/>
              </a:spcBef>
              <a:spcAft>
                <a:spcPts val="0"/>
              </a:spcAft>
              <a:buFont typeface="Wingdings" pitchFamily="2" charset="2"/>
              <a:buChar char="§"/>
              <a:defRPr/>
            </a:pPr>
            <a:r>
              <a:rPr lang="en-US" sz="1800" dirty="0" smtClean="0"/>
              <a:t>B2B</a:t>
            </a:r>
            <a:r>
              <a:rPr lang="en-US" sz="1800" dirty="0"/>
              <a:t> </a:t>
            </a:r>
            <a:r>
              <a:rPr lang="en-US" sz="1800" dirty="0" smtClean="0"/>
              <a:t>&amp; e-commerce</a:t>
            </a:r>
          </a:p>
          <a:p>
            <a:pPr lvl="1" fontAlgn="auto">
              <a:lnSpc>
                <a:spcPct val="110000"/>
              </a:lnSpc>
              <a:spcBef>
                <a:spcPts val="600"/>
              </a:spcBef>
              <a:spcAft>
                <a:spcPts val="0"/>
              </a:spcAft>
              <a:buFont typeface="Wingdings" pitchFamily="2" charset="2"/>
              <a:buChar char="§"/>
              <a:defRPr/>
            </a:pPr>
            <a:r>
              <a:rPr lang="en-US" sz="1800" dirty="0" smtClean="0"/>
              <a:t>Supply chain management</a:t>
            </a:r>
          </a:p>
          <a:p>
            <a:pPr lvl="1" fontAlgn="auto">
              <a:lnSpc>
                <a:spcPct val="110000"/>
              </a:lnSpc>
              <a:spcBef>
                <a:spcPts val="600"/>
              </a:spcBef>
              <a:spcAft>
                <a:spcPts val="0"/>
              </a:spcAft>
              <a:buFont typeface="Wingdings" pitchFamily="2" charset="2"/>
              <a:buChar char="§"/>
              <a:defRPr/>
            </a:pPr>
            <a:r>
              <a:rPr lang="en-US" sz="1800" dirty="0" smtClean="0"/>
              <a:t>Health &amp; life sciences</a:t>
            </a:r>
          </a:p>
          <a:p>
            <a:pPr lvl="1" fontAlgn="auto">
              <a:lnSpc>
                <a:spcPct val="110000"/>
              </a:lnSpc>
              <a:spcBef>
                <a:spcPts val="600"/>
              </a:spcBef>
              <a:spcAft>
                <a:spcPts val="0"/>
              </a:spcAft>
              <a:buFont typeface="Wingdings" pitchFamily="2" charset="2"/>
              <a:buChar char="§"/>
              <a:defRPr/>
            </a:pPr>
            <a:r>
              <a:rPr lang="en-US" sz="1800" dirty="0" smtClean="0"/>
              <a:t>Domain-specific services</a:t>
            </a:r>
            <a:endParaRPr lang="en-US" sz="1800" dirty="0"/>
          </a:p>
        </p:txBody>
      </p:sp>
      <p:sp>
        <p:nvSpPr>
          <p:cNvPr id="6" name="Slide Number Placeholder 5"/>
          <p:cNvSpPr>
            <a:spLocks noGrp="1"/>
          </p:cNvSpPr>
          <p:nvPr>
            <p:ph type="sldNum" sz="quarter" idx="4294967295"/>
          </p:nvPr>
        </p:nvSpPr>
        <p:spPr>
          <a:xfrm>
            <a:off x="7010400" y="6356350"/>
            <a:ext cx="2133600" cy="365125"/>
          </a:xfrm>
        </p:spPr>
        <p:txBody>
          <a:bodyPr/>
          <a:lstStyle/>
          <a:p>
            <a:pPr>
              <a:defRPr/>
            </a:pPr>
            <a:fld id="{C0C0EC1A-A898-4420-92C3-4A9B9E3E87B9}" type="slidenum">
              <a:rPr lang="en-US"/>
              <a:pPr>
                <a:defRPr/>
              </a:pPr>
              <a:t>78</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fade">
                                      <p:cBhvr>
                                        <p:cTn id="38" dur="500"/>
                                        <p:tgtEl>
                                          <p:spTgt spid="5">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500"/>
                                        <p:tgtEl>
                                          <p:spTgt spid="5">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xEl>
                                              <p:pRg st="11" end="11"/>
                                            </p:txEl>
                                          </p:spTgt>
                                        </p:tgtEl>
                                        <p:attrNameLst>
                                          <p:attrName>style.visibility</p:attrName>
                                        </p:attrNameLst>
                                      </p:cBhvr>
                                      <p:to>
                                        <p:strVal val="visible"/>
                                      </p:to>
                                    </p:set>
                                    <p:animEffect transition="in" filter="fade">
                                      <p:cBhvr>
                                        <p:cTn id="44" dur="500"/>
                                        <p:tgtEl>
                                          <p:spTgt spid="5">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xEl>
                                              <p:pRg st="12" end="12"/>
                                            </p:txEl>
                                          </p:spTgt>
                                        </p:tgtEl>
                                        <p:attrNameLst>
                                          <p:attrName>style.visibility</p:attrName>
                                        </p:attrNameLst>
                                      </p:cBhvr>
                                      <p:to>
                                        <p:strVal val="visible"/>
                                      </p:to>
                                    </p:set>
                                    <p:animEffect transition="in" filter="fade">
                                      <p:cBhvr>
                                        <p:cTn id="49" dur="500"/>
                                        <p:tgtEl>
                                          <p:spTgt spid="5">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xEl>
                                              <p:pRg st="13" end="13"/>
                                            </p:txEl>
                                          </p:spTgt>
                                        </p:tgtEl>
                                        <p:attrNameLst>
                                          <p:attrName>style.visibility</p:attrName>
                                        </p:attrNameLst>
                                      </p:cBhvr>
                                      <p:to>
                                        <p:strVal val="visible"/>
                                      </p:to>
                                    </p:set>
                                    <p:animEffect transition="in" filter="fade">
                                      <p:cBhvr>
                                        <p:cTn id="52" dur="500"/>
                                        <p:tgtEl>
                                          <p:spTgt spid="5">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4" end="14"/>
                                            </p:txEl>
                                          </p:spTgt>
                                        </p:tgtEl>
                                        <p:attrNameLst>
                                          <p:attrName>style.visibility</p:attrName>
                                        </p:attrNameLst>
                                      </p:cBhvr>
                                      <p:to>
                                        <p:strVal val="visible"/>
                                      </p:to>
                                    </p:set>
                                    <p:animEffect transition="in" filter="fade">
                                      <p:cBhvr>
                                        <p:cTn id="57" dur="500"/>
                                        <p:tgtEl>
                                          <p:spTgt spid="5">
                                            <p:txEl>
                                              <p:pRg st="14" end="14"/>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
                                            <p:txEl>
                                              <p:pRg st="15" end="15"/>
                                            </p:txEl>
                                          </p:spTgt>
                                        </p:tgtEl>
                                        <p:attrNameLst>
                                          <p:attrName>style.visibility</p:attrName>
                                        </p:attrNameLst>
                                      </p:cBhvr>
                                      <p:to>
                                        <p:strVal val="visible"/>
                                      </p:to>
                                    </p:set>
                                    <p:animEffect transition="in" filter="fade">
                                      <p:cBhvr>
                                        <p:cTn id="60" dur="500"/>
                                        <p:tgtEl>
                                          <p:spTgt spid="5">
                                            <p:txEl>
                                              <p:pRg st="15" end="15"/>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txEl>
                                              <p:pRg st="16" end="16"/>
                                            </p:txEl>
                                          </p:spTgt>
                                        </p:tgtEl>
                                        <p:attrNameLst>
                                          <p:attrName>style.visibility</p:attrName>
                                        </p:attrNameLst>
                                      </p:cBhvr>
                                      <p:to>
                                        <p:strVal val="visible"/>
                                      </p:to>
                                    </p:set>
                                    <p:animEffect transition="in" filter="fade">
                                      <p:cBhvr>
                                        <p:cTn id="63" dur="500"/>
                                        <p:tgtEl>
                                          <p:spTgt spid="5">
                                            <p:txEl>
                                              <p:pRg st="16" end="16"/>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
                                            <p:txEl>
                                              <p:pRg st="17" end="17"/>
                                            </p:txEl>
                                          </p:spTgt>
                                        </p:tgtEl>
                                        <p:attrNameLst>
                                          <p:attrName>style.visibility</p:attrName>
                                        </p:attrNameLst>
                                      </p:cBhvr>
                                      <p:to>
                                        <p:strVal val="visible"/>
                                      </p:to>
                                    </p:set>
                                    <p:animEffect transition="in" filter="fade">
                                      <p:cBhvr>
                                        <p:cTn id="66" dur="500"/>
                                        <p:tgtEl>
                                          <p:spTgt spid="5">
                                            <p:txEl>
                                              <p:pRg st="17" end="1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txEl>
                                              <p:pRg st="18" end="18"/>
                                            </p:txEl>
                                          </p:spTgt>
                                        </p:tgtEl>
                                        <p:attrNameLst>
                                          <p:attrName>style.visibility</p:attrName>
                                        </p:attrNameLst>
                                      </p:cBhvr>
                                      <p:to>
                                        <p:strVal val="visible"/>
                                      </p:to>
                                    </p:set>
                                    <p:animEffect transition="in" filter="fade">
                                      <p:cBhvr>
                                        <p:cTn id="71" dur="500"/>
                                        <p:tgtEl>
                                          <p:spTgt spid="5">
                                            <p:txEl>
                                              <p:pRg st="18" end="18"/>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txEl>
                                              <p:pRg st="19" end="19"/>
                                            </p:txEl>
                                          </p:spTgt>
                                        </p:tgtEl>
                                        <p:attrNameLst>
                                          <p:attrName>style.visibility</p:attrName>
                                        </p:attrNameLst>
                                      </p:cBhvr>
                                      <p:to>
                                        <p:strVal val="visible"/>
                                      </p:to>
                                    </p:set>
                                    <p:animEffect transition="in" filter="fade">
                                      <p:cBhvr>
                                        <p:cTn id="74" dur="500"/>
                                        <p:tgtEl>
                                          <p:spTgt spid="5">
                                            <p:txEl>
                                              <p:pRg st="19" end="19"/>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txEl>
                                              <p:pRg st="20" end="20"/>
                                            </p:txEl>
                                          </p:spTgt>
                                        </p:tgtEl>
                                        <p:attrNameLst>
                                          <p:attrName>style.visibility</p:attrName>
                                        </p:attrNameLst>
                                      </p:cBhvr>
                                      <p:to>
                                        <p:strVal val="visible"/>
                                      </p:to>
                                    </p:set>
                                    <p:animEffect transition="in" filter="fade">
                                      <p:cBhvr>
                                        <p:cTn id="77" dur="500"/>
                                        <p:tgtEl>
                                          <p:spTgt spid="5">
                                            <p:txEl>
                                              <p:pRg st="20" end="20"/>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
                                            <p:txEl>
                                              <p:pRg st="21" end="21"/>
                                            </p:txEl>
                                          </p:spTgt>
                                        </p:tgtEl>
                                        <p:attrNameLst>
                                          <p:attrName>style.visibility</p:attrName>
                                        </p:attrNameLst>
                                      </p:cBhvr>
                                      <p:to>
                                        <p:strVal val="visible"/>
                                      </p:to>
                                    </p:set>
                                    <p:animEffect transition="in" filter="fade">
                                      <p:cBhvr>
                                        <p:cTn id="80" dur="500"/>
                                        <p:tgtEl>
                                          <p:spTgt spid="5">
                                            <p:txEl>
                                              <p:pRg st="21" end="2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
                                            <p:txEl>
                                              <p:pRg st="22" end="22"/>
                                            </p:txEl>
                                          </p:spTgt>
                                        </p:tgtEl>
                                        <p:attrNameLst>
                                          <p:attrName>style.visibility</p:attrName>
                                        </p:attrNameLst>
                                      </p:cBhvr>
                                      <p:to>
                                        <p:strVal val="visible"/>
                                      </p:to>
                                    </p:set>
                                    <p:animEffect transition="in" filter="fade">
                                      <p:cBhvr>
                                        <p:cTn id="85" dur="500"/>
                                        <p:tgtEl>
                                          <p:spTgt spid="5">
                                            <p:txEl>
                                              <p:pRg st="22" end="22"/>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
                                            <p:txEl>
                                              <p:pRg st="23" end="23"/>
                                            </p:txEl>
                                          </p:spTgt>
                                        </p:tgtEl>
                                        <p:attrNameLst>
                                          <p:attrName>style.visibility</p:attrName>
                                        </p:attrNameLst>
                                      </p:cBhvr>
                                      <p:to>
                                        <p:strVal val="visible"/>
                                      </p:to>
                                    </p:set>
                                    <p:animEffect transition="in" filter="fade">
                                      <p:cBhvr>
                                        <p:cTn id="88" dur="500"/>
                                        <p:tgtEl>
                                          <p:spTgt spid="5">
                                            <p:txEl>
                                              <p:pRg st="23" end="23"/>
                                            </p:tx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
                                            <p:txEl>
                                              <p:pRg st="24" end="24"/>
                                            </p:txEl>
                                          </p:spTgt>
                                        </p:tgtEl>
                                        <p:attrNameLst>
                                          <p:attrName>style.visibility</p:attrName>
                                        </p:attrNameLst>
                                      </p:cBhvr>
                                      <p:to>
                                        <p:strVal val="visible"/>
                                      </p:to>
                                    </p:set>
                                    <p:animEffect transition="in" filter="fade">
                                      <p:cBhvr>
                                        <p:cTn id="91" dur="500"/>
                                        <p:tgtEl>
                                          <p:spTgt spid="5">
                                            <p:txEl>
                                              <p:pRg st="24" end="24"/>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
                                            <p:txEl>
                                              <p:pRg st="25" end="25"/>
                                            </p:txEl>
                                          </p:spTgt>
                                        </p:tgtEl>
                                        <p:attrNameLst>
                                          <p:attrName>style.visibility</p:attrName>
                                        </p:attrNameLst>
                                      </p:cBhvr>
                                      <p:to>
                                        <p:strVal val="visible"/>
                                      </p:to>
                                    </p:set>
                                    <p:animEffect transition="in" filter="fade">
                                      <p:cBhvr>
                                        <p:cTn id="94" dur="500"/>
                                        <p:tgtEl>
                                          <p:spTgt spid="5">
                                            <p:txEl>
                                              <p:pRg st="25" end="25"/>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5">
                                            <p:txEl>
                                              <p:pRg st="26" end="26"/>
                                            </p:txEl>
                                          </p:spTgt>
                                        </p:tgtEl>
                                        <p:attrNameLst>
                                          <p:attrName>style.visibility</p:attrName>
                                        </p:attrNameLst>
                                      </p:cBhvr>
                                      <p:to>
                                        <p:strVal val="visible"/>
                                      </p:to>
                                    </p:set>
                                    <p:animEffect transition="in" filter="fade">
                                      <p:cBhvr>
                                        <p:cTn id="97" dur="500"/>
                                        <p:tgtEl>
                                          <p:spTgt spid="5">
                                            <p:txEl>
                                              <p:pRg st="26" end="26"/>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
                                            <p:txEl>
                                              <p:pRg st="27" end="27"/>
                                            </p:txEl>
                                          </p:spTgt>
                                        </p:tgtEl>
                                        <p:attrNameLst>
                                          <p:attrName>style.visibility</p:attrName>
                                        </p:attrNameLst>
                                      </p:cBhvr>
                                      <p:to>
                                        <p:strVal val="visible"/>
                                      </p:to>
                                    </p:set>
                                    <p:animEffect transition="in" filter="fade">
                                      <p:cBhvr>
                                        <p:cTn id="100" dur="500"/>
                                        <p:tgtEl>
                                          <p:spTgt spid="5">
                                            <p:txEl>
                                              <p:pRg st="27" end="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pPr defTabSz="914363" fontAlgn="auto">
              <a:spcAft>
                <a:spcPts val="0"/>
              </a:spcAft>
              <a:defRPr/>
            </a:pPr>
            <a:r>
              <a:rPr dirty="0" smtClean="0"/>
              <a:t>Cloud Computing Stack</a:t>
            </a:r>
            <a:endParaRPr dirty="0"/>
          </a:p>
        </p:txBody>
      </p:sp>
      <p:pic>
        <p:nvPicPr>
          <p:cNvPr id="172034" name="Picture 2" descr="http://c179631.r31.cf0.rackcdn.com/cloudcomputestackimage1.png"/>
          <p:cNvPicPr>
            <a:picLocks noChangeAspect="1" noChangeArrowheads="1"/>
          </p:cNvPicPr>
          <p:nvPr/>
        </p:nvPicPr>
        <p:blipFill>
          <a:blip r:embed="rId2"/>
          <a:srcRect/>
          <a:stretch>
            <a:fillRect/>
          </a:stretch>
        </p:blipFill>
        <p:spPr bwMode="auto">
          <a:xfrm>
            <a:off x="1219200" y="990600"/>
            <a:ext cx="6345238" cy="3810000"/>
          </a:xfrm>
          <a:prstGeom prst="rect">
            <a:avLst/>
          </a:prstGeom>
          <a:noFill/>
          <a:ln w="9525">
            <a:noFill/>
            <a:miter lim="800000"/>
            <a:headEnd/>
            <a:tailEnd/>
          </a:ln>
        </p:spPr>
      </p:pic>
      <p:sp>
        <p:nvSpPr>
          <p:cNvPr id="3" name="TextBox 2"/>
          <p:cNvSpPr txBox="1"/>
          <p:nvPr/>
        </p:nvSpPr>
        <p:spPr>
          <a:xfrm>
            <a:off x="76200" y="5029200"/>
            <a:ext cx="8915400" cy="1538883"/>
          </a:xfrm>
          <a:prstGeom prst="rect">
            <a:avLst/>
          </a:prstGeom>
          <a:noFill/>
        </p:spPr>
        <p:txBody>
          <a:bodyPr lIns="0" tIns="0" rIns="0" bIns="0">
            <a:spAutoFit/>
          </a:bodyPr>
          <a:lstStyle/>
          <a:p>
            <a:pPr marL="457200" indent="-457200" fontAlgn="auto">
              <a:spcBef>
                <a:spcPts val="0"/>
              </a:spcBef>
              <a:spcAft>
                <a:spcPts val="0"/>
              </a:spcAft>
              <a:buFont typeface="+mj-lt"/>
              <a:buAutoNum type="arabicPeriod"/>
              <a:defRPr/>
            </a:pPr>
            <a:r>
              <a:rPr lang="en-US" sz="2000" dirty="0">
                <a:latin typeface="+mn-lt"/>
                <a:ea typeface="+mn-ea"/>
              </a:rPr>
              <a:t>SaaS </a:t>
            </a:r>
            <a:r>
              <a:rPr lang="en-US" sz="2000" dirty="0">
                <a:latin typeface="+mn-lt"/>
                <a:ea typeface="+mn-ea"/>
              </a:rPr>
              <a:t>applications are designed for end-users, delivered over the web </a:t>
            </a:r>
            <a:endParaRPr lang="en-US" sz="2000" dirty="0">
              <a:latin typeface="+mn-lt"/>
              <a:ea typeface="+mn-ea"/>
            </a:endParaRPr>
          </a:p>
          <a:p>
            <a:pPr marL="457200" indent="-457200" fontAlgn="auto">
              <a:spcBef>
                <a:spcPts val="0"/>
              </a:spcBef>
              <a:spcAft>
                <a:spcPts val="0"/>
              </a:spcAft>
              <a:buFont typeface="+mj-lt"/>
              <a:buAutoNum type="arabicPeriod"/>
              <a:defRPr/>
            </a:pPr>
            <a:r>
              <a:rPr lang="en-US" sz="2000" dirty="0">
                <a:latin typeface="+mn-lt"/>
                <a:ea typeface="+mn-ea"/>
              </a:rPr>
              <a:t>PaaS </a:t>
            </a:r>
            <a:r>
              <a:rPr lang="en-US" sz="2000" dirty="0">
                <a:latin typeface="+mn-lt"/>
                <a:ea typeface="+mn-ea"/>
              </a:rPr>
              <a:t>is the set of tools and services designed to make coding and deploying those applications quick and efficient </a:t>
            </a:r>
            <a:endParaRPr lang="en-US" sz="2000" dirty="0">
              <a:latin typeface="+mn-lt"/>
              <a:ea typeface="+mn-ea"/>
            </a:endParaRPr>
          </a:p>
          <a:p>
            <a:pPr marL="457200" indent="-457200" fontAlgn="auto">
              <a:spcBef>
                <a:spcPts val="0"/>
              </a:spcBef>
              <a:spcAft>
                <a:spcPts val="0"/>
              </a:spcAft>
              <a:buFont typeface="+mj-lt"/>
              <a:buAutoNum type="arabicPeriod"/>
              <a:defRPr/>
            </a:pPr>
            <a:r>
              <a:rPr lang="en-US" sz="2000" dirty="0">
                <a:latin typeface="+mn-lt"/>
                <a:ea typeface="+mn-ea"/>
              </a:rPr>
              <a:t>IaaS </a:t>
            </a:r>
            <a:r>
              <a:rPr lang="en-US" sz="2000" dirty="0">
                <a:latin typeface="+mn-lt"/>
                <a:ea typeface="+mn-ea"/>
              </a:rPr>
              <a:t>is the hardware and software that powers it all – servers, storage, networks, operating systems</a:t>
            </a:r>
            <a:endParaRPr lang="en-US" sz="2000" dirty="0">
              <a:gradFill>
                <a:gsLst>
                  <a:gs pos="0">
                    <a:schemeClr val="tx1"/>
                  </a:gs>
                  <a:gs pos="86000">
                    <a:schemeClr val="tx1"/>
                  </a:gs>
                </a:gsLst>
                <a:lin ang="5400000" scaled="0"/>
              </a:gradFill>
              <a:latin typeface="Segoe Light" pitchFamily="34" charset="0"/>
              <a:ea typeface="+mn-ea"/>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4"/>
          <p:cNvSpPr>
            <a:spLocks noGrp="1"/>
          </p:cNvSpPr>
          <p:nvPr>
            <p:ph type="ctrTitle"/>
          </p:nvPr>
        </p:nvSpPr>
        <p:spPr>
          <a:xfrm>
            <a:off x="533400" y="1219200"/>
            <a:ext cx="7772400" cy="1470025"/>
          </a:xfrm>
        </p:spPr>
        <p:txBody>
          <a:bodyPr/>
          <a:lstStyle/>
          <a:p>
            <a:r>
              <a:rPr lang="en-US" altLang="zh-CN" smtClean="0">
                <a:ea typeface="宋体" charset="-122"/>
              </a:rPr>
              <a:t>Storage approaches</a:t>
            </a:r>
          </a:p>
        </p:txBody>
      </p:sp>
      <p:sp>
        <p:nvSpPr>
          <p:cNvPr id="4" name="Slide Number Placeholder 3"/>
          <p:cNvSpPr>
            <a:spLocks noGrp="1"/>
          </p:cNvSpPr>
          <p:nvPr>
            <p:ph type="sldNum" sz="quarter" idx="12"/>
          </p:nvPr>
        </p:nvSpPr>
        <p:spPr>
          <a:xfrm>
            <a:off x="8686800" y="6492875"/>
            <a:ext cx="457200" cy="365125"/>
          </a:xfrm>
        </p:spPr>
        <p:txBody>
          <a:bodyPr/>
          <a:lstStyle/>
          <a:p>
            <a:pPr>
              <a:defRPr/>
            </a:pPr>
            <a:fld id="{21DA036D-8C57-408E-9821-466479A8DE46}" type="slidenum">
              <a:rPr lang="en-US"/>
              <a:pPr>
                <a:defRPr/>
              </a:pPr>
              <a:t>8</a:t>
            </a:fld>
            <a:endParaRPr lang="en-US" dirty="0"/>
          </a:p>
        </p:txBody>
      </p:sp>
    </p:spTree>
  </p:cSld>
  <p:clrMapOvr>
    <a:masterClrMapping/>
  </p:clrMapOvr>
  <p:transition spd="slow">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914363" fontAlgn="auto">
              <a:spcAft>
                <a:spcPts val="0"/>
              </a:spcAft>
              <a:defRPr/>
            </a:pPr>
            <a:r>
              <a:rPr dirty="0" smtClean="0">
                <a:solidFill>
                  <a:schemeClr val="tx1"/>
                </a:solidFill>
              </a:rPr>
              <a:t>Cloud Services</a:t>
            </a:r>
            <a:endParaRPr dirty="0">
              <a:solidFill>
                <a:schemeClr val="tx1"/>
              </a:solidFill>
            </a:endParaRPr>
          </a:p>
        </p:txBody>
      </p:sp>
      <p:sp>
        <p:nvSpPr>
          <p:cNvPr id="173058" name="Slide Number Placeholder 22"/>
          <p:cNvSpPr>
            <a:spLocks noGrp="1"/>
          </p:cNvSpPr>
          <p:nvPr>
            <p:ph type="sldNum" sz="quarter" idx="4294967295"/>
          </p:nvPr>
        </p:nvSpPr>
        <p:spPr bwMode="auto">
          <a:xfrm>
            <a:off x="7010400" y="6356350"/>
            <a:ext cx="2133600" cy="365125"/>
          </a:xfrm>
          <a:prstGeom prst="rect">
            <a:avLst/>
          </a:prstGeom>
          <a:noFill/>
          <a:ln>
            <a:miter lim="800000"/>
            <a:headEnd/>
            <a:tailEnd/>
          </a:ln>
        </p:spPr>
        <p:txBody>
          <a:bodyPr/>
          <a:lstStyle/>
          <a:p>
            <a:fld id="{22D2095C-B32B-4D43-BB71-3EE8DB1EBFE0}" type="slidenum">
              <a:rPr lang="en-US" altLang="zh-CN">
                <a:latin typeface="Segoe UI" pitchFamily="34" charset="0"/>
              </a:rPr>
              <a:pPr/>
              <a:t>80</a:t>
            </a:fld>
            <a:endParaRPr lang="en-US" altLang="zh-CN">
              <a:latin typeface="Segoe UI" pitchFamily="34" charset="0"/>
            </a:endParaRPr>
          </a:p>
        </p:txBody>
      </p:sp>
      <p:grpSp>
        <p:nvGrpSpPr>
          <p:cNvPr id="3" name="Group 2"/>
          <p:cNvGrpSpPr>
            <a:grpSpLocks/>
          </p:cNvGrpSpPr>
          <p:nvPr/>
        </p:nvGrpSpPr>
        <p:grpSpPr bwMode="auto">
          <a:xfrm>
            <a:off x="6186488" y="1779588"/>
            <a:ext cx="2805112" cy="3300412"/>
            <a:chOff x="455421" y="2368395"/>
            <a:chExt cx="3739823" cy="3299468"/>
          </a:xfrm>
        </p:grpSpPr>
        <p:grpSp>
          <p:nvGrpSpPr>
            <p:cNvPr id="173072" name="Group 13"/>
            <p:cNvGrpSpPr>
              <a:grpSpLocks/>
            </p:cNvGrpSpPr>
            <p:nvPr/>
          </p:nvGrpSpPr>
          <p:grpSpPr bwMode="auto">
            <a:xfrm>
              <a:off x="619780" y="2368395"/>
              <a:ext cx="3575464" cy="2660805"/>
              <a:chOff x="759481" y="2040090"/>
              <a:chExt cx="2682297" cy="2660805"/>
            </a:xfrm>
          </p:grpSpPr>
          <p:pic>
            <p:nvPicPr>
              <p:cNvPr id="173075" name="Picture 7"/>
              <p:cNvPicPr>
                <a:picLocks noChangeAspect="1"/>
              </p:cNvPicPr>
              <p:nvPr/>
            </p:nvPicPr>
            <p:blipFill>
              <a:blip r:embed="rId3"/>
              <a:srcRect/>
              <a:stretch>
                <a:fillRect/>
              </a:stretch>
            </p:blipFill>
            <p:spPr bwMode="auto">
              <a:xfrm>
                <a:off x="1537433" y="2040090"/>
                <a:ext cx="799504" cy="1465754"/>
              </a:xfrm>
              <a:prstGeom prst="rect">
                <a:avLst/>
              </a:prstGeom>
              <a:noFill/>
              <a:ln w="9525">
                <a:noFill/>
                <a:miter lim="800000"/>
                <a:headEnd/>
                <a:tailEnd/>
              </a:ln>
            </p:spPr>
          </p:pic>
          <p:sp>
            <p:nvSpPr>
              <p:cNvPr id="173076" name="Rectangle 9"/>
              <p:cNvSpPr>
                <a:spLocks noChangeArrowheads="1"/>
              </p:cNvSpPr>
              <p:nvPr/>
            </p:nvSpPr>
            <p:spPr bwMode="auto">
              <a:xfrm>
                <a:off x="759481" y="4359263"/>
                <a:ext cx="2682297" cy="341632"/>
              </a:xfrm>
              <a:prstGeom prst="rect">
                <a:avLst/>
              </a:prstGeom>
              <a:noFill/>
              <a:ln w="9525">
                <a:noFill/>
                <a:miter lim="800000"/>
                <a:headEnd/>
                <a:tailEnd/>
              </a:ln>
            </p:spPr>
            <p:txBody>
              <a:bodyPr>
                <a:spAutoFit/>
              </a:bodyPr>
              <a:lstStyle/>
              <a:p>
                <a:pPr algn="ctr" defTabSz="1217613">
                  <a:lnSpc>
                    <a:spcPct val="90000"/>
                  </a:lnSpc>
                </a:pPr>
                <a:r>
                  <a:rPr lang="en-US" altLang="zh-CN">
                    <a:solidFill>
                      <a:srgbClr val="FFFFFF"/>
                    </a:solidFill>
                    <a:latin typeface="Segoe UI" pitchFamily="34" charset="0"/>
                    <a:cs typeface="Segoe UI" pitchFamily="34" charset="0"/>
                  </a:rPr>
                  <a:t>Software-as-a-Service</a:t>
                </a:r>
              </a:p>
            </p:txBody>
          </p:sp>
        </p:grpSp>
        <p:sp>
          <p:nvSpPr>
            <p:cNvPr id="17" name="TextBox 16"/>
            <p:cNvSpPr txBox="1"/>
            <p:nvPr/>
          </p:nvSpPr>
          <p:spPr>
            <a:xfrm>
              <a:off x="455421" y="4970236"/>
              <a:ext cx="3487358" cy="697627"/>
            </a:xfrm>
            <a:prstGeom prst="rect">
              <a:avLst/>
            </a:prstGeom>
            <a:noFill/>
            <a:ln>
              <a:noFill/>
            </a:ln>
            <a:effectLst>
              <a:reflection stA="50000" endPos="32000" dist="63500" dir="5400000" sy="-100000" algn="bl" rotWithShape="0"/>
            </a:effectLst>
          </p:spPr>
          <p:txBody>
            <a:bodyPr lIns="121899" tIns="60949" rIns="121899" bIns="60949">
              <a:spAutoFit/>
            </a:bodyPr>
            <a:lstStyle/>
            <a:p>
              <a:pPr algn="ctr" fontAlgn="auto">
                <a:spcBef>
                  <a:spcPts val="0"/>
                </a:spcBef>
                <a:spcAft>
                  <a:spcPts val="0"/>
                </a:spcAft>
                <a:defRPr/>
              </a:pPr>
              <a:r>
                <a:rPr lang="en-US" sz="3700" dirty="0">
                  <a:latin typeface="Segoe UI" pitchFamily="34" charset="0"/>
                  <a:ea typeface="Segoe UI" pitchFamily="34" charset="0"/>
                  <a:cs typeface="Segoe UI" pitchFamily="34" charset="0"/>
                </a:rPr>
                <a:t>consume</a:t>
              </a:r>
              <a:endParaRPr lang="en-US" sz="3700" dirty="0">
                <a:latin typeface="Segoe UI" pitchFamily="34" charset="0"/>
                <a:ea typeface="Segoe UI" pitchFamily="34" charset="0"/>
                <a:cs typeface="Segoe UI" pitchFamily="34" charset="0"/>
              </a:endParaRPr>
            </a:p>
          </p:txBody>
        </p:sp>
        <p:sp>
          <p:nvSpPr>
            <p:cNvPr id="173074" name="TextBox 19"/>
            <p:cNvSpPr txBox="1">
              <a:spLocks noChangeArrowheads="1"/>
            </p:cNvSpPr>
            <p:nvPr/>
          </p:nvSpPr>
          <p:spPr bwMode="auto">
            <a:xfrm>
              <a:off x="1047236" y="3952865"/>
              <a:ext cx="2896563" cy="938696"/>
            </a:xfrm>
            <a:prstGeom prst="rect">
              <a:avLst/>
            </a:prstGeom>
            <a:noFill/>
            <a:ln w="9525">
              <a:noFill/>
              <a:miter lim="800000"/>
              <a:headEnd/>
              <a:tailEnd/>
            </a:ln>
          </p:spPr>
          <p:txBody>
            <a:bodyPr wrap="none" lIns="121899" tIns="60949" rIns="121899" bIns="60949">
              <a:spAutoFit/>
            </a:bodyPr>
            <a:lstStyle/>
            <a:p>
              <a:r>
                <a:rPr lang="en-US" altLang="zh-CN" sz="5300">
                  <a:solidFill>
                    <a:srgbClr val="00B0F0"/>
                  </a:solidFill>
                  <a:latin typeface="Segoe UI" pitchFamily="34" charset="0"/>
                  <a:cs typeface="Segoe UI" pitchFamily="34" charset="0"/>
                </a:rPr>
                <a:t>“SaaS”</a:t>
              </a:r>
            </a:p>
          </p:txBody>
        </p:sp>
      </p:grpSp>
      <p:grpSp>
        <p:nvGrpSpPr>
          <p:cNvPr id="4" name="Group 3"/>
          <p:cNvGrpSpPr>
            <a:grpSpLocks/>
          </p:cNvGrpSpPr>
          <p:nvPr/>
        </p:nvGrpSpPr>
        <p:grpSpPr bwMode="auto">
          <a:xfrm>
            <a:off x="3149600" y="2019300"/>
            <a:ext cx="3327400" cy="3046413"/>
            <a:chOff x="3982608" y="2621898"/>
            <a:chExt cx="4434859" cy="3045965"/>
          </a:xfrm>
        </p:grpSpPr>
        <p:grpSp>
          <p:nvGrpSpPr>
            <p:cNvPr id="173067" name="Group 15"/>
            <p:cNvGrpSpPr>
              <a:grpSpLocks/>
            </p:cNvGrpSpPr>
            <p:nvPr/>
          </p:nvGrpSpPr>
          <p:grpSpPr bwMode="auto">
            <a:xfrm>
              <a:off x="3982608" y="2621898"/>
              <a:ext cx="4434859" cy="2407302"/>
              <a:chOff x="4542693" y="2145791"/>
              <a:chExt cx="3327011" cy="2407301"/>
            </a:xfrm>
          </p:grpSpPr>
          <p:pic>
            <p:nvPicPr>
              <p:cNvPr id="173070" name="Picture 8"/>
              <p:cNvPicPr>
                <a:picLocks noChangeAspect="1"/>
              </p:cNvPicPr>
              <p:nvPr/>
            </p:nvPicPr>
            <p:blipFill>
              <a:blip r:embed="rId4"/>
              <a:srcRect/>
              <a:stretch>
                <a:fillRect/>
              </a:stretch>
            </p:blipFill>
            <p:spPr bwMode="auto">
              <a:xfrm>
                <a:off x="5488616" y="2145791"/>
                <a:ext cx="1076146" cy="1175305"/>
              </a:xfrm>
              <a:prstGeom prst="rect">
                <a:avLst/>
              </a:prstGeom>
              <a:noFill/>
              <a:ln w="9525">
                <a:noFill/>
                <a:miter lim="800000"/>
                <a:headEnd/>
                <a:tailEnd/>
              </a:ln>
            </p:spPr>
          </p:pic>
          <p:sp>
            <p:nvSpPr>
              <p:cNvPr id="173071" name="Rectangle 12"/>
              <p:cNvSpPr>
                <a:spLocks noChangeArrowheads="1"/>
              </p:cNvSpPr>
              <p:nvPr/>
            </p:nvSpPr>
            <p:spPr bwMode="auto">
              <a:xfrm>
                <a:off x="4542693" y="4211460"/>
                <a:ext cx="3327011" cy="341632"/>
              </a:xfrm>
              <a:prstGeom prst="rect">
                <a:avLst/>
              </a:prstGeom>
              <a:noFill/>
              <a:ln w="9525">
                <a:noFill/>
                <a:miter lim="800000"/>
                <a:headEnd/>
                <a:tailEnd/>
              </a:ln>
            </p:spPr>
            <p:txBody>
              <a:bodyPr>
                <a:spAutoFit/>
              </a:bodyPr>
              <a:lstStyle/>
              <a:p>
                <a:pPr algn="ctr" defTabSz="1217613">
                  <a:lnSpc>
                    <a:spcPct val="90000"/>
                  </a:lnSpc>
                </a:pPr>
                <a:r>
                  <a:rPr lang="en-US" altLang="zh-CN">
                    <a:solidFill>
                      <a:srgbClr val="FFFFFF"/>
                    </a:solidFill>
                    <a:latin typeface="Segoe UI" pitchFamily="34" charset="0"/>
                    <a:cs typeface="Segoe UI" pitchFamily="34" charset="0"/>
                  </a:rPr>
                  <a:t>Platform-as-a-Service</a:t>
                </a:r>
              </a:p>
            </p:txBody>
          </p:sp>
        </p:grpSp>
        <p:sp>
          <p:nvSpPr>
            <p:cNvPr id="19" name="TextBox 18"/>
            <p:cNvSpPr txBox="1"/>
            <p:nvPr/>
          </p:nvSpPr>
          <p:spPr>
            <a:xfrm>
              <a:off x="4223715" y="4970236"/>
              <a:ext cx="3487358" cy="697627"/>
            </a:xfrm>
            <a:prstGeom prst="rect">
              <a:avLst/>
            </a:prstGeom>
            <a:noFill/>
            <a:ln>
              <a:noFill/>
            </a:ln>
            <a:effectLst>
              <a:reflection stA="50000" endPos="32000" dist="63500" dir="5400000" sy="-100000" algn="bl" rotWithShape="0"/>
            </a:effectLst>
          </p:spPr>
          <p:txBody>
            <a:bodyPr lIns="121899" tIns="60949" rIns="121899" bIns="60949">
              <a:spAutoFit/>
            </a:bodyPr>
            <a:lstStyle/>
            <a:p>
              <a:pPr algn="ctr" fontAlgn="auto">
                <a:spcBef>
                  <a:spcPts val="0"/>
                </a:spcBef>
                <a:spcAft>
                  <a:spcPts val="0"/>
                </a:spcAft>
                <a:defRPr/>
              </a:pPr>
              <a:r>
                <a:rPr lang="en-US" sz="3700" dirty="0">
                  <a:latin typeface="Segoe UI" pitchFamily="34" charset="0"/>
                  <a:ea typeface="Segoe UI" pitchFamily="34" charset="0"/>
                  <a:cs typeface="Segoe UI" pitchFamily="34" charset="0"/>
                </a:rPr>
                <a:t>build</a:t>
              </a:r>
              <a:endParaRPr lang="en-US" sz="3700" dirty="0">
                <a:latin typeface="Segoe UI" pitchFamily="34" charset="0"/>
                <a:ea typeface="Segoe UI" pitchFamily="34" charset="0"/>
                <a:cs typeface="Segoe UI" pitchFamily="34" charset="0"/>
              </a:endParaRPr>
            </a:p>
          </p:txBody>
        </p:sp>
        <p:sp>
          <p:nvSpPr>
            <p:cNvPr id="173069" name="TextBox 20"/>
            <p:cNvSpPr txBox="1">
              <a:spLocks noChangeArrowheads="1"/>
            </p:cNvSpPr>
            <p:nvPr/>
          </p:nvSpPr>
          <p:spPr bwMode="auto">
            <a:xfrm>
              <a:off x="4811384" y="3952865"/>
              <a:ext cx="2892974" cy="938696"/>
            </a:xfrm>
            <a:prstGeom prst="rect">
              <a:avLst/>
            </a:prstGeom>
            <a:noFill/>
            <a:ln w="9525">
              <a:noFill/>
              <a:miter lim="800000"/>
              <a:headEnd/>
              <a:tailEnd/>
            </a:ln>
          </p:spPr>
          <p:txBody>
            <a:bodyPr wrap="none" lIns="121899" tIns="60949" rIns="121899" bIns="60949">
              <a:spAutoFit/>
            </a:bodyPr>
            <a:lstStyle/>
            <a:p>
              <a:r>
                <a:rPr lang="en-US" altLang="zh-CN" sz="5300">
                  <a:solidFill>
                    <a:srgbClr val="00B0F0"/>
                  </a:solidFill>
                  <a:latin typeface="Segoe UI" pitchFamily="34" charset="0"/>
                  <a:cs typeface="Segoe UI" pitchFamily="34" charset="0"/>
                </a:rPr>
                <a:t>“PaaS”</a:t>
              </a:r>
            </a:p>
          </p:txBody>
        </p:sp>
      </p:grpSp>
      <p:grpSp>
        <p:nvGrpSpPr>
          <p:cNvPr id="5" name="Group 4"/>
          <p:cNvGrpSpPr>
            <a:grpSpLocks/>
          </p:cNvGrpSpPr>
          <p:nvPr/>
        </p:nvGrpSpPr>
        <p:grpSpPr bwMode="auto">
          <a:xfrm>
            <a:off x="-1588" y="2184400"/>
            <a:ext cx="3430588" cy="2867025"/>
            <a:chOff x="7691190" y="2799845"/>
            <a:chExt cx="4573935" cy="2868018"/>
          </a:xfrm>
        </p:grpSpPr>
        <p:grpSp>
          <p:nvGrpSpPr>
            <p:cNvPr id="173062" name="Group 14"/>
            <p:cNvGrpSpPr>
              <a:grpSpLocks/>
            </p:cNvGrpSpPr>
            <p:nvPr/>
          </p:nvGrpSpPr>
          <p:grpSpPr bwMode="auto">
            <a:xfrm>
              <a:off x="7691190" y="2799845"/>
              <a:ext cx="4573935" cy="2229355"/>
              <a:chOff x="2869832" y="1794348"/>
              <a:chExt cx="3431345" cy="2229354"/>
            </a:xfrm>
          </p:grpSpPr>
          <p:pic>
            <p:nvPicPr>
              <p:cNvPr id="173065" name="Picture 6"/>
              <p:cNvPicPr>
                <a:picLocks noChangeAspect="1"/>
              </p:cNvPicPr>
              <p:nvPr/>
            </p:nvPicPr>
            <p:blipFill>
              <a:blip r:embed="rId5"/>
              <a:srcRect/>
              <a:stretch>
                <a:fillRect/>
              </a:stretch>
            </p:blipFill>
            <p:spPr bwMode="auto">
              <a:xfrm>
                <a:off x="3694554" y="1794348"/>
                <a:ext cx="1473972" cy="924344"/>
              </a:xfrm>
              <a:prstGeom prst="rect">
                <a:avLst/>
              </a:prstGeom>
              <a:noFill/>
              <a:ln w="9525">
                <a:noFill/>
                <a:miter lim="800000"/>
                <a:headEnd/>
                <a:tailEnd/>
              </a:ln>
            </p:spPr>
          </p:pic>
          <p:sp>
            <p:nvSpPr>
              <p:cNvPr id="173066" name="Rectangle 11"/>
              <p:cNvSpPr>
                <a:spLocks noChangeArrowheads="1"/>
              </p:cNvSpPr>
              <p:nvPr/>
            </p:nvSpPr>
            <p:spPr bwMode="auto">
              <a:xfrm>
                <a:off x="2869832" y="3682070"/>
                <a:ext cx="3431345" cy="341632"/>
              </a:xfrm>
              <a:prstGeom prst="rect">
                <a:avLst/>
              </a:prstGeom>
              <a:noFill/>
              <a:ln w="9525">
                <a:noFill/>
                <a:miter lim="800000"/>
                <a:headEnd/>
                <a:tailEnd/>
              </a:ln>
            </p:spPr>
            <p:txBody>
              <a:bodyPr>
                <a:spAutoFit/>
              </a:bodyPr>
              <a:lstStyle/>
              <a:p>
                <a:pPr algn="ctr" defTabSz="1217613">
                  <a:lnSpc>
                    <a:spcPct val="90000"/>
                  </a:lnSpc>
                </a:pPr>
                <a:r>
                  <a:rPr lang="en-US" altLang="zh-CN">
                    <a:solidFill>
                      <a:srgbClr val="FFFFFF"/>
                    </a:solidFill>
                    <a:latin typeface="Segoe UI" pitchFamily="34" charset="0"/>
                    <a:cs typeface="Segoe UI" pitchFamily="34" charset="0"/>
                  </a:rPr>
                  <a:t>Infrastructure-as-a-Service</a:t>
                </a:r>
              </a:p>
            </p:txBody>
          </p:sp>
        </p:grpSp>
        <p:sp>
          <p:nvSpPr>
            <p:cNvPr id="18" name="TextBox 17"/>
            <p:cNvSpPr txBox="1"/>
            <p:nvPr/>
          </p:nvSpPr>
          <p:spPr>
            <a:xfrm>
              <a:off x="7921329" y="4970236"/>
              <a:ext cx="3487358" cy="697627"/>
            </a:xfrm>
            <a:prstGeom prst="rect">
              <a:avLst/>
            </a:prstGeom>
            <a:noFill/>
            <a:ln>
              <a:noFill/>
            </a:ln>
            <a:effectLst>
              <a:reflection stA="50000" endPos="32000" dist="63500" dir="5400000" sy="-100000" algn="bl" rotWithShape="0"/>
            </a:effectLst>
          </p:spPr>
          <p:txBody>
            <a:bodyPr lIns="121899" tIns="60949" rIns="121899" bIns="60949">
              <a:spAutoFit/>
            </a:bodyPr>
            <a:lstStyle/>
            <a:p>
              <a:pPr algn="ctr" fontAlgn="auto">
                <a:spcBef>
                  <a:spcPts val="0"/>
                </a:spcBef>
                <a:spcAft>
                  <a:spcPts val="0"/>
                </a:spcAft>
                <a:defRPr/>
              </a:pPr>
              <a:r>
                <a:rPr lang="en-US" sz="3700" dirty="0">
                  <a:latin typeface="Segoe UI" pitchFamily="34" charset="0"/>
                  <a:ea typeface="Segoe UI" pitchFamily="34" charset="0"/>
                  <a:cs typeface="Segoe UI" pitchFamily="34" charset="0"/>
                </a:rPr>
                <a:t>host</a:t>
              </a:r>
              <a:endParaRPr lang="en-US" sz="3700" dirty="0">
                <a:latin typeface="Segoe UI" pitchFamily="34" charset="0"/>
                <a:ea typeface="Segoe UI" pitchFamily="34" charset="0"/>
                <a:cs typeface="Segoe UI" pitchFamily="34" charset="0"/>
              </a:endParaRPr>
            </a:p>
          </p:txBody>
        </p:sp>
        <p:sp>
          <p:nvSpPr>
            <p:cNvPr id="173064" name="TextBox 21"/>
            <p:cNvSpPr txBox="1">
              <a:spLocks noChangeArrowheads="1"/>
            </p:cNvSpPr>
            <p:nvPr/>
          </p:nvSpPr>
          <p:spPr bwMode="auto">
            <a:xfrm>
              <a:off x="8719281" y="3952865"/>
              <a:ext cx="2657244" cy="938696"/>
            </a:xfrm>
            <a:prstGeom prst="rect">
              <a:avLst/>
            </a:prstGeom>
            <a:noFill/>
            <a:ln w="9525">
              <a:noFill/>
              <a:miter lim="800000"/>
              <a:headEnd/>
              <a:tailEnd/>
            </a:ln>
          </p:spPr>
          <p:txBody>
            <a:bodyPr wrap="none" lIns="121899" tIns="60949" rIns="121899" bIns="60949">
              <a:spAutoFit/>
            </a:bodyPr>
            <a:lstStyle/>
            <a:p>
              <a:r>
                <a:rPr lang="en-US" altLang="zh-CN" sz="5300">
                  <a:solidFill>
                    <a:srgbClr val="00B0F0"/>
                  </a:solidFill>
                  <a:latin typeface="Segoe UI" pitchFamily="34" charset="0"/>
                  <a:cs typeface="Segoe UI" pitchFamily="34" charset="0"/>
                </a:rPr>
                <a:t>“IaaS”</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105" name="Group 63"/>
          <p:cNvGrpSpPr>
            <a:grpSpLocks/>
          </p:cNvGrpSpPr>
          <p:nvPr/>
        </p:nvGrpSpPr>
        <p:grpSpPr bwMode="auto">
          <a:xfrm>
            <a:off x="914400" y="1557338"/>
            <a:ext cx="1628775" cy="4953000"/>
            <a:chOff x="1599170" y="1557964"/>
            <a:chExt cx="2171492" cy="4953000"/>
          </a:xfrm>
        </p:grpSpPr>
        <p:sp>
          <p:nvSpPr>
            <p:cNvPr id="3" name="Rounded Rectangle 2"/>
            <p:cNvSpPr/>
            <p:nvPr/>
          </p:nvSpPr>
          <p:spPr>
            <a:xfrm>
              <a:off x="1903941" y="1557964"/>
              <a:ext cx="1866721" cy="4953000"/>
            </a:xfrm>
            <a:prstGeom prst="roundRect">
              <a:avLst/>
            </a:prstGeom>
            <a:noFill/>
            <a:ln>
              <a:noFill/>
            </a:ln>
            <a:effectLst/>
          </p:spPr>
          <p:style>
            <a:lnRef idx="1">
              <a:schemeClr val="accent2"/>
            </a:lnRef>
            <a:fillRef idx="3">
              <a:schemeClr val="accent2"/>
            </a:fillRef>
            <a:effectRef idx="2">
              <a:schemeClr val="accent2"/>
            </a:effectRef>
            <a:fontRef idx="minor">
              <a:schemeClr val="lt1"/>
            </a:fontRef>
          </p:style>
          <p:txBody>
            <a:bodyPr lIns="0" rIns="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2000" dirty="0" smtClean="0">
                  <a:solidFill>
                    <a:srgbClr val="FFFFFF"/>
                  </a:solidFill>
                  <a:ea typeface="Segoe UI" pitchFamily="34" charset="0"/>
                  <a:cs typeface="Segoe UI" pitchFamily="34" charset="0"/>
                </a:rPr>
                <a:t>Packaged Software</a:t>
              </a:r>
              <a:endParaRPr lang="en-US" sz="2000" dirty="0">
                <a:solidFill>
                  <a:srgbClr val="FFFFFF"/>
                </a:solidFill>
                <a:ea typeface="Segoe UI" pitchFamily="34" charset="0"/>
                <a:cs typeface="Segoe UI" pitchFamily="34" charset="0"/>
              </a:endParaRPr>
            </a:p>
          </p:txBody>
        </p:sp>
        <p:grpSp>
          <p:nvGrpSpPr>
            <p:cNvPr id="175154" name="Group 6"/>
            <p:cNvGrpSpPr>
              <a:grpSpLocks/>
            </p:cNvGrpSpPr>
            <p:nvPr/>
          </p:nvGrpSpPr>
          <p:grpSpPr bwMode="auto">
            <a:xfrm>
              <a:off x="2074455" y="2491414"/>
              <a:ext cx="1638240" cy="4019550"/>
              <a:chOff x="637640" y="2381250"/>
              <a:chExt cx="1371600" cy="4019550"/>
            </a:xfrm>
          </p:grpSpPr>
          <p:sp>
            <p:nvSpPr>
              <p:cNvPr id="52" name="Rounded Rectangle 51"/>
              <p:cNvSpPr/>
              <p:nvPr/>
            </p:nvSpPr>
            <p:spPr>
              <a:xfrm>
                <a:off x="638410" y="5565775"/>
                <a:ext cx="1371519" cy="381000"/>
              </a:xfrm>
              <a:prstGeom prst="roundRect">
                <a:avLst/>
              </a:prstGeom>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Storage</a:t>
                </a:r>
              </a:p>
            </p:txBody>
          </p:sp>
          <p:sp>
            <p:nvSpPr>
              <p:cNvPr id="53" name="Rounded Rectangle 52"/>
              <p:cNvSpPr/>
              <p:nvPr/>
            </p:nvSpPr>
            <p:spPr>
              <a:xfrm>
                <a:off x="638410" y="5110162"/>
                <a:ext cx="1371519" cy="381000"/>
              </a:xfrm>
              <a:prstGeom prst="roundRect">
                <a:avLst/>
              </a:prstGeom>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Servers</a:t>
                </a:r>
              </a:p>
            </p:txBody>
          </p:sp>
          <p:sp>
            <p:nvSpPr>
              <p:cNvPr id="54" name="Rounded Rectangle 53"/>
              <p:cNvSpPr/>
              <p:nvPr/>
            </p:nvSpPr>
            <p:spPr>
              <a:xfrm>
                <a:off x="638410" y="6019800"/>
                <a:ext cx="1371519" cy="381000"/>
              </a:xfrm>
              <a:prstGeom prst="roundRect">
                <a:avLst/>
              </a:prstGeom>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Networking</a:t>
                </a:r>
              </a:p>
            </p:txBody>
          </p:sp>
          <p:sp>
            <p:nvSpPr>
              <p:cNvPr id="55" name="Rounded Rectangle 54"/>
              <p:cNvSpPr/>
              <p:nvPr/>
            </p:nvSpPr>
            <p:spPr>
              <a:xfrm>
                <a:off x="638410" y="4200525"/>
                <a:ext cx="1371519" cy="381000"/>
              </a:xfrm>
              <a:prstGeom prst="roundRect">
                <a:avLst/>
              </a:prstGeom>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O/S</a:t>
                </a:r>
              </a:p>
            </p:txBody>
          </p:sp>
          <p:sp>
            <p:nvSpPr>
              <p:cNvPr id="56" name="Rounded Rectangle 55"/>
              <p:cNvSpPr/>
              <p:nvPr/>
            </p:nvSpPr>
            <p:spPr>
              <a:xfrm>
                <a:off x="638410" y="3746500"/>
                <a:ext cx="1371519" cy="381000"/>
              </a:xfrm>
              <a:prstGeom prst="roundRect">
                <a:avLst/>
              </a:prstGeom>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Middleware</a:t>
                </a:r>
              </a:p>
            </p:txBody>
          </p:sp>
          <p:sp>
            <p:nvSpPr>
              <p:cNvPr id="57" name="Rounded Rectangle 56"/>
              <p:cNvSpPr/>
              <p:nvPr/>
            </p:nvSpPr>
            <p:spPr>
              <a:xfrm>
                <a:off x="638410" y="4656137"/>
                <a:ext cx="1371519" cy="381000"/>
              </a:xfrm>
              <a:prstGeom prst="roundRect">
                <a:avLst/>
              </a:prstGeom>
              <a:ln/>
            </p:spPr>
            <p:style>
              <a:lnRef idx="1">
                <a:schemeClr val="accent1"/>
              </a:lnRef>
              <a:fillRef idx="3">
                <a:schemeClr val="accent1"/>
              </a:fillRef>
              <a:effectRef idx="2">
                <a:schemeClr val="accent1"/>
              </a:effectRef>
              <a:fontRef idx="minor">
                <a:schemeClr val="lt1"/>
              </a:fontRef>
            </p:style>
            <p:txBody>
              <a:bodyPr lIns="0" rIns="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Virtualization</a:t>
                </a:r>
              </a:p>
            </p:txBody>
          </p:sp>
          <p:sp>
            <p:nvSpPr>
              <p:cNvPr id="58" name="Rounded Rectangle 57"/>
              <p:cNvSpPr/>
              <p:nvPr/>
            </p:nvSpPr>
            <p:spPr>
              <a:xfrm>
                <a:off x="638410" y="2836862"/>
                <a:ext cx="1371519" cy="381000"/>
              </a:xfrm>
              <a:prstGeom prst="roundRect">
                <a:avLst/>
              </a:prstGeom>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Data</a:t>
                </a:r>
              </a:p>
            </p:txBody>
          </p:sp>
          <p:sp>
            <p:nvSpPr>
              <p:cNvPr id="59" name="Rounded Rectangle 58"/>
              <p:cNvSpPr/>
              <p:nvPr/>
            </p:nvSpPr>
            <p:spPr>
              <a:xfrm>
                <a:off x="638410" y="2381250"/>
                <a:ext cx="1371519" cy="381000"/>
              </a:xfrm>
              <a:prstGeom prst="roundRect">
                <a:avLst/>
              </a:prstGeom>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Applications</a:t>
                </a:r>
              </a:p>
            </p:txBody>
          </p:sp>
          <p:sp>
            <p:nvSpPr>
              <p:cNvPr id="60" name="Rounded Rectangle 59"/>
              <p:cNvSpPr/>
              <p:nvPr/>
            </p:nvSpPr>
            <p:spPr>
              <a:xfrm>
                <a:off x="638410" y="3290887"/>
                <a:ext cx="1371519" cy="381000"/>
              </a:xfrm>
              <a:prstGeom prst="roundRect">
                <a:avLst/>
              </a:prstGeom>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Runtime</a:t>
                </a:r>
              </a:p>
            </p:txBody>
          </p:sp>
        </p:grpSp>
        <p:sp>
          <p:nvSpPr>
            <p:cNvPr id="9" name="Left Brace 8"/>
            <p:cNvSpPr/>
            <p:nvPr/>
          </p:nvSpPr>
          <p:spPr>
            <a:xfrm>
              <a:off x="1927223" y="2491414"/>
              <a:ext cx="137569" cy="4019550"/>
            </a:xfrm>
            <a:prstGeom prst="leftBrace">
              <a:avLst>
                <a:gd name="adj1" fmla="val 0"/>
                <a:gd name="adj2" fmla="val 50000"/>
              </a:avLst>
            </a:prstGeom>
            <a:ln w="19050">
              <a:solidFill>
                <a:srgbClr val="0070C0"/>
              </a:solidFill>
            </a:ln>
          </p:spPr>
          <p:style>
            <a:lnRef idx="1">
              <a:schemeClr val="dk1"/>
            </a:lnRef>
            <a:fillRef idx="0">
              <a:schemeClr val="dk1"/>
            </a:fillRef>
            <a:effectRef idx="0">
              <a:schemeClr val="dk1"/>
            </a:effectRef>
            <a:fontRef idx="minor">
              <a:schemeClr val="tx1"/>
            </a:fontRef>
          </p:style>
          <p:txBody>
            <a:bodyPr anchor="ctr"/>
            <a:lstStyle/>
            <a:p>
              <a:pPr algn="ctr"/>
              <a:endParaRPr lang="en-US" altLang="zh-CN">
                <a:solidFill>
                  <a:srgbClr val="FFFFFF"/>
                </a:solidFill>
                <a:ea typeface="宋体" charset="-122"/>
                <a:cs typeface="Segoe UI" pitchFamily="34" charset="0"/>
              </a:endParaRPr>
            </a:p>
          </p:txBody>
        </p:sp>
        <p:sp>
          <p:nvSpPr>
            <p:cNvPr id="10" name="TextBox 52"/>
            <p:cNvSpPr txBox="1"/>
            <p:nvPr/>
          </p:nvSpPr>
          <p:spPr>
            <a:xfrm>
              <a:off x="1599170" y="3992743"/>
              <a:ext cx="533341" cy="1070421"/>
            </a:xfrm>
            <a:prstGeom prst="rect">
              <a:avLst/>
            </a:prstGeom>
            <a:noFill/>
          </p:spPr>
          <p:txBody>
            <a:bodyPr vert="vert270"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1400" dirty="0" smtClean="0">
                  <a:solidFill>
                    <a:srgbClr val="FFFFFF"/>
                  </a:solidFill>
                  <a:ea typeface="Segoe UI" pitchFamily="34" charset="0"/>
                  <a:cs typeface="Segoe UI" pitchFamily="34" charset="0"/>
                </a:rPr>
                <a:t>You manage</a:t>
              </a:r>
              <a:endParaRPr lang="en-US" sz="1400" dirty="0">
                <a:solidFill>
                  <a:srgbClr val="FFFFFF"/>
                </a:solidFill>
                <a:ea typeface="Segoe UI" pitchFamily="34" charset="0"/>
                <a:cs typeface="Segoe UI" pitchFamily="34" charset="0"/>
              </a:endParaRPr>
            </a:p>
          </p:txBody>
        </p:sp>
      </p:grpSp>
      <p:grpSp>
        <p:nvGrpSpPr>
          <p:cNvPr id="61" name="Group 60"/>
          <p:cNvGrpSpPr>
            <a:grpSpLocks/>
          </p:cNvGrpSpPr>
          <p:nvPr/>
        </p:nvGrpSpPr>
        <p:grpSpPr bwMode="auto">
          <a:xfrm>
            <a:off x="2590800" y="1524000"/>
            <a:ext cx="2071688" cy="4986338"/>
            <a:chOff x="3656646" y="1524000"/>
            <a:chExt cx="2762413" cy="4986964"/>
          </a:xfrm>
        </p:grpSpPr>
        <p:sp>
          <p:nvSpPr>
            <p:cNvPr id="4" name="Rounded Rectangle 3"/>
            <p:cNvSpPr/>
            <p:nvPr/>
          </p:nvSpPr>
          <p:spPr>
            <a:xfrm>
              <a:off x="3656646" y="1524000"/>
              <a:ext cx="2593070" cy="4953622"/>
            </a:xfrm>
            <a:prstGeom prst="roundRect">
              <a:avLst/>
            </a:prstGeom>
            <a:noFill/>
            <a:ln>
              <a:noFill/>
            </a:ln>
            <a:effectLst/>
          </p:spPr>
          <p:style>
            <a:lnRef idx="1">
              <a:schemeClr val="accent2"/>
            </a:lnRef>
            <a:fillRef idx="3">
              <a:schemeClr val="accent2"/>
            </a:fillRef>
            <a:effectRef idx="2">
              <a:schemeClr val="accent2"/>
            </a:effectRef>
            <a:fontRef idx="minor">
              <a:schemeClr val="lt1"/>
            </a:fontRef>
          </p:style>
          <p:txBody>
            <a:bodyPr/>
            <a:lstStyle/>
            <a:p>
              <a:pPr algn="ctr"/>
              <a:r>
                <a:rPr lang="en-US" altLang="zh-CN" sz="2000">
                  <a:solidFill>
                    <a:srgbClr val="FFFFFF"/>
                  </a:solidFill>
                  <a:ea typeface="宋体" charset="-122"/>
                  <a:cs typeface="Segoe UI" pitchFamily="34" charset="0"/>
                </a:rPr>
                <a:t>Infrastructure</a:t>
              </a:r>
              <a:endParaRPr lang="en-US" altLang="zh-CN" sz="1600">
                <a:solidFill>
                  <a:srgbClr val="FFFFFF"/>
                </a:solidFill>
                <a:ea typeface="宋体" charset="-122"/>
                <a:cs typeface="Segoe UI" pitchFamily="34" charset="0"/>
              </a:endParaRPr>
            </a:p>
            <a:p>
              <a:pPr algn="ctr"/>
              <a:r>
                <a:rPr lang="en-US" altLang="zh-CN" sz="1400">
                  <a:solidFill>
                    <a:srgbClr val="FFFFFF"/>
                  </a:solidFill>
                  <a:ea typeface="宋体" charset="-122"/>
                  <a:cs typeface="Segoe UI" pitchFamily="34" charset="0"/>
                </a:rPr>
                <a:t>(as a Service)</a:t>
              </a:r>
            </a:p>
          </p:txBody>
        </p:sp>
        <p:grpSp>
          <p:nvGrpSpPr>
            <p:cNvPr id="175139" name="Group 7"/>
            <p:cNvGrpSpPr>
              <a:grpSpLocks/>
            </p:cNvGrpSpPr>
            <p:nvPr/>
          </p:nvGrpSpPr>
          <p:grpSpPr bwMode="auto">
            <a:xfrm>
              <a:off x="4141915" y="2491414"/>
              <a:ext cx="1638240" cy="4019550"/>
              <a:chOff x="2705100" y="2381250"/>
              <a:chExt cx="1371600" cy="4019550"/>
            </a:xfrm>
          </p:grpSpPr>
          <p:sp>
            <p:nvSpPr>
              <p:cNvPr id="43" name="Rounded Rectangle 42"/>
              <p:cNvSpPr/>
              <p:nvPr/>
            </p:nvSpPr>
            <p:spPr>
              <a:xfrm>
                <a:off x="2704662" y="5565670"/>
                <a:ext cx="1371731" cy="381048"/>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Storage</a:t>
                </a:r>
              </a:p>
            </p:txBody>
          </p:sp>
          <p:sp>
            <p:nvSpPr>
              <p:cNvPr id="44" name="Rounded Rectangle 43"/>
              <p:cNvSpPr/>
              <p:nvPr/>
            </p:nvSpPr>
            <p:spPr>
              <a:xfrm>
                <a:off x="2704662" y="5110000"/>
                <a:ext cx="1371731" cy="381048"/>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Servers</a:t>
                </a:r>
              </a:p>
            </p:txBody>
          </p:sp>
          <p:sp>
            <p:nvSpPr>
              <p:cNvPr id="45" name="Rounded Rectangle 44"/>
              <p:cNvSpPr/>
              <p:nvPr/>
            </p:nvSpPr>
            <p:spPr>
              <a:xfrm>
                <a:off x="2704662" y="6019752"/>
                <a:ext cx="1371731" cy="381048"/>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Networking</a:t>
                </a:r>
              </a:p>
            </p:txBody>
          </p:sp>
          <p:sp>
            <p:nvSpPr>
              <p:cNvPr id="46" name="Rounded Rectangle 45"/>
              <p:cNvSpPr/>
              <p:nvPr/>
            </p:nvSpPr>
            <p:spPr>
              <a:xfrm>
                <a:off x="2704662" y="4200249"/>
                <a:ext cx="1371731" cy="381048"/>
              </a:xfrm>
              <a:prstGeom prst="roundRect">
                <a:avLst/>
              </a:prstGeom>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r>
                  <a:rPr lang="en-US" sz="1400" dirty="0">
                    <a:solidFill>
                      <a:srgbClr val="000000"/>
                    </a:solidFill>
                    <a:ea typeface="Segoe UI" pitchFamily="34" charset="0"/>
                    <a:cs typeface="Segoe UI" pitchFamily="34" charset="0"/>
                  </a:rPr>
                  <a:t>O/S</a:t>
                </a:r>
              </a:p>
            </p:txBody>
          </p:sp>
          <p:sp>
            <p:nvSpPr>
              <p:cNvPr id="47" name="Rounded Rectangle 46"/>
              <p:cNvSpPr/>
              <p:nvPr/>
            </p:nvSpPr>
            <p:spPr>
              <a:xfrm>
                <a:off x="2704662" y="3746166"/>
                <a:ext cx="1371731" cy="381048"/>
              </a:xfrm>
              <a:prstGeom prst="roundRect">
                <a:avLst/>
              </a:prstGeom>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Middleware</a:t>
                </a:r>
              </a:p>
            </p:txBody>
          </p:sp>
          <p:sp>
            <p:nvSpPr>
              <p:cNvPr id="48" name="Rounded Rectangle 47"/>
              <p:cNvSpPr/>
              <p:nvPr/>
            </p:nvSpPr>
            <p:spPr>
              <a:xfrm>
                <a:off x="2704662" y="4655918"/>
                <a:ext cx="1371731" cy="381048"/>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lIns="0" rIns="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Virtualization</a:t>
                </a:r>
              </a:p>
            </p:txBody>
          </p:sp>
          <p:sp>
            <p:nvSpPr>
              <p:cNvPr id="49" name="Rounded Rectangle 48"/>
              <p:cNvSpPr/>
              <p:nvPr/>
            </p:nvSpPr>
            <p:spPr>
              <a:xfrm>
                <a:off x="2704662" y="2836414"/>
                <a:ext cx="1371731" cy="381048"/>
              </a:xfrm>
              <a:prstGeom prst="roundRect">
                <a:avLst/>
              </a:prstGeom>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Data</a:t>
                </a:r>
              </a:p>
            </p:txBody>
          </p:sp>
          <p:sp>
            <p:nvSpPr>
              <p:cNvPr id="50" name="Rounded Rectangle 49"/>
              <p:cNvSpPr/>
              <p:nvPr/>
            </p:nvSpPr>
            <p:spPr>
              <a:xfrm>
                <a:off x="2704662" y="2380745"/>
                <a:ext cx="1371731" cy="381048"/>
              </a:xfrm>
              <a:prstGeom prst="roundRect">
                <a:avLst/>
              </a:prstGeom>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Applications</a:t>
                </a:r>
              </a:p>
            </p:txBody>
          </p:sp>
          <p:sp>
            <p:nvSpPr>
              <p:cNvPr id="51" name="Rounded Rectangle 50"/>
              <p:cNvSpPr/>
              <p:nvPr/>
            </p:nvSpPr>
            <p:spPr>
              <a:xfrm>
                <a:off x="2704662" y="3290496"/>
                <a:ext cx="1371731" cy="381048"/>
              </a:xfrm>
              <a:prstGeom prst="roundRect">
                <a:avLst/>
              </a:prstGeom>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400" dirty="0">
                    <a:solidFill>
                      <a:srgbClr val="000000"/>
                    </a:solidFill>
                    <a:ea typeface="Segoe UI" pitchFamily="34" charset="0"/>
                    <a:cs typeface="Segoe UI" pitchFamily="34" charset="0"/>
                  </a:rPr>
                  <a:t>Runtime</a:t>
                </a:r>
              </a:p>
            </p:txBody>
          </p:sp>
        </p:grpSp>
        <p:sp>
          <p:nvSpPr>
            <p:cNvPr id="13" name="Left Brace 12"/>
            <p:cNvSpPr/>
            <p:nvPr/>
          </p:nvSpPr>
          <p:spPr>
            <a:xfrm flipH="1">
              <a:off x="5790371" y="4724802"/>
              <a:ext cx="228613" cy="1763934"/>
            </a:xfrm>
            <a:prstGeom prst="leftBrace">
              <a:avLst>
                <a:gd name="adj1" fmla="val 0"/>
                <a:gd name="adj2" fmla="val 50000"/>
              </a:avLst>
            </a:prstGeom>
            <a:noFill/>
            <a:ln w="19050">
              <a:solidFill>
                <a:schemeClr val="tx1"/>
              </a:solidFill>
            </a:ln>
          </p:spPr>
          <p:style>
            <a:lnRef idx="1">
              <a:schemeClr val="dk1"/>
            </a:lnRef>
            <a:fillRef idx="0">
              <a:schemeClr val="dk1"/>
            </a:fillRef>
            <a:effectRef idx="0">
              <a:schemeClr val="dk1"/>
            </a:effectRef>
            <a:fontRef idx="minor">
              <a:schemeClr val="tx1"/>
            </a:fontRef>
          </p:style>
          <p:txBody>
            <a:bodyPr anchor="ctr"/>
            <a:lstStyle/>
            <a:p>
              <a:pPr algn="ctr"/>
              <a:endParaRPr lang="en-US" altLang="zh-CN">
                <a:solidFill>
                  <a:srgbClr val="FFFFFF"/>
                </a:solidFill>
                <a:ea typeface="宋体" charset="-122"/>
                <a:cs typeface="Segoe UI" pitchFamily="34" charset="0"/>
              </a:endParaRPr>
            </a:p>
          </p:txBody>
        </p:sp>
        <p:sp>
          <p:nvSpPr>
            <p:cNvPr id="175141" name="TextBox 56"/>
            <p:cNvSpPr txBox="1">
              <a:spLocks noChangeArrowheads="1"/>
            </p:cNvSpPr>
            <p:nvPr/>
          </p:nvSpPr>
          <p:spPr bwMode="auto">
            <a:xfrm flipH="1">
              <a:off x="5885718" y="4724400"/>
              <a:ext cx="533341" cy="1691104"/>
            </a:xfrm>
            <a:prstGeom prst="rect">
              <a:avLst/>
            </a:prstGeom>
            <a:noFill/>
            <a:ln w="9525">
              <a:noFill/>
              <a:miter lim="800000"/>
              <a:headEnd/>
              <a:tailEnd/>
            </a:ln>
          </p:spPr>
          <p:txBody>
            <a:bodyPr vert="eaVert" wrap="none">
              <a:spAutoFit/>
            </a:bodyPr>
            <a:lstStyle/>
            <a:p>
              <a:r>
                <a:rPr lang="en-US" altLang="zh-CN" sz="1400">
                  <a:solidFill>
                    <a:srgbClr val="FFFFFF"/>
                  </a:solidFill>
                  <a:latin typeface="Segoe UI" pitchFamily="34" charset="0"/>
                  <a:cs typeface="Segoe UI" pitchFamily="34" charset="0"/>
                </a:rPr>
                <a:t>Managed by vendor</a:t>
              </a:r>
            </a:p>
          </p:txBody>
        </p:sp>
        <p:sp>
          <p:nvSpPr>
            <p:cNvPr id="15" name="Left Brace 14"/>
            <p:cNvSpPr/>
            <p:nvPr/>
          </p:nvSpPr>
          <p:spPr>
            <a:xfrm>
              <a:off x="4003800" y="2490909"/>
              <a:ext cx="133359" cy="1752820"/>
            </a:xfrm>
            <a:prstGeom prst="leftBrace">
              <a:avLst>
                <a:gd name="adj1" fmla="val 0"/>
                <a:gd name="adj2" fmla="val 50000"/>
              </a:avLst>
            </a:prstGeom>
            <a:ln w="19050">
              <a:solidFill>
                <a:srgbClr val="0070C0"/>
              </a:solidFill>
            </a:ln>
          </p:spPr>
          <p:style>
            <a:lnRef idx="1">
              <a:schemeClr val="dk1"/>
            </a:lnRef>
            <a:fillRef idx="0">
              <a:schemeClr val="dk1"/>
            </a:fillRef>
            <a:effectRef idx="0">
              <a:schemeClr val="dk1"/>
            </a:effectRef>
            <a:fontRef idx="minor">
              <a:schemeClr val="tx1"/>
            </a:fontRef>
          </p:style>
          <p:txBody>
            <a:bodyPr anchor="ctr"/>
            <a:lstStyle/>
            <a:p>
              <a:pPr algn="ctr"/>
              <a:endParaRPr lang="en-US" altLang="zh-CN">
                <a:solidFill>
                  <a:srgbClr val="FFFFFF"/>
                </a:solidFill>
                <a:ea typeface="宋体" charset="-122"/>
                <a:cs typeface="Segoe UI" pitchFamily="34" charset="0"/>
              </a:endParaRPr>
            </a:p>
          </p:txBody>
        </p:sp>
        <p:sp>
          <p:nvSpPr>
            <p:cNvPr id="16" name="TextBox 58"/>
            <p:cNvSpPr txBox="1"/>
            <p:nvPr/>
          </p:nvSpPr>
          <p:spPr>
            <a:xfrm>
              <a:off x="3665997" y="2849743"/>
              <a:ext cx="533341" cy="1070421"/>
            </a:xfrm>
            <a:prstGeom prst="rect">
              <a:avLst/>
            </a:prstGeom>
            <a:noFill/>
          </p:spPr>
          <p:txBody>
            <a:bodyPr vert="vert270"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1400" dirty="0" smtClean="0">
                  <a:solidFill>
                    <a:srgbClr val="FFFFFF"/>
                  </a:solidFill>
                  <a:ea typeface="Segoe UI" pitchFamily="34" charset="0"/>
                  <a:cs typeface="Segoe UI" pitchFamily="34" charset="0"/>
                </a:rPr>
                <a:t>You manage</a:t>
              </a:r>
              <a:endParaRPr lang="en-US" sz="1400" dirty="0">
                <a:solidFill>
                  <a:srgbClr val="FFFFFF"/>
                </a:solidFill>
                <a:ea typeface="Segoe UI" pitchFamily="34" charset="0"/>
                <a:cs typeface="Segoe UI" pitchFamily="34" charset="0"/>
              </a:endParaRPr>
            </a:p>
          </p:txBody>
        </p:sp>
      </p:grpSp>
      <p:grpSp>
        <p:nvGrpSpPr>
          <p:cNvPr id="62" name="Group 61"/>
          <p:cNvGrpSpPr>
            <a:grpSpLocks/>
          </p:cNvGrpSpPr>
          <p:nvPr/>
        </p:nvGrpSpPr>
        <p:grpSpPr bwMode="auto">
          <a:xfrm>
            <a:off x="4357688" y="1524000"/>
            <a:ext cx="2079625" cy="4995863"/>
            <a:chOff x="5809552" y="1524000"/>
            <a:chExt cx="2770585" cy="4995236"/>
          </a:xfrm>
        </p:grpSpPr>
        <p:sp>
          <p:nvSpPr>
            <p:cNvPr id="5" name="Rounded Rectangle 4"/>
            <p:cNvSpPr/>
            <p:nvPr/>
          </p:nvSpPr>
          <p:spPr>
            <a:xfrm>
              <a:off x="6124679" y="1524000"/>
              <a:ext cx="2000743" cy="4952378"/>
            </a:xfrm>
            <a:prstGeom prst="roundRect">
              <a:avLst/>
            </a:prstGeom>
            <a:noFill/>
            <a:ln>
              <a:noFill/>
            </a:ln>
            <a:effectLst/>
          </p:spPr>
          <p:style>
            <a:lnRef idx="1">
              <a:schemeClr val="accent2"/>
            </a:lnRef>
            <a:fillRef idx="3">
              <a:schemeClr val="accent2"/>
            </a:fillRef>
            <a:effectRef idx="2">
              <a:schemeClr val="accent2"/>
            </a:effectRef>
            <a:fontRef idx="minor">
              <a:schemeClr val="lt1"/>
            </a:fontRef>
          </p:style>
          <p:txBody>
            <a:bodyPr/>
            <a:lstStyle/>
            <a:p>
              <a:pPr algn="ctr"/>
              <a:r>
                <a:rPr lang="en-US" altLang="zh-CN" sz="2000">
                  <a:solidFill>
                    <a:srgbClr val="FFFFFF"/>
                  </a:solidFill>
                  <a:ea typeface="宋体" charset="-122"/>
                  <a:cs typeface="Segoe UI" pitchFamily="34" charset="0"/>
                </a:rPr>
                <a:t>Platform</a:t>
              </a:r>
              <a:endParaRPr lang="en-US" altLang="zh-CN" sz="1400">
                <a:solidFill>
                  <a:srgbClr val="FFFFFF"/>
                </a:solidFill>
                <a:ea typeface="宋体" charset="-122"/>
                <a:cs typeface="Segoe UI" pitchFamily="34" charset="0"/>
              </a:endParaRPr>
            </a:p>
            <a:p>
              <a:pPr algn="ctr"/>
              <a:r>
                <a:rPr lang="en-US" altLang="zh-CN" sz="1400">
                  <a:solidFill>
                    <a:srgbClr val="FFFFFF"/>
                  </a:solidFill>
                  <a:ea typeface="宋体" charset="-122"/>
                  <a:cs typeface="Segoe UI" pitchFamily="34" charset="0"/>
                </a:rPr>
                <a:t>(as a Service)</a:t>
              </a:r>
            </a:p>
          </p:txBody>
        </p:sp>
        <p:sp>
          <p:nvSpPr>
            <p:cNvPr id="11" name="Left Brace 10"/>
            <p:cNvSpPr/>
            <p:nvPr/>
          </p:nvSpPr>
          <p:spPr>
            <a:xfrm flipH="1">
              <a:off x="7941422" y="3397015"/>
              <a:ext cx="209379" cy="3122221"/>
            </a:xfrm>
            <a:prstGeom prst="leftBrace">
              <a:avLst>
                <a:gd name="adj1" fmla="val 0"/>
                <a:gd name="adj2" fmla="val 50000"/>
              </a:avLst>
            </a:prstGeom>
            <a:noFill/>
            <a:ln w="19050">
              <a:solidFill>
                <a:schemeClr val="tx1"/>
              </a:solidFill>
            </a:ln>
          </p:spPr>
          <p:style>
            <a:lnRef idx="1">
              <a:schemeClr val="dk1"/>
            </a:lnRef>
            <a:fillRef idx="0">
              <a:schemeClr val="dk1"/>
            </a:fillRef>
            <a:effectRef idx="0">
              <a:schemeClr val="dk1"/>
            </a:effectRef>
            <a:fontRef idx="minor">
              <a:schemeClr val="tx1"/>
            </a:fontRef>
          </p:style>
          <p:txBody>
            <a:bodyPr anchor="ctr"/>
            <a:lstStyle/>
            <a:p>
              <a:pPr algn="ctr"/>
              <a:endParaRPr lang="en-US" altLang="zh-CN">
                <a:solidFill>
                  <a:srgbClr val="FFFFFF"/>
                </a:solidFill>
                <a:ea typeface="宋体" charset="-122"/>
                <a:cs typeface="Segoe UI" pitchFamily="34" charset="0"/>
              </a:endParaRPr>
            </a:p>
          </p:txBody>
        </p:sp>
        <p:sp>
          <p:nvSpPr>
            <p:cNvPr id="175125" name="TextBox 54"/>
            <p:cNvSpPr txBox="1">
              <a:spLocks noChangeArrowheads="1"/>
            </p:cNvSpPr>
            <p:nvPr/>
          </p:nvSpPr>
          <p:spPr bwMode="auto">
            <a:xfrm flipH="1">
              <a:off x="8046796" y="4072564"/>
              <a:ext cx="533341" cy="1691104"/>
            </a:xfrm>
            <a:prstGeom prst="rect">
              <a:avLst/>
            </a:prstGeom>
            <a:noFill/>
            <a:ln w="9525">
              <a:noFill/>
              <a:miter lim="800000"/>
              <a:headEnd/>
              <a:tailEnd/>
            </a:ln>
          </p:spPr>
          <p:txBody>
            <a:bodyPr vert="eaVert" wrap="none">
              <a:spAutoFit/>
            </a:bodyPr>
            <a:lstStyle/>
            <a:p>
              <a:r>
                <a:rPr lang="en-US" altLang="zh-CN" sz="1400">
                  <a:solidFill>
                    <a:srgbClr val="FFFFFF"/>
                  </a:solidFill>
                  <a:latin typeface="Segoe UI" pitchFamily="34" charset="0"/>
                  <a:cs typeface="Segoe UI" pitchFamily="34" charset="0"/>
                </a:rPr>
                <a:t>Managed by vendor</a:t>
              </a:r>
            </a:p>
          </p:txBody>
        </p:sp>
        <p:sp>
          <p:nvSpPr>
            <p:cNvPr id="17" name="Left Brace 16"/>
            <p:cNvSpPr/>
            <p:nvPr/>
          </p:nvSpPr>
          <p:spPr>
            <a:xfrm>
              <a:off x="6133139" y="2471619"/>
              <a:ext cx="152276" cy="849205"/>
            </a:xfrm>
            <a:prstGeom prst="leftBrace">
              <a:avLst>
                <a:gd name="adj1" fmla="val 0"/>
                <a:gd name="adj2" fmla="val 50000"/>
              </a:avLst>
            </a:prstGeom>
            <a:ln w="19050">
              <a:solidFill>
                <a:srgbClr val="0070C0"/>
              </a:solidFill>
            </a:ln>
          </p:spPr>
          <p:style>
            <a:lnRef idx="1">
              <a:schemeClr val="dk1"/>
            </a:lnRef>
            <a:fillRef idx="0">
              <a:schemeClr val="dk1"/>
            </a:fillRef>
            <a:effectRef idx="0">
              <a:schemeClr val="dk1"/>
            </a:effectRef>
            <a:fontRef idx="minor">
              <a:schemeClr val="tx1"/>
            </a:fontRef>
          </p:style>
          <p:txBody>
            <a:bodyPr anchor="ctr"/>
            <a:lstStyle/>
            <a:p>
              <a:pPr algn="ctr"/>
              <a:endParaRPr lang="en-US" altLang="zh-CN">
                <a:solidFill>
                  <a:srgbClr val="FFFFFF"/>
                </a:solidFill>
                <a:ea typeface="宋体" charset="-122"/>
                <a:cs typeface="Segoe UI" pitchFamily="34" charset="0"/>
              </a:endParaRPr>
            </a:p>
          </p:txBody>
        </p:sp>
        <p:sp>
          <p:nvSpPr>
            <p:cNvPr id="18" name="TextBox 60"/>
            <p:cNvSpPr txBox="1"/>
            <p:nvPr/>
          </p:nvSpPr>
          <p:spPr>
            <a:xfrm>
              <a:off x="5809552" y="2392543"/>
              <a:ext cx="533341" cy="1070421"/>
            </a:xfrm>
            <a:prstGeom prst="rect">
              <a:avLst/>
            </a:prstGeom>
            <a:noFill/>
          </p:spPr>
          <p:txBody>
            <a:bodyPr vert="vert270"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1400" dirty="0" smtClean="0">
                  <a:solidFill>
                    <a:srgbClr val="FFFFFF"/>
                  </a:solidFill>
                  <a:ea typeface="Segoe UI" pitchFamily="34" charset="0"/>
                  <a:cs typeface="Segoe UI" pitchFamily="34" charset="0"/>
                </a:rPr>
                <a:t>You manage</a:t>
              </a:r>
              <a:endParaRPr lang="en-US" sz="1400" dirty="0">
                <a:solidFill>
                  <a:srgbClr val="FFFFFF"/>
                </a:solidFill>
                <a:ea typeface="Segoe UI" pitchFamily="34" charset="0"/>
                <a:cs typeface="Segoe UI" pitchFamily="34" charset="0"/>
              </a:endParaRPr>
            </a:p>
          </p:txBody>
        </p:sp>
        <p:grpSp>
          <p:nvGrpSpPr>
            <p:cNvPr id="175128" name="Group 18"/>
            <p:cNvGrpSpPr>
              <a:grpSpLocks/>
            </p:cNvGrpSpPr>
            <p:nvPr/>
          </p:nvGrpSpPr>
          <p:grpSpPr bwMode="auto">
            <a:xfrm>
              <a:off x="6294505" y="2491414"/>
              <a:ext cx="1638240" cy="4019550"/>
              <a:chOff x="4857690" y="2381250"/>
              <a:chExt cx="1371600" cy="4019550"/>
            </a:xfrm>
          </p:grpSpPr>
          <p:sp>
            <p:nvSpPr>
              <p:cNvPr id="34" name="Rounded Rectangle 33"/>
              <p:cNvSpPr/>
              <p:nvPr/>
            </p:nvSpPr>
            <p:spPr>
              <a:xfrm>
                <a:off x="4857162" y="5564628"/>
                <a:ext cx="1372309" cy="380952"/>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Storage</a:t>
                </a:r>
              </a:p>
            </p:txBody>
          </p:sp>
          <p:sp>
            <p:nvSpPr>
              <p:cNvPr id="35" name="Rounded Rectangle 34"/>
              <p:cNvSpPr/>
              <p:nvPr/>
            </p:nvSpPr>
            <p:spPr>
              <a:xfrm>
                <a:off x="4857162" y="5110660"/>
                <a:ext cx="1372309" cy="380952"/>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Servers</a:t>
                </a:r>
              </a:p>
            </p:txBody>
          </p:sp>
          <p:sp>
            <p:nvSpPr>
              <p:cNvPr id="36" name="Rounded Rectangle 35"/>
              <p:cNvSpPr/>
              <p:nvPr/>
            </p:nvSpPr>
            <p:spPr>
              <a:xfrm>
                <a:off x="4857162" y="6020183"/>
                <a:ext cx="1372309" cy="380952"/>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Networking</a:t>
                </a:r>
              </a:p>
            </p:txBody>
          </p:sp>
          <p:sp>
            <p:nvSpPr>
              <p:cNvPr id="37" name="Rounded Rectangle 36"/>
              <p:cNvSpPr/>
              <p:nvPr/>
            </p:nvSpPr>
            <p:spPr>
              <a:xfrm>
                <a:off x="4857162" y="4199550"/>
                <a:ext cx="1372309" cy="382539"/>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O/S</a:t>
                </a:r>
              </a:p>
            </p:txBody>
          </p:sp>
          <p:sp>
            <p:nvSpPr>
              <p:cNvPr id="38" name="Rounded Rectangle 37"/>
              <p:cNvSpPr/>
              <p:nvPr/>
            </p:nvSpPr>
            <p:spPr>
              <a:xfrm>
                <a:off x="4857162" y="3745582"/>
                <a:ext cx="1372309" cy="380952"/>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Middleware</a:t>
                </a:r>
              </a:p>
            </p:txBody>
          </p:sp>
          <p:sp>
            <p:nvSpPr>
              <p:cNvPr id="39" name="Rounded Rectangle 38"/>
              <p:cNvSpPr/>
              <p:nvPr/>
            </p:nvSpPr>
            <p:spPr>
              <a:xfrm>
                <a:off x="4857162" y="4655104"/>
                <a:ext cx="1372309" cy="380952"/>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lIns="0" rIns="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Virtualization</a:t>
                </a:r>
              </a:p>
            </p:txBody>
          </p:sp>
          <p:sp>
            <p:nvSpPr>
              <p:cNvPr id="40" name="Rounded Rectangle 39"/>
              <p:cNvSpPr/>
              <p:nvPr/>
            </p:nvSpPr>
            <p:spPr>
              <a:xfrm>
                <a:off x="4857162" y="2380503"/>
                <a:ext cx="1372309" cy="380952"/>
              </a:xfrm>
              <a:prstGeom prst="roundRect">
                <a:avLst/>
              </a:prstGeom>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Applications</a:t>
                </a:r>
              </a:p>
            </p:txBody>
          </p:sp>
          <p:sp>
            <p:nvSpPr>
              <p:cNvPr id="41" name="Rounded Rectangle 40"/>
              <p:cNvSpPr/>
              <p:nvPr/>
            </p:nvSpPr>
            <p:spPr>
              <a:xfrm>
                <a:off x="4857162" y="3290026"/>
                <a:ext cx="1372309" cy="380952"/>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sz="1400" dirty="0">
                    <a:solidFill>
                      <a:srgbClr val="000000"/>
                    </a:solidFill>
                    <a:ea typeface="Segoe UI" pitchFamily="34" charset="0"/>
                    <a:cs typeface="Segoe UI" pitchFamily="34" charset="0"/>
                  </a:rPr>
                  <a:t>Runtime</a:t>
                </a:r>
              </a:p>
            </p:txBody>
          </p:sp>
          <p:sp>
            <p:nvSpPr>
              <p:cNvPr id="42" name="Rounded Rectangle 41"/>
              <p:cNvSpPr/>
              <p:nvPr/>
            </p:nvSpPr>
            <p:spPr>
              <a:xfrm>
                <a:off x="4857162" y="2836058"/>
                <a:ext cx="1372309" cy="380952"/>
              </a:xfrm>
              <a:prstGeom prst="roundRect">
                <a:avLst/>
              </a:prstGeom>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Data</a:t>
                </a:r>
              </a:p>
            </p:txBody>
          </p:sp>
        </p:grpSp>
      </p:grpSp>
      <p:grpSp>
        <p:nvGrpSpPr>
          <p:cNvPr id="63" name="Group 62"/>
          <p:cNvGrpSpPr>
            <a:grpSpLocks/>
          </p:cNvGrpSpPr>
          <p:nvPr/>
        </p:nvGrpSpPr>
        <p:grpSpPr bwMode="auto">
          <a:xfrm>
            <a:off x="6381750" y="1557338"/>
            <a:ext cx="1860550" cy="4962525"/>
            <a:chOff x="8227458" y="1557964"/>
            <a:chExt cx="2481615" cy="4961272"/>
          </a:xfrm>
        </p:grpSpPr>
        <p:sp>
          <p:nvSpPr>
            <p:cNvPr id="20" name="Rounded Rectangle 19"/>
            <p:cNvSpPr/>
            <p:nvPr/>
          </p:nvSpPr>
          <p:spPr>
            <a:xfrm>
              <a:off x="8227458" y="1557964"/>
              <a:ext cx="2028487" cy="4953336"/>
            </a:xfrm>
            <a:prstGeom prst="roundRect">
              <a:avLst/>
            </a:prstGeom>
            <a:noFill/>
            <a:ln>
              <a:noFill/>
            </a:ln>
            <a:effectLst/>
          </p:spPr>
          <p:style>
            <a:lnRef idx="1">
              <a:schemeClr val="accent2"/>
            </a:lnRef>
            <a:fillRef idx="3">
              <a:schemeClr val="accent2"/>
            </a:fillRef>
            <a:effectRef idx="2">
              <a:schemeClr val="accent2"/>
            </a:effectRef>
            <a:fontRef idx="minor">
              <a:schemeClr val="lt1"/>
            </a:fontRef>
          </p:style>
          <p:txBody>
            <a:bodyPr/>
            <a:lstStyle/>
            <a:p>
              <a:pPr algn="ctr"/>
              <a:r>
                <a:rPr lang="en-US" altLang="zh-CN" sz="2000">
                  <a:solidFill>
                    <a:srgbClr val="FFFFFF"/>
                  </a:solidFill>
                  <a:ea typeface="宋体" charset="-122"/>
                  <a:cs typeface="Segoe UI" pitchFamily="34" charset="0"/>
                </a:rPr>
                <a:t>Software</a:t>
              </a:r>
              <a:endParaRPr lang="en-US" altLang="zh-CN" sz="1400">
                <a:solidFill>
                  <a:srgbClr val="FFFFFF"/>
                </a:solidFill>
                <a:ea typeface="宋体" charset="-122"/>
                <a:cs typeface="Segoe UI" pitchFamily="34" charset="0"/>
              </a:endParaRPr>
            </a:p>
            <a:p>
              <a:pPr algn="ctr"/>
              <a:r>
                <a:rPr lang="en-US" altLang="zh-CN" sz="1400">
                  <a:solidFill>
                    <a:srgbClr val="FFFFFF"/>
                  </a:solidFill>
                  <a:ea typeface="宋体" charset="-122"/>
                  <a:cs typeface="Segoe UI" pitchFamily="34" charset="0"/>
                </a:rPr>
                <a:t>(as a Service)</a:t>
              </a:r>
            </a:p>
          </p:txBody>
        </p:sp>
        <p:sp>
          <p:nvSpPr>
            <p:cNvPr id="21" name="Left Brace 20"/>
            <p:cNvSpPr/>
            <p:nvPr/>
          </p:nvSpPr>
          <p:spPr>
            <a:xfrm flipH="1">
              <a:off x="10075965" y="2472133"/>
              <a:ext cx="199037" cy="4047103"/>
            </a:xfrm>
            <a:prstGeom prst="leftBrace">
              <a:avLst>
                <a:gd name="adj1" fmla="val 0"/>
                <a:gd name="adj2" fmla="val 50000"/>
              </a:avLst>
            </a:prstGeom>
            <a:noFill/>
            <a:ln w="19050">
              <a:solidFill>
                <a:schemeClr val="tx1"/>
              </a:solidFill>
            </a:ln>
          </p:spPr>
          <p:style>
            <a:lnRef idx="1">
              <a:schemeClr val="dk1"/>
            </a:lnRef>
            <a:fillRef idx="0">
              <a:schemeClr val="dk1"/>
            </a:fillRef>
            <a:effectRef idx="0">
              <a:schemeClr val="dk1"/>
            </a:effectRef>
            <a:fontRef idx="minor">
              <a:schemeClr val="tx1"/>
            </a:fontRef>
          </p:style>
          <p:txBody>
            <a:bodyPr anchor="ctr"/>
            <a:lstStyle/>
            <a:p>
              <a:pPr algn="ctr"/>
              <a:endParaRPr lang="en-US" altLang="zh-CN">
                <a:solidFill>
                  <a:srgbClr val="FFFFFF"/>
                </a:solidFill>
                <a:ea typeface="宋体" charset="-122"/>
                <a:cs typeface="Segoe UI" pitchFamily="34" charset="0"/>
              </a:endParaRPr>
            </a:p>
          </p:txBody>
        </p:sp>
        <p:sp>
          <p:nvSpPr>
            <p:cNvPr id="175112" name="TextBox 64"/>
            <p:cNvSpPr txBox="1">
              <a:spLocks noChangeArrowheads="1"/>
            </p:cNvSpPr>
            <p:nvPr/>
          </p:nvSpPr>
          <p:spPr bwMode="auto">
            <a:xfrm flipH="1">
              <a:off x="10175732" y="3591552"/>
              <a:ext cx="533341" cy="1691104"/>
            </a:xfrm>
            <a:prstGeom prst="rect">
              <a:avLst/>
            </a:prstGeom>
            <a:noFill/>
            <a:ln w="9525">
              <a:noFill/>
              <a:miter lim="800000"/>
              <a:headEnd/>
              <a:tailEnd/>
            </a:ln>
          </p:spPr>
          <p:txBody>
            <a:bodyPr vert="eaVert" wrap="none">
              <a:spAutoFit/>
            </a:bodyPr>
            <a:lstStyle/>
            <a:p>
              <a:r>
                <a:rPr lang="en-US" altLang="zh-CN" sz="1400">
                  <a:solidFill>
                    <a:srgbClr val="FFFFFF"/>
                  </a:solidFill>
                  <a:latin typeface="Segoe UI" pitchFamily="34" charset="0"/>
                  <a:cs typeface="Segoe UI" pitchFamily="34" charset="0"/>
                </a:rPr>
                <a:t>Managed by vendor</a:t>
              </a:r>
            </a:p>
          </p:txBody>
        </p:sp>
        <p:grpSp>
          <p:nvGrpSpPr>
            <p:cNvPr id="175113" name="Group 22"/>
            <p:cNvGrpSpPr>
              <a:grpSpLocks/>
            </p:cNvGrpSpPr>
            <p:nvPr/>
          </p:nvGrpSpPr>
          <p:grpSpPr bwMode="auto">
            <a:xfrm>
              <a:off x="8428105" y="2491414"/>
              <a:ext cx="1638240" cy="4019550"/>
              <a:chOff x="6991290" y="2381250"/>
              <a:chExt cx="1371600" cy="4019550"/>
            </a:xfrm>
          </p:grpSpPr>
          <p:sp>
            <p:nvSpPr>
              <p:cNvPr id="25" name="Rounded Rectangle 24"/>
              <p:cNvSpPr/>
              <p:nvPr/>
            </p:nvSpPr>
            <p:spPr>
              <a:xfrm>
                <a:off x="6991715" y="5564735"/>
                <a:ext cx="1370365" cy="380904"/>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Storage</a:t>
                </a:r>
              </a:p>
            </p:txBody>
          </p:sp>
          <p:sp>
            <p:nvSpPr>
              <p:cNvPr id="26" name="Rounded Rectangle 25"/>
              <p:cNvSpPr/>
              <p:nvPr/>
            </p:nvSpPr>
            <p:spPr>
              <a:xfrm>
                <a:off x="6991715" y="5110825"/>
                <a:ext cx="1370365" cy="380904"/>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Servers</a:t>
                </a:r>
              </a:p>
            </p:txBody>
          </p:sp>
          <p:sp>
            <p:nvSpPr>
              <p:cNvPr id="27" name="Rounded Rectangle 26"/>
              <p:cNvSpPr/>
              <p:nvPr/>
            </p:nvSpPr>
            <p:spPr>
              <a:xfrm>
                <a:off x="6991715" y="6020232"/>
                <a:ext cx="1370365" cy="380904"/>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Networking</a:t>
                </a:r>
              </a:p>
            </p:txBody>
          </p:sp>
          <p:sp>
            <p:nvSpPr>
              <p:cNvPr id="28" name="Rounded Rectangle 27"/>
              <p:cNvSpPr/>
              <p:nvPr/>
            </p:nvSpPr>
            <p:spPr>
              <a:xfrm>
                <a:off x="6991715" y="4199830"/>
                <a:ext cx="1370365" cy="38249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O/S</a:t>
                </a:r>
              </a:p>
            </p:txBody>
          </p:sp>
          <p:sp>
            <p:nvSpPr>
              <p:cNvPr id="29" name="Rounded Rectangle 28"/>
              <p:cNvSpPr/>
              <p:nvPr/>
            </p:nvSpPr>
            <p:spPr>
              <a:xfrm>
                <a:off x="6991715" y="3745919"/>
                <a:ext cx="1370365" cy="380904"/>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Middleware</a:t>
                </a:r>
              </a:p>
            </p:txBody>
          </p:sp>
          <p:sp>
            <p:nvSpPr>
              <p:cNvPr id="30" name="Rounded Rectangle 29"/>
              <p:cNvSpPr/>
              <p:nvPr/>
            </p:nvSpPr>
            <p:spPr>
              <a:xfrm>
                <a:off x="6991715" y="4655327"/>
                <a:ext cx="1370365" cy="380904"/>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lIns="0" rIns="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Virtualization</a:t>
                </a:r>
              </a:p>
            </p:txBody>
          </p:sp>
          <p:sp>
            <p:nvSpPr>
              <p:cNvPr id="31" name="Rounded Rectangle 30"/>
              <p:cNvSpPr/>
              <p:nvPr/>
            </p:nvSpPr>
            <p:spPr>
              <a:xfrm>
                <a:off x="6991715" y="2381014"/>
                <a:ext cx="1370365" cy="380904"/>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Applications</a:t>
                </a:r>
              </a:p>
            </p:txBody>
          </p:sp>
          <p:sp>
            <p:nvSpPr>
              <p:cNvPr id="32" name="Rounded Rectangle 31"/>
              <p:cNvSpPr/>
              <p:nvPr/>
            </p:nvSpPr>
            <p:spPr>
              <a:xfrm>
                <a:off x="6991715" y="3290421"/>
                <a:ext cx="1370365" cy="380904"/>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sz="1400" dirty="0">
                    <a:solidFill>
                      <a:srgbClr val="000000"/>
                    </a:solidFill>
                    <a:ea typeface="Segoe UI" pitchFamily="34" charset="0"/>
                    <a:cs typeface="Segoe UI" pitchFamily="34" charset="0"/>
                  </a:rPr>
                  <a:t>Runtime</a:t>
                </a:r>
              </a:p>
            </p:txBody>
          </p:sp>
          <p:sp>
            <p:nvSpPr>
              <p:cNvPr id="33" name="Rounded Rectangle 32"/>
              <p:cNvSpPr/>
              <p:nvPr/>
            </p:nvSpPr>
            <p:spPr>
              <a:xfrm>
                <a:off x="6991715" y="2836511"/>
                <a:ext cx="1370365" cy="380904"/>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sz="1400" dirty="0" smtClean="0">
                    <a:solidFill>
                      <a:srgbClr val="000000"/>
                    </a:solidFill>
                    <a:ea typeface="Segoe UI" pitchFamily="34" charset="0"/>
                    <a:cs typeface="Segoe UI" pitchFamily="34" charset="0"/>
                  </a:rPr>
                  <a:t>Data</a:t>
                </a:r>
              </a:p>
            </p:txBody>
          </p:sp>
        </p:grpSp>
      </p:grpSp>
      <p:sp>
        <p:nvSpPr>
          <p:cNvPr id="68" name="Title 1"/>
          <p:cNvSpPr>
            <a:spLocks noGrp="1"/>
          </p:cNvSpPr>
          <p:nvPr>
            <p:ph type="title"/>
          </p:nvPr>
        </p:nvSpPr>
        <p:spPr>
          <a:xfrm>
            <a:off x="457200" y="381000"/>
            <a:ext cx="8229600" cy="790575"/>
          </a:xfrm>
        </p:spPr>
        <p:txBody>
          <a:bodyPr>
            <a:normAutofit/>
          </a:bodyPr>
          <a:lstStyle/>
          <a:p>
            <a:pPr defTabSz="914400" fontAlgn="auto">
              <a:lnSpc>
                <a:spcPct val="100000"/>
              </a:lnSpc>
              <a:spcBef>
                <a:spcPts val="0"/>
              </a:spcBef>
              <a:spcAft>
                <a:spcPts val="0"/>
              </a:spcAft>
              <a:defRPr/>
            </a:pPr>
            <a:r>
              <a:rPr sz="3200" kern="0" spc="0" dirty="0" smtClean="0">
                <a:ln>
                  <a:noFill/>
                </a:ln>
                <a:solidFill>
                  <a:sysClr val="window" lastClr="FFFFFF"/>
                </a:solidFill>
                <a:latin typeface="+mj-lt"/>
              </a:rPr>
              <a:t>Cloud Services</a:t>
            </a:r>
            <a:endParaRPr sz="3200" kern="0" spc="0" dirty="0">
              <a:ln>
                <a:noFill/>
              </a:ln>
              <a:solidFill>
                <a:sysClr val="window" lastClr="FFFFFF"/>
              </a:solidFill>
              <a:latin typeface="+mj-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274638"/>
            <a:ext cx="8382000" cy="715962"/>
          </a:xfrm>
        </p:spPr>
        <p:txBody>
          <a:bodyPr>
            <a:normAutofit/>
          </a:bodyPr>
          <a:lstStyle/>
          <a:p>
            <a:pPr defTabSz="914363" fontAlgn="auto">
              <a:spcAft>
                <a:spcPts val="0"/>
              </a:spcAft>
              <a:defRPr/>
            </a:pPr>
            <a:r>
              <a:rPr dirty="0" smtClean="0">
                <a:solidFill>
                  <a:schemeClr val="tx1"/>
                </a:solidFill>
              </a:rPr>
              <a:t>Types of Products by Service Level</a:t>
            </a:r>
            <a:endParaRPr dirty="0">
              <a:solidFill>
                <a:schemeClr val="tx1"/>
              </a:solidFill>
            </a:endParaRPr>
          </a:p>
        </p:txBody>
      </p:sp>
      <p:sp>
        <p:nvSpPr>
          <p:cNvPr id="6" name="Text Placeholder 5"/>
          <p:cNvSpPr>
            <a:spLocks noGrp="1"/>
          </p:cNvSpPr>
          <p:nvPr>
            <p:ph type="body" idx="1"/>
          </p:nvPr>
        </p:nvSpPr>
        <p:spPr bwMode="auto">
          <a:xfrm>
            <a:off x="304800" y="1447800"/>
            <a:ext cx="2743200" cy="639763"/>
          </a:xfrm>
        </p:spPr>
        <p:txBody>
          <a:bodyPr numCol="1" anchorCtr="0" compatLnSpc="1">
            <a:prstTxWarp prst="textNoShape">
              <a:avLst/>
            </a:prstTxWarp>
          </a:bodyPr>
          <a:lstStyle/>
          <a:p>
            <a:pPr algn="ctr"/>
            <a:r>
              <a:rPr lang="en-US" altLang="zh-CN" sz="3600" smtClean="0">
                <a:solidFill>
                  <a:schemeClr val="tx1"/>
                </a:solidFill>
                <a:latin typeface="Segoe Light"/>
                <a:ea typeface="宋体" charset="-122"/>
              </a:rPr>
              <a:t>IaaS</a:t>
            </a:r>
          </a:p>
        </p:txBody>
      </p:sp>
      <p:sp>
        <p:nvSpPr>
          <p:cNvPr id="7" name="Content Placeholder 6"/>
          <p:cNvSpPr>
            <a:spLocks noGrp="1"/>
          </p:cNvSpPr>
          <p:nvPr>
            <p:ph sz="half" idx="2"/>
          </p:nvPr>
        </p:nvSpPr>
        <p:spPr/>
        <p:txBody>
          <a:bodyPr>
            <a:normAutofit/>
          </a:bodyPr>
          <a:lstStyle/>
          <a:p>
            <a:pPr defTabSz="914363" fontAlgn="auto">
              <a:spcAft>
                <a:spcPts val="0"/>
              </a:spcAft>
              <a:defRPr/>
            </a:pPr>
            <a:r>
              <a:rPr lang="en-US" dirty="0" smtClean="0">
                <a:solidFill>
                  <a:schemeClr val="tx1"/>
                </a:solidFill>
              </a:rPr>
              <a:t>Amazon Web Services</a:t>
            </a:r>
          </a:p>
          <a:p>
            <a:pPr defTabSz="914363" fontAlgn="auto">
              <a:spcAft>
                <a:spcPts val="0"/>
              </a:spcAft>
              <a:defRPr/>
            </a:pPr>
            <a:r>
              <a:rPr lang="en-US" dirty="0" smtClean="0">
                <a:solidFill>
                  <a:schemeClr val="tx1"/>
                </a:solidFill>
              </a:rPr>
              <a:t>Rackspace</a:t>
            </a:r>
          </a:p>
          <a:p>
            <a:pPr defTabSz="914363" fontAlgn="auto">
              <a:spcAft>
                <a:spcPts val="0"/>
              </a:spcAft>
              <a:defRPr/>
            </a:pPr>
            <a:r>
              <a:rPr lang="en-US" dirty="0" smtClean="0">
                <a:solidFill>
                  <a:schemeClr val="tx1"/>
                </a:solidFill>
              </a:rPr>
              <a:t>IBM</a:t>
            </a:r>
          </a:p>
          <a:p>
            <a:pPr defTabSz="914363" fontAlgn="auto">
              <a:spcAft>
                <a:spcPts val="0"/>
              </a:spcAft>
              <a:defRPr/>
            </a:pPr>
            <a:r>
              <a:rPr lang="en-US" dirty="0" smtClean="0">
                <a:solidFill>
                  <a:schemeClr val="tx1"/>
                </a:solidFill>
              </a:rPr>
              <a:t>Cisco</a:t>
            </a:r>
          </a:p>
          <a:p>
            <a:pPr defTabSz="914363" fontAlgn="auto">
              <a:spcAft>
                <a:spcPts val="0"/>
              </a:spcAft>
              <a:defRPr/>
            </a:pPr>
            <a:r>
              <a:rPr lang="en-US" dirty="0" smtClean="0">
                <a:solidFill>
                  <a:schemeClr val="tx1"/>
                </a:solidFill>
              </a:rPr>
              <a:t>MS Azure</a:t>
            </a:r>
          </a:p>
          <a:p>
            <a:pPr defTabSz="914363" fontAlgn="auto">
              <a:spcAft>
                <a:spcPts val="0"/>
              </a:spcAft>
              <a:defRPr/>
            </a:pPr>
            <a:endParaRPr lang="en-US" sz="2000" dirty="0" smtClean="0">
              <a:solidFill>
                <a:schemeClr val="tx1"/>
              </a:solidFill>
            </a:endParaRPr>
          </a:p>
          <a:p>
            <a:pPr marL="0" indent="0" defTabSz="914363" fontAlgn="auto">
              <a:spcAft>
                <a:spcPts val="0"/>
              </a:spcAft>
              <a:buFontTx/>
              <a:buNone/>
              <a:defRPr/>
            </a:pPr>
            <a:endParaRPr lang="en-US" dirty="0"/>
          </a:p>
        </p:txBody>
      </p:sp>
      <p:sp>
        <p:nvSpPr>
          <p:cNvPr id="8" name="Text Placeholder 7"/>
          <p:cNvSpPr>
            <a:spLocks noGrp="1"/>
          </p:cNvSpPr>
          <p:nvPr>
            <p:ph type="body" sz="quarter" idx="3"/>
          </p:nvPr>
        </p:nvSpPr>
        <p:spPr bwMode="auto">
          <a:xfrm>
            <a:off x="5867400" y="1447800"/>
            <a:ext cx="2819400" cy="639763"/>
          </a:xfrm>
        </p:spPr>
        <p:txBody>
          <a:bodyPr numCol="1" anchorCtr="0" compatLnSpc="1">
            <a:prstTxWarp prst="textNoShape">
              <a:avLst/>
            </a:prstTxWarp>
          </a:bodyPr>
          <a:lstStyle/>
          <a:p>
            <a:pPr algn="ctr"/>
            <a:r>
              <a:rPr lang="en-US" altLang="zh-CN" sz="3200" smtClean="0">
                <a:solidFill>
                  <a:schemeClr val="tx1"/>
                </a:solidFill>
                <a:latin typeface="Segoe Light"/>
                <a:ea typeface="宋体" charset="-122"/>
              </a:rPr>
              <a:t>SaaS</a:t>
            </a:r>
          </a:p>
        </p:txBody>
      </p:sp>
      <p:sp>
        <p:nvSpPr>
          <p:cNvPr id="9" name="Content Placeholder 8"/>
          <p:cNvSpPr>
            <a:spLocks noGrp="1"/>
          </p:cNvSpPr>
          <p:nvPr>
            <p:ph sz="quarter" idx="4"/>
          </p:nvPr>
        </p:nvSpPr>
        <p:spPr bwMode="auto"/>
        <p:txBody>
          <a:bodyPr numCol="1" anchor="t" anchorCtr="0" compatLnSpc="1">
            <a:prstTxWarp prst="textNoShape">
              <a:avLst/>
            </a:prstTxWarp>
          </a:bodyPr>
          <a:lstStyle/>
          <a:p>
            <a:r>
              <a:rPr lang="en-US" altLang="zh-CN" smtClean="0">
                <a:solidFill>
                  <a:schemeClr val="tx1"/>
                </a:solidFill>
                <a:latin typeface="Segoe Light"/>
                <a:ea typeface="宋体" charset="-122"/>
              </a:rPr>
              <a:t>Who isn’t?</a:t>
            </a:r>
          </a:p>
          <a:p>
            <a:endParaRPr lang="en-US" altLang="zh-CN" sz="2000" smtClean="0">
              <a:solidFill>
                <a:schemeClr val="tx1"/>
              </a:solidFill>
              <a:latin typeface="Segoe Light"/>
              <a:ea typeface="宋体" charset="-122"/>
            </a:endParaRPr>
          </a:p>
          <a:p>
            <a:pPr marL="460375" lvl="1" indent="0">
              <a:buFontTx/>
              <a:buNone/>
            </a:pPr>
            <a:endParaRPr lang="en-US" altLang="zh-CN" sz="1600" smtClean="0">
              <a:solidFill>
                <a:schemeClr val="tx1"/>
              </a:solidFill>
              <a:latin typeface="Segoe Light"/>
              <a:ea typeface="宋体" charset="-122"/>
            </a:endParaRPr>
          </a:p>
        </p:txBody>
      </p:sp>
      <p:sp>
        <p:nvSpPr>
          <p:cNvPr id="177158" name="Slide Number Placeholder 3"/>
          <p:cNvSpPr>
            <a:spLocks noGrp="1"/>
          </p:cNvSpPr>
          <p:nvPr>
            <p:ph type="sldNum" sz="quarter" idx="17"/>
          </p:nvPr>
        </p:nvSpPr>
        <p:spPr bwMode="auto">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70FD2C15-9AAA-4CD8-A0B3-72898E21CE9F}" type="slidenum">
              <a:rPr lang="en-US" altLang="zh-CN">
                <a:ea typeface="宋体" charset="-122"/>
              </a:rPr>
              <a:pPr fontAlgn="base">
                <a:spcBef>
                  <a:spcPct val="0"/>
                </a:spcBef>
                <a:spcAft>
                  <a:spcPct val="0"/>
                </a:spcAft>
              </a:pPr>
              <a:t>82</a:t>
            </a:fld>
            <a:endParaRPr lang="en-US" altLang="zh-CN">
              <a:ea typeface="宋体" charset="-122"/>
            </a:endParaRPr>
          </a:p>
        </p:txBody>
      </p:sp>
      <p:sp>
        <p:nvSpPr>
          <p:cNvPr id="10" name="Text Placeholder 9"/>
          <p:cNvSpPr>
            <a:spLocks noGrp="1"/>
          </p:cNvSpPr>
          <p:nvPr>
            <p:ph type="body" idx="13"/>
          </p:nvPr>
        </p:nvSpPr>
        <p:spPr bwMode="auto">
          <a:xfrm>
            <a:off x="3048000" y="1447800"/>
            <a:ext cx="2819400" cy="639763"/>
          </a:xfrm>
        </p:spPr>
        <p:txBody>
          <a:bodyPr numCol="1" anchorCtr="0" compatLnSpc="1">
            <a:prstTxWarp prst="textNoShape">
              <a:avLst/>
            </a:prstTxWarp>
          </a:bodyPr>
          <a:lstStyle/>
          <a:p>
            <a:pPr algn="ctr"/>
            <a:r>
              <a:rPr lang="en-US" altLang="zh-CN" sz="3200" smtClean="0">
                <a:solidFill>
                  <a:schemeClr val="tx1"/>
                </a:solidFill>
                <a:latin typeface="Segoe Light"/>
                <a:ea typeface="宋体" charset="-122"/>
              </a:rPr>
              <a:t>Paas</a:t>
            </a:r>
          </a:p>
        </p:txBody>
      </p:sp>
      <p:sp>
        <p:nvSpPr>
          <p:cNvPr id="11" name="Content Placeholder 10"/>
          <p:cNvSpPr>
            <a:spLocks noGrp="1"/>
          </p:cNvSpPr>
          <p:nvPr>
            <p:ph sz="half" idx="14"/>
          </p:nvPr>
        </p:nvSpPr>
        <p:spPr/>
        <p:txBody>
          <a:bodyPr>
            <a:normAutofit lnSpcReduction="10000"/>
          </a:bodyPr>
          <a:lstStyle/>
          <a:p>
            <a:pPr defTabSz="914363" fontAlgn="auto">
              <a:spcAft>
                <a:spcPts val="0"/>
              </a:spcAft>
              <a:defRPr/>
            </a:pPr>
            <a:r>
              <a:rPr lang="en-US" dirty="0" smtClean="0">
                <a:solidFill>
                  <a:schemeClr val="tx1"/>
                </a:solidFill>
              </a:rPr>
              <a:t>Amazon Web Services – Elastic Compute Cloud (EC2)</a:t>
            </a:r>
          </a:p>
          <a:p>
            <a:pPr defTabSz="914363" fontAlgn="auto">
              <a:spcAft>
                <a:spcPts val="0"/>
              </a:spcAft>
              <a:defRPr/>
            </a:pPr>
            <a:r>
              <a:rPr lang="en-US" dirty="0" smtClean="0">
                <a:solidFill>
                  <a:schemeClr val="tx1"/>
                </a:solidFill>
              </a:rPr>
              <a:t>MS Azure</a:t>
            </a:r>
          </a:p>
          <a:p>
            <a:pPr defTabSz="914363" fontAlgn="auto">
              <a:spcAft>
                <a:spcPts val="0"/>
              </a:spcAft>
              <a:defRPr/>
            </a:pPr>
            <a:r>
              <a:rPr lang="en-US" dirty="0" smtClean="0">
                <a:solidFill>
                  <a:schemeClr val="tx1"/>
                </a:solidFill>
              </a:rPr>
              <a:t>Salesforce</a:t>
            </a:r>
          </a:p>
          <a:p>
            <a:pPr defTabSz="914363" fontAlgn="auto">
              <a:spcAft>
                <a:spcPts val="0"/>
              </a:spcAft>
              <a:defRPr/>
            </a:pPr>
            <a:r>
              <a:rPr lang="en-US" dirty="0" smtClean="0">
                <a:solidFill>
                  <a:schemeClr val="tx1"/>
                </a:solidFill>
              </a:rPr>
              <a:t>Cloud Foundry</a:t>
            </a:r>
          </a:p>
          <a:p>
            <a:pPr defTabSz="914363" fontAlgn="auto">
              <a:spcAft>
                <a:spcPts val="0"/>
              </a:spcAft>
              <a:defRPr/>
            </a:pPr>
            <a:r>
              <a:rPr lang="en-US" dirty="0" smtClean="0">
                <a:solidFill>
                  <a:schemeClr val="tx1"/>
                </a:solidFill>
              </a:rPr>
              <a:t>Google </a:t>
            </a:r>
            <a:r>
              <a:rPr lang="en-US" dirty="0" err="1" smtClean="0">
                <a:solidFill>
                  <a:schemeClr val="tx1"/>
                </a:solidFill>
              </a:rPr>
              <a:t>AppEngine</a:t>
            </a:r>
            <a:endParaRPr lang="en-US" dirty="0" smtClean="0">
              <a:solidFill>
                <a:schemeClr val="tx1"/>
              </a:solidFill>
            </a:endParaRPr>
          </a:p>
          <a:p>
            <a:pPr defTabSz="914363" fontAlgn="auto">
              <a:spcAft>
                <a:spcPts val="0"/>
              </a:spcAft>
              <a:defRPr/>
            </a:pPr>
            <a:r>
              <a:rPr lang="en-US" dirty="0" smtClean="0">
                <a:solidFill>
                  <a:schemeClr val="tx1"/>
                </a:solidFill>
              </a:rPr>
              <a:t>Red Hat </a:t>
            </a:r>
            <a:r>
              <a:rPr lang="en-US" dirty="0" err="1" smtClean="0">
                <a:solidFill>
                  <a:schemeClr val="tx1"/>
                </a:solidFill>
              </a:rPr>
              <a:t>OpenShift</a:t>
            </a:r>
            <a:endParaRPr lang="en-US" dirty="0" smtClean="0">
              <a:solidFill>
                <a:schemeClr val="tx1"/>
              </a:solidFill>
            </a:endParaRPr>
          </a:p>
          <a:p>
            <a:pPr defTabSz="914363" fontAlgn="auto">
              <a:spcAft>
                <a:spcPts val="0"/>
              </a:spcAft>
              <a:defRPr/>
            </a:pPr>
            <a:r>
              <a:rPr lang="en-US" dirty="0" smtClean="0">
                <a:solidFill>
                  <a:schemeClr val="tx1"/>
                </a:solidFill>
              </a:rPr>
              <a:t>Force.com</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500"/>
                                        <p:tgtEl>
                                          <p:spTgt spid="10">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xEl>
                                              <p:pRg st="0" end="0"/>
                                            </p:txEl>
                                          </p:spTgt>
                                        </p:tgtEl>
                                        <p:attrNameLst>
                                          <p:attrName>style.visibility</p:attrName>
                                        </p:attrNameLst>
                                      </p:cBhvr>
                                      <p:to>
                                        <p:strVal val="visible"/>
                                      </p:to>
                                    </p:set>
                                    <p:animEffect transition="in" filter="fade">
                                      <p:cBhvr>
                                        <p:cTn id="42" dur="500"/>
                                        <p:tgtEl>
                                          <p:spTgt spid="11">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xEl>
                                              <p:pRg st="1" end="1"/>
                                            </p:txEl>
                                          </p:spTgt>
                                        </p:tgtEl>
                                        <p:attrNameLst>
                                          <p:attrName>style.visibility</p:attrName>
                                        </p:attrNameLst>
                                      </p:cBhvr>
                                      <p:to>
                                        <p:strVal val="visible"/>
                                      </p:to>
                                    </p:set>
                                    <p:animEffect transition="in" filter="fade">
                                      <p:cBhvr>
                                        <p:cTn id="47" dur="500"/>
                                        <p:tgtEl>
                                          <p:spTgt spid="11">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xEl>
                                              <p:pRg st="2" end="2"/>
                                            </p:txEl>
                                          </p:spTgt>
                                        </p:tgtEl>
                                        <p:attrNameLst>
                                          <p:attrName>style.visibility</p:attrName>
                                        </p:attrNameLst>
                                      </p:cBhvr>
                                      <p:to>
                                        <p:strVal val="visible"/>
                                      </p:to>
                                    </p:set>
                                    <p:animEffect transition="in" filter="fade">
                                      <p:cBhvr>
                                        <p:cTn id="52" dur="500"/>
                                        <p:tgtEl>
                                          <p:spTgt spid="11">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
                                            <p:txEl>
                                              <p:pRg st="3" end="3"/>
                                            </p:txEl>
                                          </p:spTgt>
                                        </p:tgtEl>
                                        <p:attrNameLst>
                                          <p:attrName>style.visibility</p:attrName>
                                        </p:attrNameLst>
                                      </p:cBhvr>
                                      <p:to>
                                        <p:strVal val="visible"/>
                                      </p:to>
                                    </p:set>
                                    <p:animEffect transition="in" filter="fade">
                                      <p:cBhvr>
                                        <p:cTn id="57" dur="500"/>
                                        <p:tgtEl>
                                          <p:spTgt spid="11">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1">
                                            <p:txEl>
                                              <p:pRg st="4" end="4"/>
                                            </p:txEl>
                                          </p:spTgt>
                                        </p:tgtEl>
                                        <p:attrNameLst>
                                          <p:attrName>style.visibility</p:attrName>
                                        </p:attrNameLst>
                                      </p:cBhvr>
                                      <p:to>
                                        <p:strVal val="visible"/>
                                      </p:to>
                                    </p:set>
                                    <p:animEffect transition="in" filter="fade">
                                      <p:cBhvr>
                                        <p:cTn id="62" dur="500"/>
                                        <p:tgtEl>
                                          <p:spTgt spid="11">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1">
                                            <p:txEl>
                                              <p:pRg st="5" end="5"/>
                                            </p:txEl>
                                          </p:spTgt>
                                        </p:tgtEl>
                                        <p:attrNameLst>
                                          <p:attrName>style.visibility</p:attrName>
                                        </p:attrNameLst>
                                      </p:cBhvr>
                                      <p:to>
                                        <p:strVal val="visible"/>
                                      </p:to>
                                    </p:set>
                                    <p:animEffect transition="in" filter="fade">
                                      <p:cBhvr>
                                        <p:cTn id="67" dur="500"/>
                                        <p:tgtEl>
                                          <p:spTgt spid="11">
                                            <p:txEl>
                                              <p:pRg st="5" end="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1">
                                            <p:txEl>
                                              <p:pRg st="6" end="6"/>
                                            </p:txEl>
                                          </p:spTgt>
                                        </p:tgtEl>
                                        <p:attrNameLst>
                                          <p:attrName>style.visibility</p:attrName>
                                        </p:attrNameLst>
                                      </p:cBhvr>
                                      <p:to>
                                        <p:strVal val="visible"/>
                                      </p:to>
                                    </p:set>
                                    <p:animEffect transition="in" filter="fade">
                                      <p:cBhvr>
                                        <p:cTn id="72" dur="500"/>
                                        <p:tgtEl>
                                          <p:spTgt spid="11">
                                            <p:txEl>
                                              <p:pRg st="6" end="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
                                            <p:txEl>
                                              <p:pRg st="0" end="0"/>
                                            </p:txEl>
                                          </p:spTgt>
                                        </p:tgtEl>
                                        <p:attrNameLst>
                                          <p:attrName>style.visibility</p:attrName>
                                        </p:attrNameLst>
                                      </p:cBhvr>
                                      <p:to>
                                        <p:strVal val="visible"/>
                                      </p:to>
                                    </p:set>
                                    <p:animEffect transition="in" filter="fade">
                                      <p:cBhvr>
                                        <p:cTn id="77" dur="500"/>
                                        <p:tgtEl>
                                          <p:spTgt spid="8">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9">
                                            <p:txEl>
                                              <p:pRg st="0" end="0"/>
                                            </p:txEl>
                                          </p:spTgt>
                                        </p:tgtEl>
                                        <p:attrNameLst>
                                          <p:attrName>style.visibility</p:attrName>
                                        </p:attrNameLst>
                                      </p:cBhvr>
                                      <p:to>
                                        <p:strVal val="visible"/>
                                      </p:to>
                                    </p:set>
                                    <p:animEffect transition="in" filter="fade">
                                      <p:cBhvr>
                                        <p:cTn id="8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P spid="11"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0"/>
            <a:ext cx="8363938" cy="609398"/>
          </a:xfrm>
        </p:spPr>
        <p:txBody>
          <a:bodyPr/>
          <a:lstStyle/>
          <a:p>
            <a:pPr defTabSz="914363" fontAlgn="auto">
              <a:spcAft>
                <a:spcPts val="0"/>
              </a:spcAft>
              <a:defRPr/>
            </a:pPr>
            <a:r>
              <a:rPr dirty="0" smtClean="0"/>
              <a:t>Types of Products by Service Level</a:t>
            </a:r>
            <a:endParaRPr dirty="0"/>
          </a:p>
        </p:txBody>
      </p:sp>
      <p:sp>
        <p:nvSpPr>
          <p:cNvPr id="4" name="Text Placeholder 3"/>
          <p:cNvSpPr>
            <a:spLocks noGrp="1"/>
          </p:cNvSpPr>
          <p:nvPr>
            <p:ph type="body" sz="quarter" idx="10"/>
          </p:nvPr>
        </p:nvSpPr>
        <p:spPr>
          <a:xfrm>
            <a:off x="381000" y="1231237"/>
            <a:ext cx="8363938" cy="4321183"/>
          </a:xfrm>
        </p:spPr>
        <p:txBody>
          <a:bodyPr/>
          <a:lstStyle/>
          <a:p>
            <a:pPr marL="0" indent="0" defTabSz="914363" fontAlgn="auto">
              <a:spcAft>
                <a:spcPts val="0"/>
              </a:spcAft>
              <a:buFont typeface="Wingdings" pitchFamily="2" charset="2"/>
              <a:buNone/>
              <a:defRPr/>
            </a:pPr>
            <a:r>
              <a:rPr lang="en-US" b="1" i="1" dirty="0"/>
              <a:t>I</a:t>
            </a:r>
            <a:r>
              <a:rPr lang="en-US" b="1" i="1" dirty="0" smtClean="0"/>
              <a:t>aaS Use Cases:</a:t>
            </a:r>
            <a:endParaRPr lang="en-US" dirty="0"/>
          </a:p>
          <a:p>
            <a:pPr defTabSz="914363" fontAlgn="auto">
              <a:spcAft>
                <a:spcPts val="0"/>
              </a:spcAft>
              <a:defRPr/>
            </a:pPr>
            <a:r>
              <a:rPr lang="en-US" sz="2000" dirty="0" smtClean="0"/>
              <a:t>Where </a:t>
            </a:r>
            <a:r>
              <a:rPr lang="en-US" sz="2000" dirty="0"/>
              <a:t>demand is very volatile – any time there are significant spikes and troughs in terms of demand on the infrastructure </a:t>
            </a:r>
          </a:p>
          <a:p>
            <a:pPr defTabSz="914363" fontAlgn="auto">
              <a:spcAft>
                <a:spcPts val="0"/>
              </a:spcAft>
              <a:defRPr/>
            </a:pPr>
            <a:endParaRPr lang="en-US" sz="2000" dirty="0" smtClean="0"/>
          </a:p>
          <a:p>
            <a:pPr defTabSz="914363" fontAlgn="auto">
              <a:spcAft>
                <a:spcPts val="0"/>
              </a:spcAft>
              <a:defRPr/>
            </a:pPr>
            <a:r>
              <a:rPr lang="en-US" sz="2000" dirty="0" smtClean="0"/>
              <a:t>For </a:t>
            </a:r>
            <a:r>
              <a:rPr lang="en-US" sz="2000" dirty="0"/>
              <a:t>new organizations without the capital to invest in hardware </a:t>
            </a:r>
          </a:p>
          <a:p>
            <a:pPr defTabSz="914363" fontAlgn="auto">
              <a:spcAft>
                <a:spcPts val="0"/>
              </a:spcAft>
              <a:defRPr/>
            </a:pPr>
            <a:endParaRPr lang="en-US" sz="2000" dirty="0" smtClean="0"/>
          </a:p>
          <a:p>
            <a:pPr defTabSz="914363" fontAlgn="auto">
              <a:spcAft>
                <a:spcPts val="0"/>
              </a:spcAft>
              <a:defRPr/>
            </a:pPr>
            <a:r>
              <a:rPr lang="en-US" sz="2000" dirty="0" smtClean="0"/>
              <a:t>Where </a:t>
            </a:r>
            <a:r>
              <a:rPr lang="en-US" sz="2000" dirty="0"/>
              <a:t>the organization is growing rapidly and scaling hardware would be problematic </a:t>
            </a:r>
          </a:p>
          <a:p>
            <a:pPr defTabSz="914363" fontAlgn="auto">
              <a:spcAft>
                <a:spcPts val="0"/>
              </a:spcAft>
              <a:defRPr/>
            </a:pPr>
            <a:endParaRPr lang="en-US" sz="2000" dirty="0" smtClean="0"/>
          </a:p>
          <a:p>
            <a:pPr defTabSz="914363" fontAlgn="auto">
              <a:spcAft>
                <a:spcPts val="0"/>
              </a:spcAft>
              <a:defRPr/>
            </a:pPr>
            <a:r>
              <a:rPr lang="en-US" sz="2000" dirty="0" smtClean="0"/>
              <a:t>Where </a:t>
            </a:r>
            <a:r>
              <a:rPr lang="en-US" sz="2000" dirty="0"/>
              <a:t>there is pressure on the organization to limit capital expenditure and to move to operating expenditure </a:t>
            </a:r>
          </a:p>
          <a:p>
            <a:pPr defTabSz="914363" fontAlgn="auto">
              <a:spcAft>
                <a:spcPts val="0"/>
              </a:spcAft>
              <a:defRPr/>
            </a:pPr>
            <a:endParaRPr lang="en-US" sz="2000" dirty="0" smtClean="0"/>
          </a:p>
          <a:p>
            <a:pPr defTabSz="914363" fontAlgn="auto">
              <a:spcAft>
                <a:spcPts val="0"/>
              </a:spcAft>
              <a:defRPr/>
            </a:pPr>
            <a:r>
              <a:rPr lang="en-US" sz="2000" dirty="0" smtClean="0"/>
              <a:t>For </a:t>
            </a:r>
            <a:r>
              <a:rPr lang="en-US" sz="2000" dirty="0"/>
              <a:t>specific line of business, trial or temporary infrastructural needs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fade">
                                      <p:cBhvr>
                                        <p:cTn id="22" dur="5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pPr defTabSz="914363" fontAlgn="auto">
              <a:spcAft>
                <a:spcPts val="0"/>
              </a:spcAft>
              <a:defRPr/>
            </a:pPr>
            <a:r>
              <a:rPr dirty="0"/>
              <a:t>Types of Products by Service Level</a:t>
            </a:r>
          </a:p>
        </p:txBody>
      </p:sp>
      <p:sp>
        <p:nvSpPr>
          <p:cNvPr id="3" name="Text Placeholder 2"/>
          <p:cNvSpPr>
            <a:spLocks noGrp="1"/>
          </p:cNvSpPr>
          <p:nvPr>
            <p:ph type="body" sz="quarter" idx="10"/>
          </p:nvPr>
        </p:nvSpPr>
        <p:spPr>
          <a:xfrm>
            <a:off x="389436" y="1219200"/>
            <a:ext cx="8602164" cy="2628412"/>
          </a:xfrm>
        </p:spPr>
        <p:txBody>
          <a:bodyPr/>
          <a:lstStyle/>
          <a:p>
            <a:pPr marL="0" indent="0" defTabSz="914363" fontAlgn="auto">
              <a:spcAft>
                <a:spcPts val="0"/>
              </a:spcAft>
              <a:buFont typeface="Wingdings" pitchFamily="2" charset="2"/>
              <a:buNone/>
              <a:defRPr/>
            </a:pPr>
            <a:r>
              <a:rPr lang="en-US" b="1" dirty="0"/>
              <a:t>I</a:t>
            </a:r>
            <a:r>
              <a:rPr lang="en-US" b="1" dirty="0" smtClean="0"/>
              <a:t>aaS is NOT good for:</a:t>
            </a:r>
            <a:endParaRPr lang="en-US" dirty="0"/>
          </a:p>
          <a:p>
            <a:pPr marL="0" indent="0" defTabSz="914363" fontAlgn="auto">
              <a:spcAft>
                <a:spcPts val="0"/>
              </a:spcAft>
              <a:buFont typeface="Wingdings" pitchFamily="2" charset="2"/>
              <a:buNone/>
              <a:defRPr/>
            </a:pPr>
            <a:endParaRPr lang="en-US" sz="2000" dirty="0"/>
          </a:p>
          <a:p>
            <a:pPr defTabSz="914363" fontAlgn="auto">
              <a:spcAft>
                <a:spcPts val="0"/>
              </a:spcAft>
              <a:defRPr/>
            </a:pPr>
            <a:r>
              <a:rPr lang="en-US" sz="2000" dirty="0" smtClean="0"/>
              <a:t>Where </a:t>
            </a:r>
            <a:r>
              <a:rPr lang="en-US" sz="2000" dirty="0"/>
              <a:t>regulatory compliance makes the offshoring or outsourcing of data storage and processing difficult </a:t>
            </a:r>
            <a:endParaRPr lang="en-US" sz="2000" dirty="0" smtClean="0"/>
          </a:p>
          <a:p>
            <a:pPr defTabSz="914363" fontAlgn="auto">
              <a:spcAft>
                <a:spcPts val="0"/>
              </a:spcAft>
              <a:defRPr/>
            </a:pPr>
            <a:endParaRPr lang="en-US" sz="2000" dirty="0" smtClean="0"/>
          </a:p>
          <a:p>
            <a:pPr defTabSz="914363" fontAlgn="auto">
              <a:spcAft>
                <a:spcPts val="0"/>
              </a:spcAft>
              <a:defRPr/>
            </a:pPr>
            <a:r>
              <a:rPr lang="en-US" sz="2000" dirty="0" smtClean="0"/>
              <a:t>Where </a:t>
            </a:r>
            <a:r>
              <a:rPr lang="en-US" sz="2000" dirty="0"/>
              <a:t>the highest levels of performance are required, and </a:t>
            </a:r>
            <a:r>
              <a:rPr lang="en-US" sz="2000" dirty="0" err="1"/>
              <a:t>on-premise</a:t>
            </a:r>
            <a:r>
              <a:rPr lang="en-US" sz="2000" dirty="0"/>
              <a:t> or dedicated hosted infrastructure has the capacity to meet the organization’s needs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0"/>
            <a:ext cx="8363938" cy="609398"/>
          </a:xfrm>
        </p:spPr>
        <p:txBody>
          <a:bodyPr/>
          <a:lstStyle/>
          <a:p>
            <a:pPr defTabSz="914363" fontAlgn="auto">
              <a:spcAft>
                <a:spcPts val="0"/>
              </a:spcAft>
              <a:defRPr/>
            </a:pPr>
            <a:r>
              <a:rPr dirty="0" smtClean="0"/>
              <a:t>Types of Products by Service Level</a:t>
            </a:r>
            <a:endParaRPr dirty="0"/>
          </a:p>
        </p:txBody>
      </p:sp>
      <p:sp>
        <p:nvSpPr>
          <p:cNvPr id="4" name="Text Placeholder 3"/>
          <p:cNvSpPr>
            <a:spLocks noGrp="1"/>
          </p:cNvSpPr>
          <p:nvPr>
            <p:ph type="body" sz="quarter" idx="10"/>
          </p:nvPr>
        </p:nvSpPr>
        <p:spPr>
          <a:xfrm>
            <a:off x="381000" y="1231237"/>
            <a:ext cx="8363938" cy="5029069"/>
          </a:xfrm>
        </p:spPr>
        <p:txBody>
          <a:bodyPr/>
          <a:lstStyle/>
          <a:p>
            <a:pPr marL="0" indent="0" defTabSz="914363" fontAlgn="auto">
              <a:spcAft>
                <a:spcPts val="0"/>
              </a:spcAft>
              <a:buFont typeface="Wingdings" pitchFamily="2" charset="2"/>
              <a:buNone/>
              <a:defRPr/>
            </a:pPr>
            <a:r>
              <a:rPr lang="en-US" b="1" i="1" dirty="0" smtClean="0"/>
              <a:t>PaaS Use Cases:</a:t>
            </a:r>
            <a:endParaRPr lang="en-US" dirty="0"/>
          </a:p>
          <a:p>
            <a:pPr defTabSz="914363" fontAlgn="auto">
              <a:spcAft>
                <a:spcPts val="0"/>
              </a:spcAft>
              <a:defRPr/>
            </a:pPr>
            <a:r>
              <a:rPr lang="en-US" sz="2000" dirty="0" smtClean="0"/>
              <a:t>PaaS </a:t>
            </a:r>
            <a:r>
              <a:rPr lang="en-US" sz="2000" dirty="0"/>
              <a:t>is especially useful in any situation where multiple developers will be working on a development project or where other external parties need to interact with the development process. </a:t>
            </a:r>
            <a:r>
              <a:rPr lang="en-US" sz="2000" dirty="0" smtClean="0"/>
              <a:t>Example: </a:t>
            </a:r>
            <a:r>
              <a:rPr lang="en-US" sz="2000" dirty="0"/>
              <a:t>sales information from a customer relationship </a:t>
            </a:r>
            <a:r>
              <a:rPr lang="en-US" sz="2000" dirty="0" smtClean="0"/>
              <a:t>management tool</a:t>
            </a:r>
            <a:r>
              <a:rPr lang="en-US" sz="2000" dirty="0"/>
              <a:t>, and want to create applications which leverage that data. </a:t>
            </a:r>
          </a:p>
          <a:p>
            <a:pPr defTabSz="914363" fontAlgn="auto">
              <a:spcAft>
                <a:spcPts val="0"/>
              </a:spcAft>
              <a:defRPr/>
            </a:pPr>
            <a:endParaRPr lang="en-US" sz="2000" dirty="0" smtClean="0"/>
          </a:p>
          <a:p>
            <a:pPr defTabSz="914363" fontAlgn="auto">
              <a:spcAft>
                <a:spcPts val="0"/>
              </a:spcAft>
              <a:defRPr/>
            </a:pPr>
            <a:r>
              <a:rPr lang="en-US" sz="2000" dirty="0" smtClean="0"/>
              <a:t>PaaS </a:t>
            </a:r>
            <a:r>
              <a:rPr lang="en-US" sz="2000" dirty="0"/>
              <a:t>is useful where developers wish to automate testing and deployment services.</a:t>
            </a:r>
          </a:p>
          <a:p>
            <a:pPr defTabSz="914363" fontAlgn="auto">
              <a:spcAft>
                <a:spcPts val="0"/>
              </a:spcAft>
              <a:defRPr/>
            </a:pPr>
            <a:endParaRPr lang="en-US" sz="2000" dirty="0" smtClean="0"/>
          </a:p>
          <a:p>
            <a:pPr defTabSz="914363" fontAlgn="auto">
              <a:spcAft>
                <a:spcPts val="0"/>
              </a:spcAft>
              <a:defRPr/>
            </a:pPr>
            <a:r>
              <a:rPr lang="en-US" sz="2000" dirty="0" smtClean="0"/>
              <a:t>PaaS can be used for Agile </a:t>
            </a:r>
            <a:r>
              <a:rPr lang="en-US" sz="2000" dirty="0"/>
              <a:t>software development, </a:t>
            </a:r>
            <a:r>
              <a:rPr lang="en-US" sz="2000" dirty="0" smtClean="0"/>
              <a:t>a software </a:t>
            </a:r>
            <a:r>
              <a:rPr lang="en-US" sz="2000" dirty="0"/>
              <a:t>development </a:t>
            </a:r>
            <a:r>
              <a:rPr lang="en-US" sz="2000" dirty="0" smtClean="0"/>
              <a:t>methodology </a:t>
            </a:r>
            <a:r>
              <a:rPr lang="en-US" sz="2000" dirty="0"/>
              <a:t>based on iterative and incremental </a:t>
            </a:r>
            <a:r>
              <a:rPr lang="en-US" sz="2000" dirty="0" smtClean="0"/>
              <a:t>development</a:t>
            </a:r>
          </a:p>
          <a:p>
            <a:pPr defTabSz="914363" fontAlgn="auto">
              <a:spcAft>
                <a:spcPts val="0"/>
              </a:spcAft>
              <a:defRPr/>
            </a:pPr>
            <a:endParaRPr lang="en-US" sz="2000" dirty="0" smtClean="0"/>
          </a:p>
          <a:p>
            <a:pPr defTabSz="914363" fontAlgn="auto">
              <a:spcAft>
                <a:spcPts val="0"/>
              </a:spcAft>
              <a:defRPr/>
            </a:pPr>
            <a:r>
              <a:rPr lang="en-US" sz="2000" dirty="0" smtClean="0"/>
              <a:t>Some </a:t>
            </a:r>
            <a:r>
              <a:rPr lang="en-US" sz="2000" dirty="0"/>
              <a:t>examples of PaaS include Google App </a:t>
            </a:r>
            <a:r>
              <a:rPr lang="en-US" sz="2000" dirty="0" smtClean="0"/>
              <a:t>Engine, </a:t>
            </a:r>
            <a:r>
              <a:rPr lang="en-US" sz="2000" dirty="0"/>
              <a:t>Microsoft Azure </a:t>
            </a:r>
            <a:r>
              <a:rPr lang="en-US" sz="2000" dirty="0" smtClean="0"/>
              <a:t>Services, </a:t>
            </a:r>
            <a:r>
              <a:rPr lang="en-US" sz="2000" dirty="0"/>
              <a:t>and </a:t>
            </a:r>
            <a:r>
              <a:rPr lang="en-US" sz="2000" dirty="0" smtClean="0"/>
              <a:t>Force.com.</a:t>
            </a:r>
            <a:endParaRPr lang="en-US" sz="20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fade">
                                      <p:cBhvr>
                                        <p:cTn id="2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pPr defTabSz="914363" fontAlgn="auto">
              <a:spcAft>
                <a:spcPts val="0"/>
              </a:spcAft>
              <a:defRPr/>
            </a:pPr>
            <a:r>
              <a:rPr dirty="0"/>
              <a:t>Types of Products by Service Level</a:t>
            </a:r>
          </a:p>
        </p:txBody>
      </p:sp>
      <p:sp>
        <p:nvSpPr>
          <p:cNvPr id="3" name="Text Placeholder 2"/>
          <p:cNvSpPr>
            <a:spLocks noGrp="1"/>
          </p:cNvSpPr>
          <p:nvPr>
            <p:ph type="body" sz="quarter" idx="10"/>
          </p:nvPr>
        </p:nvSpPr>
        <p:spPr>
          <a:xfrm>
            <a:off x="389436" y="1219200"/>
            <a:ext cx="8602164" cy="3921073"/>
          </a:xfrm>
        </p:spPr>
        <p:txBody>
          <a:bodyPr/>
          <a:lstStyle/>
          <a:p>
            <a:pPr marL="0" indent="0" defTabSz="914363" fontAlgn="auto">
              <a:spcAft>
                <a:spcPts val="0"/>
              </a:spcAft>
              <a:buFont typeface="Wingdings" pitchFamily="2" charset="2"/>
              <a:buNone/>
              <a:defRPr/>
            </a:pPr>
            <a:r>
              <a:rPr lang="en-US" b="1" dirty="0"/>
              <a:t>P</a:t>
            </a:r>
            <a:r>
              <a:rPr lang="en-US" b="1" dirty="0" smtClean="0"/>
              <a:t>aaS is NOT good for:</a:t>
            </a:r>
            <a:endParaRPr lang="en-US" dirty="0"/>
          </a:p>
          <a:p>
            <a:pPr marL="0" indent="0" defTabSz="914363" fontAlgn="auto">
              <a:spcAft>
                <a:spcPts val="0"/>
              </a:spcAft>
              <a:buFont typeface="Wingdings" pitchFamily="2" charset="2"/>
              <a:buNone/>
              <a:defRPr/>
            </a:pPr>
            <a:endParaRPr lang="en-US" sz="2000" dirty="0"/>
          </a:p>
          <a:p>
            <a:pPr defTabSz="914363" fontAlgn="auto">
              <a:spcAft>
                <a:spcPts val="0"/>
              </a:spcAft>
              <a:defRPr/>
            </a:pPr>
            <a:r>
              <a:rPr lang="en-US" sz="2000" dirty="0" smtClean="0"/>
              <a:t>Where </a:t>
            </a:r>
            <a:r>
              <a:rPr lang="en-US" sz="2000" dirty="0"/>
              <a:t>the application needs to be highly portable in terms of where it is hosted </a:t>
            </a:r>
          </a:p>
          <a:p>
            <a:pPr defTabSz="914363" fontAlgn="auto">
              <a:spcAft>
                <a:spcPts val="0"/>
              </a:spcAft>
              <a:defRPr/>
            </a:pPr>
            <a:r>
              <a:rPr lang="en-US" sz="2000" dirty="0" smtClean="0"/>
              <a:t>Where </a:t>
            </a:r>
            <a:r>
              <a:rPr lang="en-US" sz="2000" dirty="0"/>
              <a:t>proprietary languages or approaches would impact on the development process </a:t>
            </a:r>
          </a:p>
          <a:p>
            <a:pPr defTabSz="914363" fontAlgn="auto">
              <a:spcAft>
                <a:spcPts val="0"/>
              </a:spcAft>
              <a:defRPr/>
            </a:pPr>
            <a:r>
              <a:rPr lang="en-US" sz="2000" dirty="0" smtClean="0"/>
              <a:t>Where </a:t>
            </a:r>
            <a:r>
              <a:rPr lang="en-US" sz="2000" dirty="0"/>
              <a:t>a proprietary language would hinder later moves to another provider – (</a:t>
            </a:r>
            <a:r>
              <a:rPr lang="en-US" sz="2000" dirty="0" smtClean="0"/>
              <a:t>vendor lock-in)</a:t>
            </a:r>
            <a:r>
              <a:rPr lang="en-US" sz="2000" dirty="0"/>
              <a:t> </a:t>
            </a:r>
          </a:p>
          <a:p>
            <a:pPr defTabSz="914363" fontAlgn="auto">
              <a:spcAft>
                <a:spcPts val="0"/>
              </a:spcAft>
              <a:defRPr/>
            </a:pPr>
            <a:r>
              <a:rPr lang="en-US" sz="2000" dirty="0" smtClean="0"/>
              <a:t>Where </a:t>
            </a:r>
            <a:r>
              <a:rPr lang="en-US" sz="2000" dirty="0"/>
              <a:t>application performance requires customization of the underlying hardware and </a:t>
            </a:r>
            <a:r>
              <a:rPr lang="en-US" sz="2000" dirty="0" smtClean="0"/>
              <a:t>software</a:t>
            </a:r>
          </a:p>
          <a:p>
            <a:pPr defTabSz="914363" fontAlgn="auto">
              <a:spcAft>
                <a:spcPts val="0"/>
              </a:spcAft>
              <a:defRPr/>
            </a:pPr>
            <a:endParaRPr lang="en-US" sz="2000" dirty="0"/>
          </a:p>
          <a:p>
            <a:pPr defTabSz="914363" fontAlgn="auto">
              <a:spcAft>
                <a:spcPts val="0"/>
              </a:spcAft>
              <a:defRPr/>
            </a:pPr>
            <a:r>
              <a:rPr lang="en-US" sz="2000" dirty="0"/>
              <a:t>*</a:t>
            </a:r>
            <a:r>
              <a:rPr lang="en-US" sz="2000" dirty="0" smtClean="0"/>
              <a:t>PaaS </a:t>
            </a:r>
            <a:r>
              <a:rPr lang="en-US" sz="2000" dirty="0"/>
              <a:t>is used predominantly in software </a:t>
            </a:r>
            <a:r>
              <a:rPr lang="en-US" sz="2000" dirty="0" smtClean="0"/>
              <a:t>development.</a:t>
            </a:r>
            <a:endParaRPr lang="en-US" sz="20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0"/>
            <a:ext cx="8363938" cy="609398"/>
          </a:xfrm>
        </p:spPr>
        <p:txBody>
          <a:bodyPr/>
          <a:lstStyle/>
          <a:p>
            <a:pPr defTabSz="914363" fontAlgn="auto">
              <a:spcAft>
                <a:spcPts val="0"/>
              </a:spcAft>
              <a:defRPr/>
            </a:pPr>
            <a:r>
              <a:rPr dirty="0" smtClean="0"/>
              <a:t>Types of Products by Service Level</a:t>
            </a:r>
            <a:endParaRPr dirty="0"/>
          </a:p>
        </p:txBody>
      </p:sp>
      <p:sp>
        <p:nvSpPr>
          <p:cNvPr id="4" name="Text Placeholder 3"/>
          <p:cNvSpPr>
            <a:spLocks noGrp="1"/>
          </p:cNvSpPr>
          <p:nvPr>
            <p:ph type="body" sz="quarter" idx="10"/>
          </p:nvPr>
        </p:nvSpPr>
        <p:spPr>
          <a:xfrm>
            <a:off x="381000" y="990600"/>
            <a:ext cx="8363938" cy="5613845"/>
          </a:xfrm>
        </p:spPr>
        <p:txBody>
          <a:bodyPr/>
          <a:lstStyle/>
          <a:p>
            <a:pPr marL="0" indent="0" defTabSz="914363" fontAlgn="auto">
              <a:spcAft>
                <a:spcPts val="0"/>
              </a:spcAft>
              <a:buFont typeface="Wingdings" pitchFamily="2" charset="2"/>
              <a:buNone/>
              <a:defRPr/>
            </a:pPr>
            <a:r>
              <a:rPr lang="en-US" b="1" i="1" dirty="0" smtClean="0"/>
              <a:t>SaaS Use Cases:</a:t>
            </a:r>
            <a:endParaRPr lang="en-US" dirty="0"/>
          </a:p>
          <a:p>
            <a:pPr defTabSz="914363" fontAlgn="auto">
              <a:spcAft>
                <a:spcPts val="0"/>
              </a:spcAft>
              <a:defRPr/>
            </a:pPr>
            <a:endParaRPr lang="en-US" sz="2000" dirty="0" smtClean="0"/>
          </a:p>
          <a:p>
            <a:pPr defTabSz="914363" fontAlgn="auto">
              <a:spcAft>
                <a:spcPts val="0"/>
              </a:spcAft>
              <a:defRPr/>
            </a:pPr>
            <a:r>
              <a:rPr lang="en-US" sz="2000" dirty="0" smtClean="0"/>
              <a:t>“</a:t>
            </a:r>
            <a:r>
              <a:rPr lang="en-US" sz="2000" dirty="0"/>
              <a:t>Vanilla” offerings where the solution is largely undifferentiated. </a:t>
            </a:r>
            <a:r>
              <a:rPr lang="en-US" sz="2000" dirty="0" smtClean="0"/>
              <a:t>Example: email - Why? </a:t>
            </a:r>
            <a:r>
              <a:rPr lang="en-US" sz="2000" dirty="0" smtClean="0">
                <a:sym typeface="Wingdings" panose="05000000000000000000" pitchFamily="2" charset="2"/>
              </a:rPr>
              <a:t> </a:t>
            </a:r>
            <a:r>
              <a:rPr lang="en-US" sz="2000" dirty="0" smtClean="0"/>
              <a:t>does not offer a </a:t>
            </a:r>
            <a:r>
              <a:rPr lang="en-US" sz="2000" dirty="0"/>
              <a:t>competitive </a:t>
            </a:r>
            <a:r>
              <a:rPr lang="en-US" sz="2000" dirty="0" smtClean="0"/>
              <a:t>advantage</a:t>
            </a:r>
          </a:p>
          <a:p>
            <a:pPr defTabSz="914363" fontAlgn="auto">
              <a:spcAft>
                <a:spcPts val="0"/>
              </a:spcAft>
              <a:defRPr/>
            </a:pPr>
            <a:endParaRPr lang="en-US" sz="2000" dirty="0" smtClean="0"/>
          </a:p>
          <a:p>
            <a:pPr defTabSz="914363" fontAlgn="auto">
              <a:spcAft>
                <a:spcPts val="0"/>
              </a:spcAft>
              <a:defRPr/>
            </a:pPr>
            <a:r>
              <a:rPr lang="en-US" sz="2000" dirty="0" smtClean="0"/>
              <a:t>Applications </a:t>
            </a:r>
            <a:r>
              <a:rPr lang="en-US" sz="2000" dirty="0"/>
              <a:t>that have a significant need for web or mobile access. </a:t>
            </a:r>
            <a:r>
              <a:rPr lang="en-US" sz="2000" dirty="0" smtClean="0"/>
              <a:t>Example: mobile </a:t>
            </a:r>
            <a:r>
              <a:rPr lang="en-US" sz="2000" dirty="0"/>
              <a:t>sales management software </a:t>
            </a:r>
            <a:endParaRPr lang="en-US" sz="2000" dirty="0" smtClean="0"/>
          </a:p>
          <a:p>
            <a:pPr defTabSz="914363" fontAlgn="auto">
              <a:spcAft>
                <a:spcPts val="0"/>
              </a:spcAft>
              <a:defRPr/>
            </a:pPr>
            <a:endParaRPr lang="en-US" sz="2000" dirty="0" smtClean="0"/>
          </a:p>
          <a:p>
            <a:pPr defTabSz="914363" fontAlgn="auto">
              <a:spcAft>
                <a:spcPts val="0"/>
              </a:spcAft>
              <a:defRPr/>
            </a:pPr>
            <a:r>
              <a:rPr lang="en-US" sz="2000" dirty="0" smtClean="0"/>
              <a:t>Software </a:t>
            </a:r>
            <a:r>
              <a:rPr lang="en-US" sz="2000" dirty="0"/>
              <a:t>that is only to be used for a short term need. </a:t>
            </a:r>
            <a:endParaRPr lang="en-US" sz="2000" dirty="0" smtClean="0"/>
          </a:p>
          <a:p>
            <a:pPr marL="0" indent="0" defTabSz="914363" fontAlgn="auto">
              <a:spcAft>
                <a:spcPts val="0"/>
              </a:spcAft>
              <a:buFont typeface="Wingdings" pitchFamily="2" charset="2"/>
              <a:buNone/>
              <a:defRPr/>
            </a:pPr>
            <a:r>
              <a:rPr lang="en-US" sz="2000" dirty="0"/>
              <a:t> </a:t>
            </a:r>
            <a:r>
              <a:rPr lang="en-US" sz="2000" dirty="0" smtClean="0"/>
              <a:t>      Example: Collaboration </a:t>
            </a:r>
            <a:r>
              <a:rPr lang="en-US" sz="2000" dirty="0"/>
              <a:t>software for a specific project </a:t>
            </a:r>
            <a:endParaRPr lang="en-US" sz="2000" dirty="0" smtClean="0"/>
          </a:p>
          <a:p>
            <a:pPr defTabSz="914363" fontAlgn="auto">
              <a:spcAft>
                <a:spcPts val="0"/>
              </a:spcAft>
              <a:defRPr/>
            </a:pPr>
            <a:endParaRPr lang="en-US" sz="2000" dirty="0" smtClean="0"/>
          </a:p>
          <a:p>
            <a:pPr defTabSz="914363" fontAlgn="auto">
              <a:spcAft>
                <a:spcPts val="0"/>
              </a:spcAft>
              <a:defRPr/>
            </a:pPr>
            <a:r>
              <a:rPr lang="en-US" sz="2000" dirty="0" smtClean="0"/>
              <a:t>Software </a:t>
            </a:r>
            <a:r>
              <a:rPr lang="en-US" sz="2000" dirty="0"/>
              <a:t>where demand spikes </a:t>
            </a:r>
            <a:r>
              <a:rPr lang="en-US" sz="2000" dirty="0" smtClean="0"/>
              <a:t>significantly. </a:t>
            </a:r>
          </a:p>
          <a:p>
            <a:pPr marL="0" indent="0" defTabSz="914363" fontAlgn="auto">
              <a:spcAft>
                <a:spcPts val="0"/>
              </a:spcAft>
              <a:buFont typeface="Wingdings" pitchFamily="2" charset="2"/>
              <a:buNone/>
              <a:defRPr/>
            </a:pPr>
            <a:r>
              <a:rPr lang="en-US" sz="2000" dirty="0"/>
              <a:t> </a:t>
            </a:r>
            <a:r>
              <a:rPr lang="en-US" sz="2000" dirty="0" smtClean="0"/>
              <a:t>      Example: </a:t>
            </a:r>
            <a:r>
              <a:rPr lang="en-US" sz="2000" dirty="0"/>
              <a:t>tax or billing software used once a month</a:t>
            </a:r>
          </a:p>
          <a:p>
            <a:pPr defTabSz="914363" fontAlgn="auto">
              <a:spcAft>
                <a:spcPts val="0"/>
              </a:spcAft>
              <a:defRPr/>
            </a:pPr>
            <a:endParaRPr lang="en-US" sz="2000" dirty="0" smtClean="0"/>
          </a:p>
          <a:p>
            <a:pPr defTabSz="914363" fontAlgn="auto">
              <a:spcAft>
                <a:spcPts val="0"/>
              </a:spcAft>
              <a:defRPr/>
            </a:pPr>
            <a:r>
              <a:rPr lang="en-US" sz="2000" dirty="0" smtClean="0"/>
              <a:t>SaaS </a:t>
            </a:r>
            <a:r>
              <a:rPr lang="en-US" sz="2000" dirty="0"/>
              <a:t>is widely accepted to have been introduced to the business world by the Salesforce </a:t>
            </a:r>
            <a:r>
              <a:rPr lang="en-US" sz="2000" dirty="0" smtClean="0"/>
              <a:t>Customer </a:t>
            </a:r>
            <a:r>
              <a:rPr lang="en-US" sz="2000" dirty="0"/>
              <a:t>Relationship Management (CRM) product</a:t>
            </a:r>
            <a:r>
              <a:rPr lang="en-US" sz="2000" dirty="0" smtClean="0"/>
              <a:t>.</a:t>
            </a:r>
            <a:endParaRPr lang="en-US" sz="20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fade">
                                      <p:cBhvr>
                                        <p:cTn id="22" dur="5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animEffect transition="in" filter="fade">
                                      <p:cBhvr>
                                        <p:cTn id="37"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pPr defTabSz="914363" fontAlgn="auto">
              <a:spcAft>
                <a:spcPts val="0"/>
              </a:spcAft>
              <a:defRPr/>
            </a:pPr>
            <a:r>
              <a:rPr dirty="0"/>
              <a:t>Types of Products by Service Level</a:t>
            </a:r>
          </a:p>
        </p:txBody>
      </p:sp>
      <p:sp>
        <p:nvSpPr>
          <p:cNvPr id="3" name="Text Placeholder 2"/>
          <p:cNvSpPr>
            <a:spLocks noGrp="1"/>
          </p:cNvSpPr>
          <p:nvPr>
            <p:ph type="body" sz="quarter" idx="10"/>
          </p:nvPr>
        </p:nvSpPr>
        <p:spPr>
          <a:xfrm>
            <a:off x="389436" y="1219200"/>
            <a:ext cx="8602164" cy="2966966"/>
          </a:xfrm>
        </p:spPr>
        <p:txBody>
          <a:bodyPr/>
          <a:lstStyle/>
          <a:p>
            <a:pPr marL="0" indent="0" defTabSz="914363" fontAlgn="auto">
              <a:spcAft>
                <a:spcPts val="0"/>
              </a:spcAft>
              <a:buFont typeface="Wingdings" pitchFamily="2" charset="2"/>
              <a:buNone/>
              <a:defRPr/>
            </a:pPr>
            <a:r>
              <a:rPr lang="en-US" b="1" dirty="0" smtClean="0"/>
              <a:t>SaaS is NOT good for:</a:t>
            </a:r>
            <a:endParaRPr lang="en-US" dirty="0"/>
          </a:p>
          <a:p>
            <a:pPr defTabSz="914363" fontAlgn="auto">
              <a:spcAft>
                <a:spcPts val="0"/>
              </a:spcAft>
              <a:defRPr/>
            </a:pPr>
            <a:r>
              <a:rPr lang="en-US" sz="2000" dirty="0" smtClean="0"/>
              <a:t>Applications </a:t>
            </a:r>
            <a:r>
              <a:rPr lang="en-US" sz="2000" dirty="0"/>
              <a:t>where extremely fast processing of real time data </a:t>
            </a:r>
            <a:r>
              <a:rPr lang="en-US" sz="2000" dirty="0" smtClean="0"/>
              <a:t>is  required</a:t>
            </a:r>
            <a:r>
              <a:rPr lang="en-US" sz="2000" dirty="0"/>
              <a:t> </a:t>
            </a:r>
            <a:endParaRPr lang="en-US" sz="2000" dirty="0" smtClean="0"/>
          </a:p>
          <a:p>
            <a:pPr defTabSz="914363" fontAlgn="auto">
              <a:spcAft>
                <a:spcPts val="0"/>
              </a:spcAft>
              <a:defRPr/>
            </a:pPr>
            <a:endParaRPr lang="en-US" sz="2000" dirty="0" smtClean="0"/>
          </a:p>
          <a:p>
            <a:pPr defTabSz="914363" fontAlgn="auto">
              <a:spcAft>
                <a:spcPts val="0"/>
              </a:spcAft>
              <a:defRPr/>
            </a:pPr>
            <a:r>
              <a:rPr lang="en-US" sz="2000" dirty="0" smtClean="0"/>
              <a:t>Applications </a:t>
            </a:r>
            <a:r>
              <a:rPr lang="en-US" sz="2000" dirty="0"/>
              <a:t>where legislation or other regulation does not permit data being hosted externally </a:t>
            </a:r>
            <a:endParaRPr lang="en-US" sz="2000" dirty="0" smtClean="0"/>
          </a:p>
          <a:p>
            <a:pPr defTabSz="914363" fontAlgn="auto">
              <a:spcAft>
                <a:spcPts val="0"/>
              </a:spcAft>
              <a:defRPr/>
            </a:pPr>
            <a:endParaRPr lang="en-US" sz="2000" dirty="0" smtClean="0"/>
          </a:p>
          <a:p>
            <a:pPr defTabSz="914363" fontAlgn="auto">
              <a:spcAft>
                <a:spcPts val="0"/>
              </a:spcAft>
              <a:defRPr/>
            </a:pPr>
            <a:r>
              <a:rPr lang="en-US" sz="2000" dirty="0" smtClean="0"/>
              <a:t>Applications </a:t>
            </a:r>
            <a:r>
              <a:rPr lang="en-US" sz="2000" dirty="0"/>
              <a:t>where an existing </a:t>
            </a:r>
            <a:r>
              <a:rPr lang="en-US" sz="2000" dirty="0" err="1"/>
              <a:t>on-premise</a:t>
            </a:r>
            <a:r>
              <a:rPr lang="en-US" sz="2000" dirty="0"/>
              <a:t> solution fulfills all of the organization’s </a:t>
            </a:r>
            <a:r>
              <a:rPr lang="en-US" sz="2000" dirty="0" smtClean="0"/>
              <a:t>needs</a:t>
            </a:r>
            <a:endParaRPr lang="en-US" sz="20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274638"/>
            <a:ext cx="8686800" cy="715962"/>
          </a:xfrm>
        </p:spPr>
        <p:txBody>
          <a:bodyPr>
            <a:normAutofit fontScale="90000"/>
          </a:bodyPr>
          <a:lstStyle/>
          <a:p>
            <a:pPr defTabSz="914363" fontAlgn="auto">
              <a:spcAft>
                <a:spcPts val="0"/>
              </a:spcAft>
              <a:defRPr/>
            </a:pPr>
            <a:r>
              <a:rPr dirty="0" smtClean="0">
                <a:solidFill>
                  <a:schemeClr val="tx1"/>
                </a:solidFill>
              </a:rPr>
              <a:t>Types of Products by Service Level </a:t>
            </a:r>
            <a:r>
              <a:rPr sz="1800" dirty="0" smtClean="0">
                <a:solidFill>
                  <a:schemeClr val="tx1"/>
                </a:solidFill>
              </a:rPr>
              <a:t>(bottom line)</a:t>
            </a:r>
            <a:endParaRPr sz="1800" dirty="0">
              <a:solidFill>
                <a:schemeClr val="tx1"/>
              </a:solidFill>
            </a:endParaRPr>
          </a:p>
        </p:txBody>
      </p:sp>
      <p:sp>
        <p:nvSpPr>
          <p:cNvPr id="6" name="Text Placeholder 5"/>
          <p:cNvSpPr>
            <a:spLocks noGrp="1"/>
          </p:cNvSpPr>
          <p:nvPr>
            <p:ph type="body" idx="1"/>
          </p:nvPr>
        </p:nvSpPr>
        <p:spPr bwMode="auto">
          <a:xfrm>
            <a:off x="228600" y="1066800"/>
            <a:ext cx="7467600" cy="487363"/>
          </a:xfrm>
        </p:spPr>
        <p:txBody>
          <a:bodyPr numCol="1" anchorCtr="0" compatLnSpc="1">
            <a:prstTxWarp prst="textNoShape">
              <a:avLst/>
            </a:prstTxWarp>
          </a:bodyPr>
          <a:lstStyle/>
          <a:p>
            <a:r>
              <a:rPr lang="en-US" altLang="zh-CN" sz="2800" smtClean="0">
                <a:solidFill>
                  <a:schemeClr val="tx1"/>
                </a:solidFill>
                <a:latin typeface="Segoe Light"/>
                <a:ea typeface="宋体" charset="-122"/>
              </a:rPr>
              <a:t>IaaS Use cases</a:t>
            </a:r>
          </a:p>
        </p:txBody>
      </p:sp>
      <p:sp>
        <p:nvSpPr>
          <p:cNvPr id="7" name="Content Placeholder 6"/>
          <p:cNvSpPr>
            <a:spLocks noGrp="1"/>
          </p:cNvSpPr>
          <p:nvPr>
            <p:ph sz="half" idx="2"/>
          </p:nvPr>
        </p:nvSpPr>
        <p:spPr>
          <a:xfrm>
            <a:off x="381000" y="1600200"/>
            <a:ext cx="8763000" cy="1752600"/>
          </a:xfrm>
        </p:spPr>
        <p:txBody>
          <a:bodyPr>
            <a:normAutofit fontScale="92500" lnSpcReduction="10000"/>
          </a:bodyPr>
          <a:lstStyle/>
          <a:p>
            <a:pPr defTabSz="914363" fontAlgn="auto">
              <a:spcAft>
                <a:spcPts val="0"/>
              </a:spcAft>
              <a:defRPr/>
            </a:pPr>
            <a:r>
              <a:rPr lang="en-US" sz="2600" dirty="0" smtClean="0">
                <a:solidFill>
                  <a:schemeClr val="tx1"/>
                </a:solidFill>
              </a:rPr>
              <a:t>Self-managed </a:t>
            </a:r>
            <a:r>
              <a:rPr lang="en-US" sz="2000" dirty="0" smtClean="0">
                <a:solidFill>
                  <a:schemeClr val="tx1"/>
                </a:solidFill>
              </a:rPr>
              <a:t>- </a:t>
            </a:r>
            <a:r>
              <a:rPr lang="en-US" sz="1700" dirty="0" smtClean="0"/>
              <a:t>self-provisioned</a:t>
            </a:r>
            <a:r>
              <a:rPr lang="en-US" sz="1700" dirty="0"/>
              <a:t>, cost-effective, alternative to buying own equipment and putting into a colocation or own data center – good for test and development environs</a:t>
            </a:r>
          </a:p>
          <a:p>
            <a:pPr defTabSz="914363" fontAlgn="auto">
              <a:spcAft>
                <a:spcPts val="0"/>
              </a:spcAft>
              <a:defRPr/>
            </a:pPr>
            <a:r>
              <a:rPr lang="en-US" sz="2600" dirty="0" smtClean="0">
                <a:solidFill>
                  <a:schemeClr val="tx1"/>
                </a:solidFill>
              </a:rPr>
              <a:t>Lightly managed </a:t>
            </a:r>
            <a:r>
              <a:rPr lang="en-US" sz="2200" dirty="0" smtClean="0">
                <a:solidFill>
                  <a:schemeClr val="tx1"/>
                </a:solidFill>
              </a:rPr>
              <a:t>- </a:t>
            </a:r>
            <a:r>
              <a:rPr lang="en-US" sz="1700" dirty="0" smtClean="0"/>
              <a:t>want </a:t>
            </a:r>
            <a:r>
              <a:rPr lang="en-US" sz="1700" dirty="0"/>
              <a:t>self-managed but don’t want the headache of actually being responsible – most common scenario</a:t>
            </a:r>
          </a:p>
          <a:p>
            <a:pPr defTabSz="914363" fontAlgn="auto">
              <a:spcAft>
                <a:spcPts val="0"/>
              </a:spcAft>
              <a:defRPr/>
            </a:pPr>
            <a:r>
              <a:rPr lang="en-US" sz="2600" dirty="0" smtClean="0">
                <a:solidFill>
                  <a:schemeClr val="tx1"/>
                </a:solidFill>
              </a:rPr>
              <a:t>Complex managed </a:t>
            </a:r>
            <a:r>
              <a:rPr lang="en-US" sz="2000" dirty="0" smtClean="0">
                <a:solidFill>
                  <a:schemeClr val="tx1"/>
                </a:solidFill>
              </a:rPr>
              <a:t>-</a:t>
            </a:r>
            <a:r>
              <a:rPr lang="en-US" sz="2000" dirty="0" smtClean="0"/>
              <a:t> </a:t>
            </a:r>
            <a:r>
              <a:rPr lang="en-US" sz="1700" dirty="0"/>
              <a:t>have traditional web host needs, applications with high degree of complexity</a:t>
            </a:r>
          </a:p>
          <a:p>
            <a:pPr marL="0" indent="0" defTabSz="914363" fontAlgn="auto">
              <a:spcAft>
                <a:spcPts val="0"/>
              </a:spcAft>
              <a:buFontTx/>
              <a:buNone/>
              <a:defRPr/>
            </a:pPr>
            <a:endParaRPr lang="en-US" sz="2000" dirty="0" smtClean="0">
              <a:solidFill>
                <a:schemeClr val="tx1"/>
              </a:solidFill>
            </a:endParaRPr>
          </a:p>
          <a:p>
            <a:pPr defTabSz="914363" fontAlgn="auto">
              <a:spcAft>
                <a:spcPts val="0"/>
              </a:spcAft>
              <a:defRPr/>
            </a:pPr>
            <a:endParaRPr lang="en-US" sz="2800" dirty="0"/>
          </a:p>
        </p:txBody>
      </p:sp>
      <p:sp>
        <p:nvSpPr>
          <p:cNvPr id="8" name="Text Placeholder 7"/>
          <p:cNvSpPr>
            <a:spLocks noGrp="1"/>
          </p:cNvSpPr>
          <p:nvPr>
            <p:ph type="body" sz="quarter" idx="3"/>
          </p:nvPr>
        </p:nvSpPr>
        <p:spPr bwMode="auto">
          <a:xfrm>
            <a:off x="152400" y="4770438"/>
            <a:ext cx="3657600" cy="411162"/>
          </a:xfrm>
        </p:spPr>
        <p:txBody>
          <a:bodyPr numCol="1" anchorCtr="0" compatLnSpc="1">
            <a:prstTxWarp prst="textNoShape">
              <a:avLst/>
            </a:prstTxWarp>
          </a:bodyPr>
          <a:lstStyle/>
          <a:p>
            <a:r>
              <a:rPr lang="en-US" altLang="zh-CN" sz="2800" smtClean="0">
                <a:solidFill>
                  <a:schemeClr val="tx1"/>
                </a:solidFill>
                <a:latin typeface="Segoe Light"/>
                <a:ea typeface="宋体" charset="-122"/>
              </a:rPr>
              <a:t>SaaS Use Cases</a:t>
            </a:r>
          </a:p>
        </p:txBody>
      </p:sp>
      <p:sp>
        <p:nvSpPr>
          <p:cNvPr id="9" name="Content Placeholder 8"/>
          <p:cNvSpPr>
            <a:spLocks noGrp="1"/>
          </p:cNvSpPr>
          <p:nvPr>
            <p:ph sz="quarter" idx="4"/>
          </p:nvPr>
        </p:nvSpPr>
        <p:spPr>
          <a:xfrm>
            <a:off x="457200" y="5334000"/>
            <a:ext cx="5486400" cy="914400"/>
          </a:xfrm>
        </p:spPr>
        <p:txBody>
          <a:bodyPr numCol="1" anchor="t" anchorCtr="0" compatLnSpc="1">
            <a:prstTxWarp prst="textNoShape">
              <a:avLst/>
            </a:prstTxWarp>
            <a:normAutofit/>
          </a:bodyPr>
          <a:lstStyle/>
          <a:p>
            <a:pPr>
              <a:lnSpc>
                <a:spcPct val="70000"/>
              </a:lnSpc>
            </a:pPr>
            <a:r>
              <a:rPr lang="en-US" altLang="zh-CN" smtClean="0">
                <a:solidFill>
                  <a:schemeClr val="tx1"/>
                </a:solidFill>
                <a:latin typeface="Segoe Light"/>
                <a:ea typeface="宋体" charset="-122"/>
              </a:rPr>
              <a:t>Single use</a:t>
            </a:r>
          </a:p>
          <a:p>
            <a:pPr>
              <a:lnSpc>
                <a:spcPct val="70000"/>
              </a:lnSpc>
            </a:pPr>
            <a:r>
              <a:rPr lang="en-US" altLang="zh-CN" smtClean="0">
                <a:solidFill>
                  <a:schemeClr val="tx1"/>
                </a:solidFill>
                <a:latin typeface="Segoe Light"/>
                <a:ea typeface="宋体" charset="-122"/>
              </a:rPr>
              <a:t>Mobile</a:t>
            </a:r>
          </a:p>
          <a:p>
            <a:pPr>
              <a:lnSpc>
                <a:spcPct val="70000"/>
              </a:lnSpc>
            </a:pPr>
            <a:r>
              <a:rPr lang="en-US" altLang="zh-CN" smtClean="0">
                <a:solidFill>
                  <a:schemeClr val="tx1"/>
                </a:solidFill>
                <a:latin typeface="Segoe Light"/>
                <a:ea typeface="宋体" charset="-122"/>
              </a:rPr>
              <a:t>Collaboration </a:t>
            </a:r>
          </a:p>
          <a:p>
            <a:pPr lvl="1">
              <a:lnSpc>
                <a:spcPct val="70000"/>
              </a:lnSpc>
            </a:pPr>
            <a:endParaRPr lang="en-US" altLang="zh-CN" sz="1500" smtClean="0">
              <a:solidFill>
                <a:schemeClr val="tx1"/>
              </a:solidFill>
              <a:latin typeface="Segoe Light"/>
              <a:ea typeface="宋体" charset="-122"/>
            </a:endParaRPr>
          </a:p>
        </p:txBody>
      </p:sp>
      <p:sp>
        <p:nvSpPr>
          <p:cNvPr id="185350" name="Slide Number Placeholder 3"/>
          <p:cNvSpPr>
            <a:spLocks noGrp="1"/>
          </p:cNvSpPr>
          <p:nvPr>
            <p:ph type="sldNum" sz="quarter" idx="17"/>
          </p:nvPr>
        </p:nvSpPr>
        <p:spPr bwMode="auto">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0ECEFFBF-B987-4E79-9CE2-123AEA94A686}" type="slidenum">
              <a:rPr lang="en-US" altLang="zh-CN">
                <a:ea typeface="宋体" charset="-122"/>
              </a:rPr>
              <a:pPr fontAlgn="base">
                <a:spcBef>
                  <a:spcPct val="0"/>
                </a:spcBef>
                <a:spcAft>
                  <a:spcPct val="0"/>
                </a:spcAft>
              </a:pPr>
              <a:t>89</a:t>
            </a:fld>
            <a:endParaRPr lang="en-US" altLang="zh-CN">
              <a:ea typeface="宋体" charset="-122"/>
            </a:endParaRPr>
          </a:p>
        </p:txBody>
      </p:sp>
      <p:sp>
        <p:nvSpPr>
          <p:cNvPr id="10" name="Text Placeholder 9"/>
          <p:cNvSpPr>
            <a:spLocks noGrp="1"/>
          </p:cNvSpPr>
          <p:nvPr>
            <p:ph type="body" idx="13"/>
          </p:nvPr>
        </p:nvSpPr>
        <p:spPr bwMode="auto">
          <a:xfrm>
            <a:off x="152400" y="3200400"/>
            <a:ext cx="4343400" cy="487363"/>
          </a:xfrm>
        </p:spPr>
        <p:txBody>
          <a:bodyPr numCol="1" anchorCtr="0" compatLnSpc="1">
            <a:prstTxWarp prst="textNoShape">
              <a:avLst/>
            </a:prstTxWarp>
          </a:bodyPr>
          <a:lstStyle/>
          <a:p>
            <a:r>
              <a:rPr lang="en-US" altLang="zh-CN" sz="2800" smtClean="0">
                <a:solidFill>
                  <a:schemeClr val="tx1"/>
                </a:solidFill>
                <a:latin typeface="Segoe Light"/>
                <a:ea typeface="宋体" charset="-122"/>
              </a:rPr>
              <a:t>Paas Use cases</a:t>
            </a:r>
          </a:p>
        </p:txBody>
      </p:sp>
      <p:sp>
        <p:nvSpPr>
          <p:cNvPr id="11" name="Content Placeholder 10"/>
          <p:cNvSpPr>
            <a:spLocks noGrp="1"/>
          </p:cNvSpPr>
          <p:nvPr>
            <p:ph sz="half" idx="14"/>
          </p:nvPr>
        </p:nvSpPr>
        <p:spPr bwMode="auto">
          <a:xfrm>
            <a:off x="381000" y="3810000"/>
            <a:ext cx="8305800" cy="762000"/>
          </a:xfrm>
        </p:spPr>
        <p:txBody>
          <a:bodyPr numCol="1" anchor="t" anchorCtr="0" compatLnSpc="1">
            <a:prstTxWarp prst="textNoShape">
              <a:avLst/>
            </a:prstTxWarp>
          </a:bodyPr>
          <a:lstStyle/>
          <a:p>
            <a:r>
              <a:rPr lang="en-US" altLang="zh-CN" smtClean="0">
                <a:solidFill>
                  <a:schemeClr val="tx1"/>
                </a:solidFill>
                <a:latin typeface="Segoe Light"/>
                <a:ea typeface="宋体" charset="-122"/>
              </a:rPr>
              <a:t>Development environment (suite)</a:t>
            </a:r>
          </a:p>
          <a:p>
            <a:r>
              <a:rPr lang="en-US" altLang="zh-CN" smtClean="0">
                <a:solidFill>
                  <a:schemeClr val="tx1"/>
                </a:solidFill>
                <a:latin typeface="Segoe Light"/>
                <a:ea typeface="宋体" charset="-122"/>
              </a:rPr>
              <a:t>Run-time application platform in cloud</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20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20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20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20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2000"/>
                                        <p:tgtEl>
                                          <p:spTgt spid="1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1" end="1"/>
                                            </p:txEl>
                                          </p:spTgt>
                                        </p:tgtEl>
                                        <p:attrNameLst>
                                          <p:attrName>style.visibility</p:attrName>
                                        </p:attrNameLst>
                                      </p:cBhvr>
                                      <p:to>
                                        <p:strVal val="visible"/>
                                      </p:to>
                                    </p:set>
                                    <p:animEffect transition="in" filter="fade">
                                      <p:cBhvr>
                                        <p:cTn id="37" dur="2000"/>
                                        <p:tgtEl>
                                          <p:spTgt spid="11">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500"/>
                                        <p:tgtEl>
                                          <p:spTgt spid="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animEffect transition="in" filter="fade">
                                      <p:cBhvr>
                                        <p:cTn id="47" dur="2000"/>
                                        <p:tgtEl>
                                          <p:spTgt spid="9">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txEl>
                                              <p:pRg st="1" end="1"/>
                                            </p:txEl>
                                          </p:spTgt>
                                        </p:tgtEl>
                                        <p:attrNameLst>
                                          <p:attrName>style.visibility</p:attrName>
                                        </p:attrNameLst>
                                      </p:cBhvr>
                                      <p:to>
                                        <p:strVal val="visible"/>
                                      </p:to>
                                    </p:set>
                                    <p:animEffect transition="in" filter="fade">
                                      <p:cBhvr>
                                        <p:cTn id="52" dur="2000"/>
                                        <p:tgtEl>
                                          <p:spTgt spid="9">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xEl>
                                              <p:pRg st="2" end="2"/>
                                            </p:txEl>
                                          </p:spTgt>
                                        </p:tgtEl>
                                        <p:attrNameLst>
                                          <p:attrName>style.visibility</p:attrName>
                                        </p:attrNameLst>
                                      </p:cBhvr>
                                      <p:to>
                                        <p:strVal val="visible"/>
                                      </p:to>
                                    </p:set>
                                    <p:animEffect transition="in" filter="fade">
                                      <p:cBhvr>
                                        <p:cTn id="57" dur="20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build="p"/>
      <p:bldP spid="9" grpId="0" uiExpand="1" build="p"/>
      <p:bldP spid="10" grpId="0" build="p"/>
      <p:bldP spid="11"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228600" y="228600"/>
            <a:ext cx="8610600" cy="715963"/>
          </a:xfrm>
        </p:spPr>
        <p:txBody>
          <a:bodyPr/>
          <a:lstStyle/>
          <a:p>
            <a:r>
              <a:rPr lang="en-US" altLang="zh-CN" smtClean="0">
                <a:ea typeface="宋体" charset="-122"/>
              </a:rPr>
              <a:t>Network Attached Storage</a:t>
            </a:r>
          </a:p>
        </p:txBody>
      </p:sp>
      <p:sp>
        <p:nvSpPr>
          <p:cNvPr id="63490" name="Content Placeholder 2"/>
          <p:cNvSpPr>
            <a:spLocks noGrp="1"/>
          </p:cNvSpPr>
          <p:nvPr>
            <p:ph sz="quarter" idx="1"/>
          </p:nvPr>
        </p:nvSpPr>
        <p:spPr>
          <a:xfrm>
            <a:off x="228600" y="1143000"/>
            <a:ext cx="8610600" cy="4983163"/>
          </a:xfrm>
        </p:spPr>
        <p:txBody>
          <a:bodyPr/>
          <a:lstStyle/>
          <a:p>
            <a:r>
              <a:rPr lang="en-US" altLang="zh-CN" smtClean="0">
                <a:ea typeface="宋体" charset="-122"/>
              </a:rPr>
              <a:t>Server with lots of HD space</a:t>
            </a:r>
          </a:p>
          <a:p>
            <a:r>
              <a:rPr lang="en-US" altLang="zh-CN" smtClean="0">
                <a:ea typeface="宋体" charset="-122"/>
              </a:rPr>
              <a:t>Uses existing network infrastructure</a:t>
            </a:r>
          </a:p>
        </p:txBody>
      </p:sp>
      <p:sp>
        <p:nvSpPr>
          <p:cNvPr id="6" name="Slide Number Placeholder 5"/>
          <p:cNvSpPr>
            <a:spLocks noGrp="1"/>
          </p:cNvSpPr>
          <p:nvPr>
            <p:ph type="sldNum" sz="quarter" idx="12"/>
          </p:nvPr>
        </p:nvSpPr>
        <p:spPr>
          <a:xfrm>
            <a:off x="8129588" y="5734050"/>
            <a:ext cx="609600" cy="520700"/>
          </a:xfrm>
        </p:spPr>
        <p:txBody>
          <a:bodyPr/>
          <a:lstStyle/>
          <a:p>
            <a:pPr>
              <a:defRPr/>
            </a:pPr>
            <a:fld id="{B5CDE4D6-489C-49F8-8668-20ACC15977C0}" type="slidenum">
              <a:rPr lang="en-US"/>
              <a:pPr>
                <a:defRPr/>
              </a:pPr>
              <a:t>9</a:t>
            </a:fld>
            <a:endParaRPr lang="en-US"/>
          </a:p>
        </p:txBody>
      </p:sp>
      <p:pic>
        <p:nvPicPr>
          <p:cNvPr id="63492" name="Picture 7" descr="Network Attached Storage Network Attached Storage"/>
          <p:cNvPicPr>
            <a:picLocks noChangeAspect="1" noChangeArrowheads="1"/>
          </p:cNvPicPr>
          <p:nvPr/>
        </p:nvPicPr>
        <p:blipFill>
          <a:blip r:embed="rId2"/>
          <a:srcRect/>
          <a:stretch>
            <a:fillRect/>
          </a:stretch>
        </p:blipFill>
        <p:spPr bwMode="auto">
          <a:xfrm>
            <a:off x="609600" y="2286000"/>
            <a:ext cx="7696200" cy="4595813"/>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p:cNvSpPr>
            <a:spLocks noGrp="1"/>
          </p:cNvSpPr>
          <p:nvPr>
            <p:ph type="title"/>
          </p:nvPr>
        </p:nvSpPr>
        <p:spPr>
          <a:xfrm>
            <a:off x="228600" y="228600"/>
            <a:ext cx="8610600" cy="715963"/>
          </a:xfrm>
        </p:spPr>
        <p:txBody>
          <a:bodyPr/>
          <a:lstStyle/>
          <a:p>
            <a:r>
              <a:rPr lang="en-US" altLang="zh-CN" smtClean="0">
                <a:ea typeface="宋体" charset="-122"/>
              </a:rPr>
              <a:t>Cloud Deployment models</a:t>
            </a:r>
          </a:p>
        </p:txBody>
      </p:sp>
      <p:sp>
        <p:nvSpPr>
          <p:cNvPr id="187394" name="Content Placeholder 2"/>
          <p:cNvSpPr>
            <a:spLocks noGrp="1"/>
          </p:cNvSpPr>
          <p:nvPr>
            <p:ph idx="1"/>
          </p:nvPr>
        </p:nvSpPr>
        <p:spPr>
          <a:xfrm>
            <a:off x="228600" y="1143000"/>
            <a:ext cx="8610600" cy="4983163"/>
          </a:xfrm>
        </p:spPr>
        <p:txBody>
          <a:bodyPr/>
          <a:lstStyle/>
          <a:p>
            <a:endParaRPr lang="en-US" altLang="zh-CN" smtClean="0">
              <a:ea typeface="宋体" charset="-122"/>
            </a:endParaRPr>
          </a:p>
        </p:txBody>
      </p:sp>
      <p:sp>
        <p:nvSpPr>
          <p:cNvPr id="4" name="Slide Number Placeholder 3"/>
          <p:cNvSpPr>
            <a:spLocks noGrp="1"/>
          </p:cNvSpPr>
          <p:nvPr>
            <p:ph type="sldNum" sz="quarter" idx="12"/>
          </p:nvPr>
        </p:nvSpPr>
        <p:spPr/>
        <p:txBody>
          <a:bodyPr/>
          <a:lstStyle/>
          <a:p>
            <a:pPr>
              <a:defRPr/>
            </a:pPr>
            <a:fld id="{67891C76-E5D2-401A-9091-509D78CDDE96}" type="slidenum">
              <a:rPr lang="en-US"/>
              <a:pPr>
                <a:defRPr/>
              </a:pPr>
              <a:t>90</a:t>
            </a:fld>
            <a:endParaRPr lang="en-US"/>
          </a:p>
        </p:txBody>
      </p:sp>
      <p:pic>
        <p:nvPicPr>
          <p:cNvPr id="187396" name="Picture 3"/>
          <p:cNvPicPr>
            <a:picLocks noChangeAspect="1" noChangeArrowheads="1"/>
          </p:cNvPicPr>
          <p:nvPr/>
        </p:nvPicPr>
        <p:blipFill>
          <a:blip r:embed="rId2"/>
          <a:srcRect/>
          <a:stretch>
            <a:fillRect/>
          </a:stretch>
        </p:blipFill>
        <p:spPr bwMode="auto">
          <a:xfrm>
            <a:off x="76200" y="914400"/>
            <a:ext cx="9043988" cy="5105400"/>
          </a:xfrm>
          <a:prstGeom prst="rect">
            <a:avLst/>
          </a:prstGeom>
          <a:noFill/>
          <a:ln w="9525">
            <a:noFill/>
            <a:miter lim="800000"/>
            <a:headEnd/>
            <a:tailEnd/>
          </a:ln>
        </p:spPr>
      </p:pic>
      <p:sp>
        <p:nvSpPr>
          <p:cNvPr id="187397" name="TextBox 4"/>
          <p:cNvSpPr txBox="1">
            <a:spLocks noChangeArrowheads="1"/>
          </p:cNvSpPr>
          <p:nvPr/>
        </p:nvSpPr>
        <p:spPr bwMode="auto">
          <a:xfrm>
            <a:off x="134938" y="6502400"/>
            <a:ext cx="2225675" cy="260350"/>
          </a:xfrm>
          <a:prstGeom prst="rect">
            <a:avLst/>
          </a:prstGeom>
          <a:noFill/>
          <a:ln w="9525">
            <a:noFill/>
            <a:miter lim="800000"/>
            <a:headEnd/>
            <a:tailEnd/>
          </a:ln>
        </p:spPr>
        <p:txBody>
          <a:bodyPr wrap="none">
            <a:spAutoFit/>
          </a:bodyPr>
          <a:lstStyle/>
          <a:p>
            <a:r>
              <a:rPr lang="en-US" altLang="zh-CN" sz="1100">
                <a:latin typeface="Calibri" pitchFamily="34" charset="0"/>
              </a:rPr>
              <a:t>HybridCloud image via Shutterstock</a:t>
            </a:r>
          </a:p>
        </p:txBody>
      </p:sp>
    </p:spTree>
  </p:cSld>
  <p:clrMapOvr>
    <a:masterClrMapping/>
  </p:clrMapOvr>
  <p:transition spd="slow">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blog.pluralsight.com/wp-content/uploads/2011/04/public-cloud.jpg"/>
          <p:cNvPicPr>
            <a:picLocks noChangeAspect="1" noChangeArrowheads="1"/>
          </p:cNvPicPr>
          <p:nvPr/>
        </p:nvPicPr>
        <p:blipFill>
          <a:blip r:embed="rId2"/>
          <a:srcRect/>
          <a:stretch>
            <a:fillRect/>
          </a:stretch>
        </p:blipFill>
        <p:spPr bwMode="auto">
          <a:xfrm>
            <a:off x="5029200" y="2743200"/>
            <a:ext cx="3810000" cy="3810000"/>
          </a:xfrm>
          <a:prstGeom prst="rect">
            <a:avLst/>
          </a:prstGeom>
          <a:noFill/>
          <a:ln w="9525">
            <a:noFill/>
            <a:miter lim="800000"/>
            <a:headEnd/>
            <a:tailEnd/>
          </a:ln>
        </p:spPr>
      </p:pic>
      <p:sp>
        <p:nvSpPr>
          <p:cNvPr id="4" name="Slide Number Placeholder 3"/>
          <p:cNvSpPr>
            <a:spLocks noGrp="1"/>
          </p:cNvSpPr>
          <p:nvPr>
            <p:ph type="sldNum" sz="quarter" idx="4294967295"/>
          </p:nvPr>
        </p:nvSpPr>
        <p:spPr>
          <a:xfrm>
            <a:off x="7010400" y="6356350"/>
            <a:ext cx="2133600" cy="365125"/>
          </a:xfrm>
        </p:spPr>
        <p:txBody>
          <a:bodyPr/>
          <a:lstStyle/>
          <a:p>
            <a:pPr>
              <a:defRPr/>
            </a:pPr>
            <a:fld id="{D9108CB8-DBE0-486F-86F7-7E4A760E493F}" type="slidenum">
              <a:rPr lang="en-US"/>
              <a:pPr>
                <a:defRPr/>
              </a:pPr>
              <a:t>91</a:t>
            </a:fld>
            <a:endParaRPr lang="en-US"/>
          </a:p>
        </p:txBody>
      </p:sp>
      <p:sp>
        <p:nvSpPr>
          <p:cNvPr id="5" name="Rectangle 4"/>
          <p:cNvSpPr/>
          <p:nvPr/>
        </p:nvSpPr>
        <p:spPr>
          <a:xfrm>
            <a:off x="457200" y="1066800"/>
            <a:ext cx="6781800" cy="5324475"/>
          </a:xfrm>
          <a:prstGeom prst="rect">
            <a:avLst/>
          </a:prstGeom>
        </p:spPr>
        <p:txBody>
          <a:bodyPr>
            <a:spAutoFit/>
          </a:bodyPr>
          <a:lstStyle/>
          <a:p>
            <a:pPr marL="285750" indent="-285750">
              <a:spcBef>
                <a:spcPts val="0"/>
              </a:spcBef>
              <a:spcAft>
                <a:spcPts val="0"/>
              </a:spcAft>
              <a:buFont typeface="Arial" panose="020B0604020202020204" pitchFamily="34" charset="0"/>
              <a:buChar char="•"/>
              <a:defRPr/>
            </a:pPr>
            <a:r>
              <a:rPr lang="en-US" sz="2400" dirty="0">
                <a:latin typeface="+mn-lt"/>
                <a:ea typeface="+mn-ea"/>
              </a:rPr>
              <a:t>A </a:t>
            </a:r>
            <a:r>
              <a:rPr lang="en-US" sz="2400" b="1" dirty="0">
                <a:latin typeface="+mn-lt"/>
                <a:ea typeface="+mn-ea"/>
              </a:rPr>
              <a:t>public cloud </a:t>
            </a:r>
            <a:r>
              <a:rPr lang="en-US" sz="2400" dirty="0">
                <a:latin typeface="+mn-lt"/>
                <a:ea typeface="+mn-ea"/>
              </a:rPr>
              <a:t>is one based on the standard cloud computing model, in which a service provider makes resources, such as applications and storage, available to the general public over the Internet. Public cloud services may be free or offered on a pay-per-usage </a:t>
            </a:r>
            <a:r>
              <a:rPr lang="en-US" sz="2400" dirty="0">
                <a:latin typeface="+mn-lt"/>
                <a:ea typeface="+mn-ea"/>
              </a:rPr>
              <a:t>model</a:t>
            </a:r>
          </a:p>
          <a:p>
            <a:pPr>
              <a:spcBef>
                <a:spcPts val="0"/>
              </a:spcBef>
              <a:spcAft>
                <a:spcPts val="0"/>
              </a:spcAft>
              <a:defRPr/>
            </a:pPr>
            <a:endParaRPr lang="en-US" sz="2800" dirty="0">
              <a:latin typeface="+mn-lt"/>
              <a:ea typeface="+mn-ea"/>
            </a:endParaRPr>
          </a:p>
          <a:p>
            <a:pPr marL="285750" indent="-285750">
              <a:spcBef>
                <a:spcPts val="0"/>
              </a:spcBef>
              <a:spcAft>
                <a:spcPts val="0"/>
              </a:spcAft>
              <a:buFont typeface="Arial" panose="020B0604020202020204" pitchFamily="34" charset="0"/>
              <a:buChar char="•"/>
              <a:defRPr/>
            </a:pPr>
            <a:r>
              <a:rPr lang="en-US" sz="2400" dirty="0">
                <a:latin typeface="+mn-lt"/>
                <a:ea typeface="+mn-ea"/>
              </a:rPr>
              <a:t>Public clouds offer the following:</a:t>
            </a:r>
          </a:p>
          <a:p>
            <a:pPr marL="742950" lvl="1" indent="-285750">
              <a:spcBef>
                <a:spcPts val="0"/>
              </a:spcBef>
              <a:spcAft>
                <a:spcPts val="0"/>
              </a:spcAft>
              <a:buFont typeface="Arial" panose="020B0604020202020204" pitchFamily="34" charset="0"/>
              <a:buChar char="•"/>
              <a:defRPr/>
            </a:pPr>
            <a:r>
              <a:rPr lang="en-US" sz="2400" dirty="0">
                <a:latin typeface="+mn-lt"/>
                <a:ea typeface="+mn-ea"/>
              </a:rPr>
              <a:t>Ultimate </a:t>
            </a:r>
            <a:r>
              <a:rPr lang="en-US" sz="2400" dirty="0">
                <a:latin typeface="+mn-lt"/>
                <a:ea typeface="+mn-ea"/>
              </a:rPr>
              <a:t>scalability</a:t>
            </a:r>
          </a:p>
          <a:p>
            <a:pPr marL="742950" lvl="1" indent="-285750">
              <a:spcBef>
                <a:spcPts val="0"/>
              </a:spcBef>
              <a:spcAft>
                <a:spcPts val="0"/>
              </a:spcAft>
              <a:buFont typeface="Arial" panose="020B0604020202020204" pitchFamily="34" charset="0"/>
              <a:buChar char="•"/>
              <a:defRPr/>
            </a:pPr>
            <a:r>
              <a:rPr lang="en-US" sz="2400" dirty="0">
                <a:latin typeface="+mn-lt"/>
                <a:ea typeface="+mn-ea"/>
              </a:rPr>
              <a:t>Reliability</a:t>
            </a:r>
          </a:p>
          <a:p>
            <a:pPr marL="742950" lvl="1" indent="-285750">
              <a:spcBef>
                <a:spcPts val="0"/>
              </a:spcBef>
              <a:spcAft>
                <a:spcPts val="0"/>
              </a:spcAft>
              <a:buFont typeface="Arial" panose="020B0604020202020204" pitchFamily="34" charset="0"/>
              <a:buChar char="•"/>
              <a:defRPr/>
            </a:pPr>
            <a:r>
              <a:rPr lang="en-US" sz="2400" dirty="0">
                <a:latin typeface="+mn-lt"/>
                <a:ea typeface="+mn-ea"/>
              </a:rPr>
              <a:t>Flexibility</a:t>
            </a:r>
          </a:p>
          <a:p>
            <a:pPr marL="742950" lvl="1" indent="-285750">
              <a:spcBef>
                <a:spcPts val="0"/>
              </a:spcBef>
              <a:spcAft>
                <a:spcPts val="0"/>
              </a:spcAft>
              <a:buFont typeface="Arial" panose="020B0604020202020204" pitchFamily="34" charset="0"/>
              <a:buChar char="•"/>
              <a:defRPr/>
            </a:pPr>
            <a:r>
              <a:rPr lang="en-US" sz="2400" dirty="0">
                <a:latin typeface="+mn-lt"/>
                <a:ea typeface="+mn-ea"/>
              </a:rPr>
              <a:t>Cost </a:t>
            </a:r>
            <a:r>
              <a:rPr lang="en-US" sz="2400" dirty="0">
                <a:latin typeface="+mn-lt"/>
                <a:ea typeface="+mn-ea"/>
              </a:rPr>
              <a:t>effective</a:t>
            </a:r>
          </a:p>
          <a:p>
            <a:pPr marL="742950" lvl="1" indent="-285750">
              <a:spcBef>
                <a:spcPts val="0"/>
              </a:spcBef>
              <a:spcAft>
                <a:spcPts val="0"/>
              </a:spcAft>
              <a:buFont typeface="Arial" panose="020B0604020202020204" pitchFamily="34" charset="0"/>
              <a:buChar char="•"/>
              <a:defRPr/>
            </a:pPr>
            <a:r>
              <a:rPr lang="en-US" sz="2400" dirty="0">
                <a:latin typeface="+mn-lt"/>
                <a:ea typeface="+mn-ea"/>
              </a:rPr>
              <a:t>Location independence</a:t>
            </a:r>
            <a:endParaRPr lang="en-US" sz="2400" dirty="0">
              <a:latin typeface="+mn-lt"/>
              <a:ea typeface="+mn-ea"/>
            </a:endParaRPr>
          </a:p>
          <a:p>
            <a:pPr marL="742950" lvl="1" indent="-285750">
              <a:spcBef>
                <a:spcPts val="0"/>
              </a:spcBef>
              <a:spcAft>
                <a:spcPts val="0"/>
              </a:spcAft>
              <a:buFont typeface="Arial" panose="020B0604020202020204" pitchFamily="34" charset="0"/>
              <a:buChar char="•"/>
              <a:defRPr/>
            </a:pPr>
            <a:r>
              <a:rPr lang="en-US" sz="2400" dirty="0">
                <a:latin typeface="+mn-lt"/>
                <a:ea typeface="+mn-ea"/>
              </a:rPr>
              <a:t>Utility </a:t>
            </a:r>
            <a:r>
              <a:rPr lang="en-US" sz="2400" dirty="0">
                <a:latin typeface="+mn-lt"/>
                <a:ea typeface="+mn-ea"/>
              </a:rPr>
              <a:t>style costing </a:t>
            </a:r>
            <a:endParaRPr lang="en-US" sz="2400" dirty="0">
              <a:latin typeface="+mn-lt"/>
              <a:ea typeface="+mn-ea"/>
            </a:endParaRPr>
          </a:p>
        </p:txBody>
      </p:sp>
      <p:sp>
        <p:nvSpPr>
          <p:cNvPr id="188420" name="Title 4"/>
          <p:cNvSpPr txBox="1">
            <a:spLocks/>
          </p:cNvSpPr>
          <p:nvPr/>
        </p:nvSpPr>
        <p:spPr bwMode="auto">
          <a:xfrm>
            <a:off x="914400" y="152400"/>
            <a:ext cx="4038600" cy="563563"/>
          </a:xfrm>
          <a:prstGeom prst="rect">
            <a:avLst/>
          </a:prstGeom>
          <a:noFill/>
          <a:ln w="9525">
            <a:noFill/>
            <a:miter lim="800000"/>
            <a:headEnd/>
            <a:tailEnd/>
          </a:ln>
        </p:spPr>
        <p:txBody>
          <a:bodyPr anchor="ctr"/>
          <a:lstStyle/>
          <a:p>
            <a:r>
              <a:rPr lang="en-US" altLang="zh-CN" sz="4000" b="1">
                <a:solidFill>
                  <a:schemeClr val="bg1"/>
                </a:solidFill>
                <a:latin typeface="Segoe UI" pitchFamily="34" charset="0"/>
                <a:cs typeface="Segoe UI" pitchFamily="34" charset="0"/>
              </a:rPr>
              <a:t>Public Cloud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2000"/>
                                        <p:tgtEl>
                                          <p:spTgt spid="5">
                                            <p:txEl>
                                              <p:pRg st="3" end="3"/>
                                            </p:txEl>
                                          </p:spTgt>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2000"/>
                                        <p:tgtEl>
                                          <p:spTgt spid="5">
                                            <p:txEl>
                                              <p:pRg st="4" end="4"/>
                                            </p:txEl>
                                          </p:spTgt>
                                        </p:tgtEl>
                                      </p:cBhvr>
                                    </p:animEffect>
                                  </p:childTnLst>
                                </p:cTn>
                              </p:par>
                            </p:childTnLst>
                          </p:cTn>
                        </p:par>
                        <p:par>
                          <p:cTn id="26" fill="hold">
                            <p:stCondLst>
                              <p:cond delay="4500"/>
                            </p:stCondLst>
                            <p:childTnLst>
                              <p:par>
                                <p:cTn id="27" presetID="10" presetClass="entr" presetSubtype="0" fill="hold" nodeType="after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fade">
                                      <p:cBhvr>
                                        <p:cTn id="29" dur="2000"/>
                                        <p:tgtEl>
                                          <p:spTgt spid="5">
                                            <p:txEl>
                                              <p:pRg st="5" end="5"/>
                                            </p:txEl>
                                          </p:spTgt>
                                        </p:tgtEl>
                                      </p:cBhvr>
                                    </p:animEffect>
                                  </p:childTnLst>
                                </p:cTn>
                              </p:par>
                            </p:childTnLst>
                          </p:cTn>
                        </p:par>
                        <p:par>
                          <p:cTn id="30" fill="hold">
                            <p:stCondLst>
                              <p:cond delay="6500"/>
                            </p:stCondLst>
                            <p:childTnLst>
                              <p:par>
                                <p:cTn id="31" presetID="10" presetClass="entr" presetSubtype="0" fill="hold" nodeType="after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2000"/>
                                        <p:tgtEl>
                                          <p:spTgt spid="5">
                                            <p:txEl>
                                              <p:pRg st="6" end="6"/>
                                            </p:txEl>
                                          </p:spTgt>
                                        </p:tgtEl>
                                      </p:cBhvr>
                                    </p:animEffect>
                                  </p:childTnLst>
                                </p:cTn>
                              </p:par>
                            </p:childTnLst>
                          </p:cTn>
                        </p:par>
                        <p:par>
                          <p:cTn id="34" fill="hold">
                            <p:stCondLst>
                              <p:cond delay="8500"/>
                            </p:stCondLst>
                            <p:childTnLst>
                              <p:par>
                                <p:cTn id="35" presetID="10" presetClass="entr" presetSubtype="0" fill="hold" nodeType="after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2000"/>
                                        <p:tgtEl>
                                          <p:spTgt spid="5">
                                            <p:txEl>
                                              <p:pRg st="7" end="7"/>
                                            </p:txEl>
                                          </p:spTgt>
                                        </p:tgtEl>
                                      </p:cBhvr>
                                    </p:animEffect>
                                  </p:childTnLst>
                                </p:cTn>
                              </p:par>
                            </p:childTnLst>
                          </p:cTn>
                        </p:par>
                        <p:par>
                          <p:cTn id="38" fill="hold">
                            <p:stCondLst>
                              <p:cond delay="10500"/>
                            </p:stCondLst>
                            <p:childTnLst>
                              <p:par>
                                <p:cTn id="39" presetID="10" presetClass="entr" presetSubtype="0" fill="hold" nodeType="after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fade">
                                      <p:cBhvr>
                                        <p:cTn id="41" dur="20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010400" y="6356350"/>
            <a:ext cx="2133600" cy="365125"/>
          </a:xfrm>
        </p:spPr>
        <p:txBody>
          <a:bodyPr/>
          <a:lstStyle/>
          <a:p>
            <a:pPr>
              <a:defRPr/>
            </a:pPr>
            <a:fld id="{31933AFB-BF81-4733-9C3D-42DB689F1FC7}" type="slidenum">
              <a:rPr lang="en-US"/>
              <a:pPr>
                <a:defRPr/>
              </a:pPr>
              <a:t>92</a:t>
            </a:fld>
            <a:endParaRPr lang="en-US"/>
          </a:p>
        </p:txBody>
      </p:sp>
      <p:sp>
        <p:nvSpPr>
          <p:cNvPr id="189442" name="Title 4"/>
          <p:cNvSpPr>
            <a:spLocks noGrp="1"/>
          </p:cNvSpPr>
          <p:nvPr>
            <p:ph type="title" idx="4294967295"/>
          </p:nvPr>
        </p:nvSpPr>
        <p:spPr>
          <a:xfrm>
            <a:off x="914400" y="152400"/>
            <a:ext cx="4038600" cy="563563"/>
          </a:xfrm>
        </p:spPr>
        <p:txBody>
          <a:bodyPr/>
          <a:lstStyle/>
          <a:p>
            <a:r>
              <a:rPr lang="en-US" altLang="zh-CN" sz="4000" b="1" smtClean="0">
                <a:solidFill>
                  <a:schemeClr val="bg1"/>
                </a:solidFill>
                <a:ea typeface="宋体" charset="-122"/>
              </a:rPr>
              <a:t>Private Cloud</a:t>
            </a:r>
          </a:p>
        </p:txBody>
      </p:sp>
      <p:sp>
        <p:nvSpPr>
          <p:cNvPr id="6" name="Text Placeholder 5"/>
          <p:cNvSpPr>
            <a:spLocks noGrp="1"/>
          </p:cNvSpPr>
          <p:nvPr>
            <p:ph type="body" sz="quarter" idx="4294967295"/>
          </p:nvPr>
        </p:nvSpPr>
        <p:spPr>
          <a:xfrm>
            <a:off x="155575" y="2209800"/>
            <a:ext cx="8839200" cy="4648200"/>
          </a:xfrm>
        </p:spPr>
        <p:txBody>
          <a:bodyPr>
            <a:normAutofit/>
          </a:bodyPr>
          <a:lstStyle/>
          <a:p>
            <a:pPr marL="0" indent="0">
              <a:lnSpc>
                <a:spcPct val="80000"/>
              </a:lnSpc>
            </a:pPr>
            <a:endParaRPr lang="en-US" altLang="zh-CN" sz="2700" b="1" smtClean="0">
              <a:ea typeface="宋体" charset="-122"/>
            </a:endParaRPr>
          </a:p>
          <a:p>
            <a:pPr marL="0" indent="0">
              <a:lnSpc>
                <a:spcPct val="80000"/>
              </a:lnSpc>
            </a:pPr>
            <a:r>
              <a:rPr lang="en-US" altLang="zh-CN" sz="2700" b="1" smtClean="0">
                <a:ea typeface="宋体" charset="-122"/>
              </a:rPr>
              <a:t>Private cloud</a:t>
            </a:r>
            <a:r>
              <a:rPr lang="en-US" altLang="zh-CN" sz="2700" smtClean="0">
                <a:ea typeface="宋体" charset="-122"/>
              </a:rPr>
              <a:t> is the phrase used to describe a cloud computing platform that is implemented within the corporate firewall, under the control of the IT department.</a:t>
            </a:r>
          </a:p>
          <a:p>
            <a:pPr marL="0" indent="0">
              <a:lnSpc>
                <a:spcPct val="80000"/>
              </a:lnSpc>
            </a:pPr>
            <a:endParaRPr lang="en-US" altLang="zh-CN" sz="2700" smtClean="0">
              <a:ea typeface="宋体" charset="-122"/>
            </a:endParaRPr>
          </a:p>
          <a:p>
            <a:pPr marL="0" indent="0">
              <a:lnSpc>
                <a:spcPct val="80000"/>
              </a:lnSpc>
            </a:pPr>
            <a:r>
              <a:rPr lang="en-US" altLang="zh-CN" sz="2700" smtClean="0">
                <a:ea typeface="宋体" charset="-122"/>
              </a:rPr>
              <a:t>A private cloud is designed to offer the same features and benefits of public cloud systems, but removes a number of objections to the cloud computing model including control over enterprise and customer data, worries about security, and issues connected to regulatory compliance.</a:t>
            </a:r>
          </a:p>
          <a:p>
            <a:pPr marL="0" indent="0">
              <a:lnSpc>
                <a:spcPct val="80000"/>
              </a:lnSpc>
            </a:pPr>
            <a:endParaRPr lang="en-US" altLang="zh-CN" sz="2700" smtClean="0">
              <a:ea typeface="宋体" charset="-122"/>
            </a:endParaRPr>
          </a:p>
        </p:txBody>
      </p:sp>
      <p:pic>
        <p:nvPicPr>
          <p:cNvPr id="189444" name="Picture 2" descr="http://www.cisco.com/c/dam/en/us/solutions/collateral/data-center-virtualization/cloud-computing/white_paper_c11-543729.doc/_jcr_content/renditions/white_paper_c11-543729-5.jpg"/>
          <p:cNvPicPr>
            <a:picLocks noChangeAspect="1" noChangeArrowheads="1"/>
          </p:cNvPicPr>
          <p:nvPr/>
        </p:nvPicPr>
        <p:blipFill>
          <a:blip r:embed="rId2"/>
          <a:srcRect/>
          <a:stretch>
            <a:fillRect/>
          </a:stretch>
        </p:blipFill>
        <p:spPr bwMode="auto">
          <a:xfrm>
            <a:off x="5257800" y="19050"/>
            <a:ext cx="3886200" cy="264795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Title 3"/>
          <p:cNvSpPr>
            <a:spLocks noGrp="1"/>
          </p:cNvSpPr>
          <p:nvPr>
            <p:ph type="title"/>
          </p:nvPr>
        </p:nvSpPr>
        <p:spPr>
          <a:xfrm>
            <a:off x="304800" y="274638"/>
            <a:ext cx="8229600" cy="715962"/>
          </a:xfrm>
        </p:spPr>
        <p:txBody>
          <a:bodyPr/>
          <a:lstStyle/>
          <a:p>
            <a:r>
              <a:rPr lang="en-US" altLang="zh-CN" smtClean="0">
                <a:ea typeface="宋体" charset="-122"/>
              </a:rPr>
              <a:t>Public cloud concerns</a:t>
            </a:r>
          </a:p>
        </p:txBody>
      </p:sp>
      <p:pic>
        <p:nvPicPr>
          <p:cNvPr id="190466" name="Picture 4"/>
          <p:cNvPicPr>
            <a:picLocks noChangeAspect="1" noChangeArrowheads="1"/>
          </p:cNvPicPr>
          <p:nvPr/>
        </p:nvPicPr>
        <p:blipFill>
          <a:blip r:embed="rId2"/>
          <a:srcRect/>
          <a:stretch>
            <a:fillRect/>
          </a:stretch>
        </p:blipFill>
        <p:spPr bwMode="auto">
          <a:xfrm>
            <a:off x="152400" y="1219200"/>
            <a:ext cx="8813800" cy="51054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095C2F5B-7611-4C9C-8008-228B8140F800}" type="slidenum">
              <a:rPr lang="en-US"/>
              <a:pPr>
                <a:defRPr/>
              </a:pPr>
              <a:t>93</a:t>
            </a:fld>
            <a:endParaRPr lang="en-US"/>
          </a:p>
        </p:txBody>
      </p:sp>
    </p:spTree>
  </p:cSld>
  <p:clrMapOvr>
    <a:masterClrMapping/>
  </p:clrMapOvr>
  <p:transition spd="slow">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010400" y="6356350"/>
            <a:ext cx="2133600" cy="365125"/>
          </a:xfrm>
        </p:spPr>
        <p:txBody>
          <a:bodyPr/>
          <a:lstStyle/>
          <a:p>
            <a:pPr>
              <a:defRPr/>
            </a:pPr>
            <a:fld id="{8888996A-4488-493B-9A7A-16F60287136D}" type="slidenum">
              <a:rPr lang="en-US"/>
              <a:pPr>
                <a:defRPr/>
              </a:pPr>
              <a:t>94</a:t>
            </a:fld>
            <a:endParaRPr lang="en-US"/>
          </a:p>
        </p:txBody>
      </p:sp>
      <p:pic>
        <p:nvPicPr>
          <p:cNvPr id="191490" name="Picture 2" descr="http://www.skali.net/documents/10165/27843/cloud.png/c5d3fa3c-ffee-40d0-9b4b-53cb9ad14881?t=1377327102964"/>
          <p:cNvPicPr>
            <a:picLocks noChangeAspect="1" noChangeArrowheads="1"/>
          </p:cNvPicPr>
          <p:nvPr/>
        </p:nvPicPr>
        <p:blipFill>
          <a:blip r:embed="rId2"/>
          <a:srcRect/>
          <a:stretch>
            <a:fillRect/>
          </a:stretch>
        </p:blipFill>
        <p:spPr bwMode="auto">
          <a:xfrm>
            <a:off x="0" y="1143000"/>
            <a:ext cx="9163050" cy="5715000"/>
          </a:xfrm>
          <a:prstGeom prst="rect">
            <a:avLst/>
          </a:prstGeom>
          <a:noFill/>
          <a:ln w="9525">
            <a:noFill/>
            <a:miter lim="800000"/>
            <a:headEnd/>
            <a:tailEnd/>
          </a:ln>
        </p:spPr>
      </p:pic>
      <p:sp>
        <p:nvSpPr>
          <p:cNvPr id="191491" name="Title 4"/>
          <p:cNvSpPr txBox="1">
            <a:spLocks/>
          </p:cNvSpPr>
          <p:nvPr/>
        </p:nvSpPr>
        <p:spPr bwMode="auto">
          <a:xfrm>
            <a:off x="914400" y="152400"/>
            <a:ext cx="7696200" cy="563563"/>
          </a:xfrm>
          <a:prstGeom prst="rect">
            <a:avLst/>
          </a:prstGeom>
          <a:noFill/>
          <a:ln w="9525">
            <a:noFill/>
            <a:miter lim="800000"/>
            <a:headEnd/>
            <a:tailEnd/>
          </a:ln>
        </p:spPr>
        <p:txBody>
          <a:bodyPr anchor="ctr"/>
          <a:lstStyle/>
          <a:p>
            <a:r>
              <a:rPr lang="en-US" altLang="zh-CN" sz="4000" b="1">
                <a:solidFill>
                  <a:schemeClr val="bg1"/>
                </a:solidFill>
                <a:latin typeface="Segoe UI" pitchFamily="34" charset="0"/>
                <a:cs typeface="Segoe UI" pitchFamily="34" charset="0"/>
              </a:rPr>
              <a:t>Public vs Private Cloud</a:t>
            </a:r>
          </a:p>
        </p:txBody>
      </p:sp>
    </p:spTree>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cloudinfinit.com/sites/default/files/hybrid-cloud.jpg"/>
          <p:cNvPicPr>
            <a:picLocks noChangeAspect="1" noChangeArrowheads="1"/>
          </p:cNvPicPr>
          <p:nvPr/>
        </p:nvPicPr>
        <p:blipFill>
          <a:blip r:embed="rId3"/>
          <a:srcRect/>
          <a:stretch>
            <a:fillRect/>
          </a:stretch>
        </p:blipFill>
        <p:spPr bwMode="auto">
          <a:xfrm>
            <a:off x="4267200" y="1127125"/>
            <a:ext cx="4781550" cy="3190875"/>
          </a:xfrm>
          <a:prstGeom prst="rect">
            <a:avLst/>
          </a:prstGeom>
          <a:noFill/>
          <a:ln w="9525">
            <a:noFill/>
            <a:miter lim="800000"/>
            <a:headEnd/>
            <a:tailEnd/>
          </a:ln>
        </p:spPr>
      </p:pic>
      <p:sp>
        <p:nvSpPr>
          <p:cNvPr id="2" name="TextBox 1"/>
          <p:cNvSpPr txBox="1">
            <a:spLocks noChangeArrowheads="1"/>
          </p:cNvSpPr>
          <p:nvPr/>
        </p:nvSpPr>
        <p:spPr bwMode="auto">
          <a:xfrm>
            <a:off x="228600" y="1279525"/>
            <a:ext cx="4038600" cy="3140075"/>
          </a:xfrm>
          <a:prstGeom prst="rect">
            <a:avLst/>
          </a:prstGeom>
          <a:noFill/>
          <a:ln w="9525">
            <a:noFill/>
            <a:miter lim="800000"/>
            <a:headEnd/>
            <a:tailEnd/>
          </a:ln>
        </p:spPr>
        <p:txBody>
          <a:bodyPr>
            <a:spAutoFit/>
          </a:bodyPr>
          <a:lstStyle/>
          <a:p>
            <a:pPr marL="285750" indent="-285750">
              <a:buFont typeface="Arial" charset="0"/>
              <a:buChar char="•"/>
            </a:pPr>
            <a:r>
              <a:rPr lang="en-US" altLang="zh-CN">
                <a:latin typeface="Calibri" pitchFamily="34" charset="0"/>
              </a:rPr>
              <a:t>A hybrid cloud is a cloud computing environment in which an organization provides and manages some resources in-house and has others provided externally. For example, an organization might use a public cloud service, such as Amazon Simple Storage Service (Amazon S3) for archived data but continue to maintain in-house storage for operational customer data. </a:t>
            </a:r>
          </a:p>
        </p:txBody>
      </p:sp>
      <p:sp>
        <p:nvSpPr>
          <p:cNvPr id="192515" name="Title 4"/>
          <p:cNvSpPr txBox="1">
            <a:spLocks/>
          </p:cNvSpPr>
          <p:nvPr/>
        </p:nvSpPr>
        <p:spPr bwMode="auto">
          <a:xfrm>
            <a:off x="914400" y="152400"/>
            <a:ext cx="7696200" cy="563563"/>
          </a:xfrm>
          <a:prstGeom prst="rect">
            <a:avLst/>
          </a:prstGeom>
          <a:noFill/>
          <a:ln w="9525">
            <a:noFill/>
            <a:miter lim="800000"/>
            <a:headEnd/>
            <a:tailEnd/>
          </a:ln>
        </p:spPr>
        <p:txBody>
          <a:bodyPr anchor="ctr"/>
          <a:lstStyle/>
          <a:p>
            <a:r>
              <a:rPr lang="en-US" altLang="zh-CN" sz="4000" b="1">
                <a:solidFill>
                  <a:schemeClr val="bg1"/>
                </a:solidFill>
                <a:latin typeface="Segoe UI" pitchFamily="34" charset="0"/>
                <a:cs typeface="Segoe UI" pitchFamily="34" charset="0"/>
              </a:rPr>
              <a:t>Hybrid Cloud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146"/>
                                        </p:tgtEl>
                                        <p:attrNameLst>
                                          <p:attrName>style.visibility</p:attrName>
                                        </p:attrNameLst>
                                      </p:cBhvr>
                                      <p:to>
                                        <p:strVal val="visible"/>
                                      </p:to>
                                    </p:set>
                                    <p:animEffect transition="in" filter="fade">
                                      <p:cBhvr>
                                        <p:cTn id="11" dur="2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127125"/>
            <a:ext cx="4953000" cy="4802188"/>
          </a:xfrm>
          <a:prstGeom prst="rect">
            <a:avLst/>
          </a:prstGeom>
          <a:noFill/>
        </p:spPr>
        <p:txBody>
          <a:bodyPr>
            <a:spAutoFit/>
          </a:bodyPr>
          <a:lstStyle/>
          <a:p>
            <a:pPr marL="285750" indent="-285750" fontAlgn="auto">
              <a:spcBef>
                <a:spcPts val="0"/>
              </a:spcBef>
              <a:spcAft>
                <a:spcPts val="0"/>
              </a:spcAft>
              <a:buFont typeface="Arial" panose="020B0604020202020204" pitchFamily="34" charset="0"/>
              <a:buChar char="•"/>
              <a:defRPr/>
            </a:pPr>
            <a:r>
              <a:rPr lang="en-US" dirty="0">
                <a:latin typeface="+mn-lt"/>
                <a:ea typeface="+mn-ea"/>
              </a:rPr>
              <a:t>A community cloud is a cloud service model that provides a cloud computing solution to a limited number of individuals or organizations that is governed, managed and secured commonly by all the participating organizations or a third party managed service provider</a:t>
            </a:r>
            <a:r>
              <a:rPr lang="en-US" dirty="0">
                <a:latin typeface="+mn-lt"/>
                <a:ea typeface="+mn-ea"/>
              </a:rPr>
              <a:t>.</a:t>
            </a:r>
          </a:p>
          <a:p>
            <a:pPr fontAlgn="auto">
              <a:spcBef>
                <a:spcPts val="0"/>
              </a:spcBef>
              <a:spcAft>
                <a:spcPts val="0"/>
              </a:spcAft>
              <a:defRPr/>
            </a:pPr>
            <a:endParaRPr lang="en-US" dirty="0">
              <a:latin typeface="+mn-lt"/>
              <a:ea typeface="+mn-ea"/>
            </a:endParaRPr>
          </a:p>
          <a:p>
            <a:pPr marL="285750" indent="-285750" fontAlgn="auto">
              <a:spcBef>
                <a:spcPts val="0"/>
              </a:spcBef>
              <a:spcAft>
                <a:spcPts val="0"/>
              </a:spcAft>
              <a:buFont typeface="Arial" panose="020B0604020202020204" pitchFamily="34" charset="0"/>
              <a:buChar char="•"/>
              <a:defRPr/>
            </a:pPr>
            <a:r>
              <a:rPr lang="en-US" dirty="0">
                <a:latin typeface="+mn-lt"/>
                <a:ea typeface="+mn-ea"/>
              </a:rPr>
              <a:t>C</a:t>
            </a:r>
            <a:r>
              <a:rPr lang="en-US" dirty="0">
                <a:latin typeface="+mn-lt"/>
                <a:ea typeface="+mn-ea"/>
              </a:rPr>
              <a:t>ommunity </a:t>
            </a:r>
            <a:r>
              <a:rPr lang="en-US" dirty="0">
                <a:latin typeface="+mn-lt"/>
                <a:ea typeface="+mn-ea"/>
              </a:rPr>
              <a:t>clouds are a hybrid form of private clouds built and operated specifically for a targeted group. These communities have similar cloud requirements and their ultimate goal is to work together to achieve their business objectives. </a:t>
            </a:r>
            <a:endParaRPr lang="en-US" dirty="0">
              <a:latin typeface="+mn-lt"/>
              <a:ea typeface="+mn-ea"/>
            </a:endParaRPr>
          </a:p>
          <a:p>
            <a:pPr marL="285750" indent="-285750" fontAlgn="auto">
              <a:spcBef>
                <a:spcPts val="0"/>
              </a:spcBef>
              <a:spcAft>
                <a:spcPts val="0"/>
              </a:spcAft>
              <a:buFont typeface="Arial" panose="020B0604020202020204" pitchFamily="34" charset="0"/>
              <a:buChar char="•"/>
              <a:defRPr/>
            </a:pPr>
            <a:endParaRPr lang="en-US" dirty="0">
              <a:latin typeface="+mn-lt"/>
              <a:ea typeface="+mn-ea"/>
            </a:endParaRPr>
          </a:p>
          <a:p>
            <a:pPr marL="285750" indent="-285750" fontAlgn="auto">
              <a:spcBef>
                <a:spcPts val="0"/>
              </a:spcBef>
              <a:spcAft>
                <a:spcPts val="0"/>
              </a:spcAft>
              <a:buFont typeface="Arial" panose="020B0604020202020204" pitchFamily="34" charset="0"/>
              <a:buChar char="•"/>
              <a:defRPr/>
            </a:pPr>
            <a:r>
              <a:rPr lang="en-US" dirty="0">
                <a:latin typeface="+mn-lt"/>
                <a:ea typeface="+mn-ea"/>
              </a:rPr>
              <a:t>Community </a:t>
            </a:r>
            <a:r>
              <a:rPr lang="en-US" dirty="0">
                <a:latin typeface="+mn-lt"/>
                <a:ea typeface="+mn-ea"/>
              </a:rPr>
              <a:t>clouds are often designed for businesses and organizations working on joint projects, applications, or </a:t>
            </a:r>
            <a:r>
              <a:rPr lang="en-US" dirty="0">
                <a:latin typeface="+mn-lt"/>
                <a:ea typeface="+mn-ea"/>
              </a:rPr>
              <a:t>research.</a:t>
            </a:r>
          </a:p>
        </p:txBody>
      </p:sp>
      <p:sp>
        <p:nvSpPr>
          <p:cNvPr id="194562" name="Title 4"/>
          <p:cNvSpPr txBox="1">
            <a:spLocks/>
          </p:cNvSpPr>
          <p:nvPr/>
        </p:nvSpPr>
        <p:spPr bwMode="auto">
          <a:xfrm>
            <a:off x="914400" y="152400"/>
            <a:ext cx="7696200" cy="563563"/>
          </a:xfrm>
          <a:prstGeom prst="rect">
            <a:avLst/>
          </a:prstGeom>
          <a:noFill/>
          <a:ln w="9525">
            <a:noFill/>
            <a:miter lim="800000"/>
            <a:headEnd/>
            <a:tailEnd/>
          </a:ln>
        </p:spPr>
        <p:txBody>
          <a:bodyPr anchor="ctr"/>
          <a:lstStyle/>
          <a:p>
            <a:r>
              <a:rPr lang="en-US" altLang="zh-CN" sz="4000" b="1">
                <a:solidFill>
                  <a:schemeClr val="bg1"/>
                </a:solidFill>
                <a:latin typeface="Segoe UI" pitchFamily="34" charset="0"/>
                <a:cs typeface="Segoe UI" pitchFamily="34" charset="0"/>
              </a:rPr>
              <a:t>Community Cloud</a:t>
            </a:r>
          </a:p>
        </p:txBody>
      </p:sp>
      <p:pic>
        <p:nvPicPr>
          <p:cNvPr id="7172" name="Picture 4" descr="http://2.bp.blogspot.com/-UsRlWCEsPVo/Ut5d90fhhOI/AAAAAAAAAe4/qAKQsSY738w/s1600/community-cloud.png"/>
          <p:cNvPicPr>
            <a:picLocks noChangeAspect="1" noChangeArrowheads="1"/>
          </p:cNvPicPr>
          <p:nvPr/>
        </p:nvPicPr>
        <p:blipFill>
          <a:blip r:embed="rId3"/>
          <a:srcRect/>
          <a:stretch>
            <a:fillRect/>
          </a:stretch>
        </p:blipFill>
        <p:spPr bwMode="auto">
          <a:xfrm>
            <a:off x="5168900" y="1069975"/>
            <a:ext cx="3975100" cy="426402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010400" y="6356350"/>
            <a:ext cx="2133600" cy="365125"/>
          </a:xfrm>
        </p:spPr>
        <p:txBody>
          <a:bodyPr/>
          <a:lstStyle/>
          <a:p>
            <a:pPr>
              <a:defRPr/>
            </a:pPr>
            <a:fld id="{9A6E578F-F32E-49A2-833F-6451D8D3E70A}" type="slidenum">
              <a:rPr lang="en-US"/>
              <a:pPr>
                <a:defRPr/>
              </a:pPr>
              <a:t>97</a:t>
            </a:fld>
            <a:endParaRPr lang="en-US"/>
          </a:p>
        </p:txBody>
      </p:sp>
      <p:pic>
        <p:nvPicPr>
          <p:cNvPr id="196610" name="Picture 2"/>
          <p:cNvPicPr>
            <a:picLocks noGrp="1" noChangeAspect="1" noChangeArrowheads="1"/>
          </p:cNvPicPr>
          <p:nvPr>
            <p:ph idx="4294967295"/>
          </p:nvPr>
        </p:nvPicPr>
        <p:blipFill>
          <a:blip r:embed="rId2"/>
          <a:srcRect/>
          <a:stretch>
            <a:fillRect/>
          </a:stretch>
        </p:blipFill>
        <p:spPr>
          <a:xfrm>
            <a:off x="1922463" y="109538"/>
            <a:ext cx="5697537" cy="6735762"/>
          </a:xfrm>
        </p:spPr>
      </p:pic>
    </p:spTree>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3" name="Picture 2"/>
          <p:cNvPicPr>
            <a:picLocks noChangeAspect="1" noChangeArrowheads="1"/>
          </p:cNvPicPr>
          <p:nvPr/>
        </p:nvPicPr>
        <p:blipFill>
          <a:blip r:embed="rId2"/>
          <a:srcRect/>
          <a:stretch>
            <a:fillRect/>
          </a:stretch>
        </p:blipFill>
        <p:spPr bwMode="auto">
          <a:xfrm>
            <a:off x="0" y="-1524000"/>
            <a:ext cx="9150350" cy="6858000"/>
          </a:xfrm>
          <a:prstGeom prst="rect">
            <a:avLst/>
          </a:prstGeom>
          <a:noFill/>
          <a:ln w="9525">
            <a:noFill/>
            <a:miter lim="800000"/>
            <a:headEnd/>
            <a:tailEnd/>
          </a:ln>
        </p:spPr>
      </p:pic>
      <p:sp>
        <p:nvSpPr>
          <p:cNvPr id="2" name="Text Placeholder 1"/>
          <p:cNvSpPr>
            <a:spLocks noGrp="1"/>
          </p:cNvSpPr>
          <p:nvPr>
            <p:ph type="body" sz="quarter" idx="13"/>
          </p:nvPr>
        </p:nvSpPr>
        <p:spPr/>
        <p:txBody>
          <a:bodyPr rtlCol="0"/>
          <a:lstStyle/>
          <a:p>
            <a:pPr fontAlgn="auto">
              <a:spcAft>
                <a:spcPts val="0"/>
              </a:spcAft>
              <a:buFont typeface="Arial" pitchFamily="34" charset="0"/>
              <a:buNone/>
              <a:defRPr/>
            </a:pPr>
            <a:r>
              <a:rPr lang="en-US" dirty="0" smtClean="0"/>
              <a:t>But, </a:t>
            </a:r>
            <a:r>
              <a:rPr lang="en-US" dirty="0" smtClean="0">
                <a:solidFill>
                  <a:srgbClr val="FF0000"/>
                </a:solidFill>
              </a:rPr>
              <a:t>How</a:t>
            </a:r>
            <a:r>
              <a:rPr lang="en-US" dirty="0" smtClean="0">
                <a:solidFill>
                  <a:srgbClr val="FFFF00"/>
                </a:solidFill>
              </a:rPr>
              <a:t> </a:t>
            </a:r>
            <a:r>
              <a:rPr lang="en-US" dirty="0" smtClean="0"/>
              <a:t>does it work?</a:t>
            </a:r>
            <a:endParaRPr lang="en-US" dirty="0"/>
          </a:p>
        </p:txBody>
      </p:sp>
      <p:sp>
        <p:nvSpPr>
          <p:cNvPr id="3" name="Slide Number Placeholder 2"/>
          <p:cNvSpPr>
            <a:spLocks noGrp="1"/>
          </p:cNvSpPr>
          <p:nvPr>
            <p:ph type="sldNum" sz="quarter" idx="16"/>
          </p:nvPr>
        </p:nvSpPr>
        <p:spPr/>
        <p:txBody>
          <a:bodyPr/>
          <a:lstStyle/>
          <a:p>
            <a:pPr>
              <a:defRPr/>
            </a:pPr>
            <a:fld id="{E240ABBD-EA9B-4EB3-8A5B-BBF744781FDB}" type="slidenum">
              <a:rPr lang="en-US"/>
              <a:pPr>
                <a:defRPr/>
              </a:pPr>
              <a:t>98</a:t>
            </a:fld>
            <a:endParaRPr lang="en-US"/>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p:cNvSpPr/>
          <p:nvPr/>
        </p:nvSpPr>
        <p:spPr>
          <a:xfrm>
            <a:off x="1447800" y="2601913"/>
            <a:ext cx="1066800" cy="3417887"/>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91436" tIns="45718" rIns="91436" bIns="45718"/>
          <a:lstStyle/>
          <a:p>
            <a:pPr algn="ctr" defTabSz="914099">
              <a:defRPr/>
            </a:pPr>
            <a:r>
              <a:rPr lang="en-US" sz="1600" b="1" dirty="0">
                <a:solidFill>
                  <a:srgbClr val="FFFFFF"/>
                </a:solidFill>
              </a:rPr>
              <a:t>$10,000</a:t>
            </a:r>
          </a:p>
          <a:p>
            <a:pPr algn="ctr" defTabSz="914099">
              <a:defRPr/>
            </a:pPr>
            <a:r>
              <a:rPr lang="en-US" sz="1600" b="1" dirty="0">
                <a:solidFill>
                  <a:srgbClr val="FFFFFF"/>
                </a:solidFill>
              </a:rPr>
              <a:t>machine</a:t>
            </a:r>
            <a:endParaRPr lang="en-US" sz="1600" b="1" dirty="0">
              <a:solidFill>
                <a:srgbClr val="FFFFFF"/>
              </a:solidFill>
            </a:endParaRPr>
          </a:p>
        </p:txBody>
      </p:sp>
      <p:sp>
        <p:nvSpPr>
          <p:cNvPr id="10" name="Rectangle 9"/>
          <p:cNvSpPr/>
          <p:nvPr/>
        </p:nvSpPr>
        <p:spPr>
          <a:xfrm>
            <a:off x="1371600" y="4343400"/>
            <a:ext cx="1066800" cy="167640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91436" tIns="45718" rIns="91436" bIns="45718"/>
          <a:lstStyle/>
          <a:p>
            <a:pPr algn="ctr" defTabSz="914099" fontAlgn="auto">
              <a:spcBef>
                <a:spcPts val="0"/>
              </a:spcBef>
              <a:spcAft>
                <a:spcPts val="0"/>
              </a:spcAft>
              <a:defRPr/>
            </a:pPr>
            <a:r>
              <a:rPr lang="en-US" sz="1600" b="1" dirty="0">
                <a:solidFill>
                  <a:srgbClr val="FFFFFF"/>
                </a:solidFill>
              </a:rPr>
              <a:t>$1000</a:t>
            </a:r>
          </a:p>
          <a:p>
            <a:pPr algn="ctr" defTabSz="914099" fontAlgn="auto">
              <a:spcBef>
                <a:spcPts val="0"/>
              </a:spcBef>
              <a:spcAft>
                <a:spcPts val="0"/>
              </a:spcAft>
              <a:defRPr/>
            </a:pPr>
            <a:r>
              <a:rPr lang="en-US" sz="1600" b="1" dirty="0">
                <a:solidFill>
                  <a:srgbClr val="FFFFFF"/>
                </a:solidFill>
              </a:rPr>
              <a:t>machine</a:t>
            </a:r>
            <a:endParaRPr lang="en-US" sz="1600" b="1" dirty="0">
              <a:solidFill>
                <a:srgbClr val="FFFFFF"/>
              </a:solidFill>
            </a:endParaRPr>
          </a:p>
        </p:txBody>
      </p:sp>
      <p:sp>
        <p:nvSpPr>
          <p:cNvPr id="198659" name="Title 4"/>
          <p:cNvSpPr>
            <a:spLocks noGrp="1"/>
          </p:cNvSpPr>
          <p:nvPr>
            <p:ph type="title"/>
          </p:nvPr>
        </p:nvSpPr>
        <p:spPr/>
        <p:txBody>
          <a:bodyPr/>
          <a:lstStyle/>
          <a:p>
            <a:r>
              <a:rPr lang="zh-CN" altLang="zh-CN" smtClean="0"/>
              <a:t>Scale-up And Scale-out</a:t>
            </a:r>
            <a:endParaRPr lang="en-US" altLang="zh-CN" smtClean="0">
              <a:ea typeface="宋体" charset="-122"/>
            </a:endParaRPr>
          </a:p>
        </p:txBody>
      </p:sp>
      <p:cxnSp>
        <p:nvCxnSpPr>
          <p:cNvPr id="7" name="Straight Connector 6"/>
          <p:cNvCxnSpPr/>
          <p:nvPr/>
        </p:nvCxnSpPr>
        <p:spPr>
          <a:xfrm>
            <a:off x="3657600" y="6019800"/>
            <a:ext cx="4876800" cy="1588"/>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 name="Group 46"/>
          <p:cNvGrpSpPr>
            <a:grpSpLocks/>
          </p:cNvGrpSpPr>
          <p:nvPr/>
        </p:nvGrpSpPr>
        <p:grpSpPr bwMode="auto">
          <a:xfrm>
            <a:off x="746125" y="1550988"/>
            <a:ext cx="503238" cy="4481512"/>
            <a:chOff x="746611" y="1550839"/>
            <a:chExt cx="503307" cy="4481423"/>
          </a:xfrm>
        </p:grpSpPr>
        <p:cxnSp>
          <p:nvCxnSpPr>
            <p:cNvPr id="6" name="Straight Connector 5"/>
            <p:cNvCxnSpPr/>
            <p:nvPr/>
          </p:nvCxnSpPr>
          <p:spPr>
            <a:xfrm rot="5400000" flipH="1" flipV="1">
              <a:off x="-885228" y="3897117"/>
              <a:ext cx="4268702" cy="1588"/>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8678" name="TextBox 7"/>
            <p:cNvSpPr txBox="1">
              <a:spLocks noChangeArrowheads="1"/>
            </p:cNvSpPr>
            <p:nvPr/>
          </p:nvSpPr>
          <p:spPr bwMode="auto">
            <a:xfrm rot="-5400000">
              <a:off x="445919" y="1851531"/>
              <a:ext cx="1001493" cy="400110"/>
            </a:xfrm>
            <a:prstGeom prst="rect">
              <a:avLst/>
            </a:prstGeom>
            <a:noFill/>
            <a:ln w="9525">
              <a:noFill/>
              <a:miter lim="800000"/>
              <a:headEnd/>
              <a:tailEnd/>
            </a:ln>
          </p:spPr>
          <p:txBody>
            <a:bodyPr wrap="none">
              <a:spAutoFit/>
            </a:bodyPr>
            <a:lstStyle/>
            <a:p>
              <a:r>
                <a:rPr lang="en-US" altLang="zh-CN" sz="2000" b="1">
                  <a:latin typeface="Calibri" pitchFamily="34" charset="0"/>
                </a:rPr>
                <a:t>Volume</a:t>
              </a:r>
            </a:p>
          </p:txBody>
        </p:sp>
      </p:grpSp>
      <p:sp>
        <p:nvSpPr>
          <p:cNvPr id="9" name="Rectangle 8"/>
          <p:cNvSpPr/>
          <p:nvPr/>
        </p:nvSpPr>
        <p:spPr>
          <a:xfrm>
            <a:off x="1249363" y="5334000"/>
            <a:ext cx="1036637" cy="69691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600" b="1" dirty="0">
                <a:solidFill>
                  <a:srgbClr val="FFFFFF"/>
                </a:solidFill>
              </a:rPr>
              <a:t>$500</a:t>
            </a:r>
          </a:p>
          <a:p>
            <a:pPr algn="ctr" defTabSz="914099">
              <a:defRPr/>
            </a:pPr>
            <a:r>
              <a:rPr lang="en-US" sz="1600" b="1" dirty="0">
                <a:solidFill>
                  <a:srgbClr val="FFFFFF"/>
                </a:solidFill>
              </a:rPr>
              <a:t>machine</a:t>
            </a:r>
            <a:endParaRPr lang="en-US" sz="1600" b="1" dirty="0">
              <a:solidFill>
                <a:srgbClr val="FFFFFF"/>
              </a:solidFill>
            </a:endParaRPr>
          </a:p>
        </p:txBody>
      </p:sp>
      <p:sp>
        <p:nvSpPr>
          <p:cNvPr id="12" name="TextBox 11"/>
          <p:cNvSpPr txBox="1">
            <a:spLocks noChangeArrowheads="1"/>
          </p:cNvSpPr>
          <p:nvPr/>
        </p:nvSpPr>
        <p:spPr bwMode="auto">
          <a:xfrm>
            <a:off x="7239000" y="6096000"/>
            <a:ext cx="1400175" cy="400050"/>
          </a:xfrm>
          <a:prstGeom prst="rect">
            <a:avLst/>
          </a:prstGeom>
          <a:noFill/>
          <a:ln w="9525">
            <a:noFill/>
            <a:miter lim="800000"/>
            <a:headEnd/>
            <a:tailEnd/>
          </a:ln>
        </p:spPr>
        <p:txBody>
          <a:bodyPr wrap="none">
            <a:spAutoFit/>
          </a:bodyPr>
          <a:lstStyle/>
          <a:p>
            <a:r>
              <a:rPr lang="en-US" altLang="zh-CN" sz="2000" b="1">
                <a:latin typeface="Calibri" pitchFamily="34" charset="0"/>
              </a:rPr>
              <a:t># Machines</a:t>
            </a:r>
          </a:p>
        </p:txBody>
      </p:sp>
      <p:sp>
        <p:nvSpPr>
          <p:cNvPr id="22" name="TextBox 21"/>
          <p:cNvSpPr txBox="1">
            <a:spLocks noChangeArrowheads="1"/>
          </p:cNvSpPr>
          <p:nvPr/>
        </p:nvSpPr>
        <p:spPr bwMode="auto">
          <a:xfrm>
            <a:off x="914400" y="6172200"/>
            <a:ext cx="2286000" cy="523875"/>
          </a:xfrm>
          <a:prstGeom prst="rect">
            <a:avLst/>
          </a:prstGeom>
          <a:noFill/>
          <a:ln w="9525">
            <a:noFill/>
            <a:miter lim="800000"/>
            <a:headEnd/>
            <a:tailEnd/>
          </a:ln>
        </p:spPr>
        <p:txBody>
          <a:bodyPr>
            <a:spAutoFit/>
          </a:bodyPr>
          <a:lstStyle/>
          <a:p>
            <a:r>
              <a:rPr lang="en-US" altLang="zh-CN" sz="2800" b="1">
                <a:latin typeface="Calibri" pitchFamily="34" charset="0"/>
              </a:rPr>
              <a:t>Scale Up</a:t>
            </a:r>
          </a:p>
        </p:txBody>
      </p:sp>
      <p:sp>
        <p:nvSpPr>
          <p:cNvPr id="34" name="Rectangle 33"/>
          <p:cNvSpPr/>
          <p:nvPr/>
        </p:nvSpPr>
        <p:spPr>
          <a:xfrm>
            <a:off x="4876800" y="5322888"/>
            <a:ext cx="1066800" cy="620712"/>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600" b="1" dirty="0">
                <a:solidFill>
                  <a:srgbClr val="FFFFFF"/>
                </a:solidFill>
              </a:rPr>
              <a:t>$500</a:t>
            </a:r>
          </a:p>
          <a:p>
            <a:pPr algn="ctr" defTabSz="914099">
              <a:defRPr/>
            </a:pPr>
            <a:r>
              <a:rPr lang="en-US" sz="1600" b="1" dirty="0">
                <a:solidFill>
                  <a:srgbClr val="FFFFFF"/>
                </a:solidFill>
              </a:rPr>
              <a:t>machine</a:t>
            </a:r>
            <a:endParaRPr lang="en-US" sz="1600" b="1" dirty="0">
              <a:solidFill>
                <a:srgbClr val="FFFFFF"/>
              </a:solidFill>
            </a:endParaRPr>
          </a:p>
        </p:txBody>
      </p:sp>
      <p:sp>
        <p:nvSpPr>
          <p:cNvPr id="35" name="Rectangle 34"/>
          <p:cNvSpPr/>
          <p:nvPr/>
        </p:nvSpPr>
        <p:spPr>
          <a:xfrm>
            <a:off x="6019800" y="5322888"/>
            <a:ext cx="1066800" cy="620712"/>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600" b="1" dirty="0">
                <a:solidFill>
                  <a:srgbClr val="FFFFFF"/>
                </a:solidFill>
              </a:rPr>
              <a:t>$500</a:t>
            </a:r>
          </a:p>
          <a:p>
            <a:pPr algn="ctr" defTabSz="914099">
              <a:defRPr/>
            </a:pPr>
            <a:r>
              <a:rPr lang="en-US" sz="1600" b="1" dirty="0">
                <a:solidFill>
                  <a:srgbClr val="FFFFFF"/>
                </a:solidFill>
              </a:rPr>
              <a:t>machine</a:t>
            </a:r>
            <a:endParaRPr lang="en-US" sz="1600" b="1" dirty="0">
              <a:solidFill>
                <a:srgbClr val="FFFFFF"/>
              </a:solidFill>
            </a:endParaRPr>
          </a:p>
        </p:txBody>
      </p:sp>
      <p:sp>
        <p:nvSpPr>
          <p:cNvPr id="36" name="Rectangle 35"/>
          <p:cNvSpPr/>
          <p:nvPr/>
        </p:nvSpPr>
        <p:spPr>
          <a:xfrm>
            <a:off x="7162800" y="5334000"/>
            <a:ext cx="1066800" cy="62071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600" b="1" dirty="0">
                <a:solidFill>
                  <a:srgbClr val="FFFFFF"/>
                </a:solidFill>
              </a:rPr>
              <a:t>$500</a:t>
            </a:r>
          </a:p>
          <a:p>
            <a:pPr algn="ctr" defTabSz="914099">
              <a:defRPr/>
            </a:pPr>
            <a:r>
              <a:rPr lang="en-US" sz="1600" b="1" dirty="0">
                <a:solidFill>
                  <a:srgbClr val="FFFFFF"/>
                </a:solidFill>
              </a:rPr>
              <a:t>machine</a:t>
            </a:r>
            <a:endParaRPr lang="en-US" sz="1600" b="1" dirty="0">
              <a:solidFill>
                <a:srgbClr val="FFFFFF"/>
              </a:solidFill>
            </a:endParaRPr>
          </a:p>
        </p:txBody>
      </p:sp>
      <p:cxnSp>
        <p:nvCxnSpPr>
          <p:cNvPr id="37" name="Straight Connector 36"/>
          <p:cNvCxnSpPr/>
          <p:nvPr/>
        </p:nvCxnSpPr>
        <p:spPr>
          <a:xfrm flipV="1">
            <a:off x="3657600" y="2286000"/>
            <a:ext cx="4191000" cy="3733800"/>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 name="Group 22"/>
          <p:cNvGrpSpPr>
            <a:grpSpLocks/>
          </p:cNvGrpSpPr>
          <p:nvPr/>
        </p:nvGrpSpPr>
        <p:grpSpPr bwMode="auto">
          <a:xfrm>
            <a:off x="3154363" y="1539875"/>
            <a:ext cx="1646237" cy="4481513"/>
            <a:chOff x="3155087" y="1539159"/>
            <a:chExt cx="1645513" cy="4481435"/>
          </a:xfrm>
        </p:grpSpPr>
        <p:cxnSp>
          <p:nvCxnSpPr>
            <p:cNvPr id="31" name="Straight Connector 30"/>
            <p:cNvCxnSpPr/>
            <p:nvPr/>
          </p:nvCxnSpPr>
          <p:spPr>
            <a:xfrm rot="5400000" flipH="1" flipV="1">
              <a:off x="1523746" y="3886237"/>
              <a:ext cx="4268714" cy="0"/>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8675" name="TextBox 31"/>
            <p:cNvSpPr txBox="1">
              <a:spLocks noChangeArrowheads="1"/>
            </p:cNvSpPr>
            <p:nvPr/>
          </p:nvSpPr>
          <p:spPr bwMode="auto">
            <a:xfrm rot="-5400000">
              <a:off x="2854395" y="1839851"/>
              <a:ext cx="1001493" cy="400110"/>
            </a:xfrm>
            <a:prstGeom prst="rect">
              <a:avLst/>
            </a:prstGeom>
            <a:noFill/>
            <a:ln w="9525">
              <a:noFill/>
              <a:miter lim="800000"/>
              <a:headEnd/>
              <a:tailEnd type="arrow" w="med" len="med"/>
            </a:ln>
          </p:spPr>
          <p:txBody>
            <a:bodyPr wrap="none">
              <a:spAutoFit/>
            </a:bodyPr>
            <a:lstStyle/>
            <a:p>
              <a:r>
                <a:rPr lang="en-US" altLang="zh-CN" sz="2000" b="1">
                  <a:latin typeface="Calibri" pitchFamily="34" charset="0"/>
                </a:rPr>
                <a:t>Volume</a:t>
              </a:r>
            </a:p>
          </p:txBody>
        </p:sp>
        <p:sp>
          <p:nvSpPr>
            <p:cNvPr id="30" name="Rectangle 29"/>
            <p:cNvSpPr/>
            <p:nvPr/>
          </p:nvSpPr>
          <p:spPr>
            <a:xfrm>
              <a:off x="3734269" y="5333218"/>
              <a:ext cx="1066331" cy="622289"/>
            </a:xfrm>
            <a:prstGeom prst="rect">
              <a:avLst/>
            </a:prstGeom>
            <a:ln>
              <a:headEnd type="none" w="med" len="med"/>
              <a:tailEnd type="arrow" w="med" len="med"/>
            </a:ln>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600" b="1" dirty="0">
                  <a:solidFill>
                    <a:srgbClr val="FFFFFF"/>
                  </a:solidFill>
                </a:rPr>
                <a:t>$500</a:t>
              </a:r>
            </a:p>
            <a:p>
              <a:pPr algn="ctr" defTabSz="914099">
                <a:defRPr/>
              </a:pPr>
              <a:r>
                <a:rPr lang="en-US" sz="1600" b="1" dirty="0">
                  <a:solidFill>
                    <a:srgbClr val="FFFFFF"/>
                  </a:solidFill>
                </a:rPr>
                <a:t>machine</a:t>
              </a:r>
              <a:endParaRPr lang="en-US" sz="1600" b="1" dirty="0">
                <a:solidFill>
                  <a:srgbClr val="FFFFFF"/>
                </a:solidFill>
              </a:endParaRPr>
            </a:p>
          </p:txBody>
        </p:sp>
      </p:grpSp>
      <p:sp>
        <p:nvSpPr>
          <p:cNvPr id="44" name="TextBox 43"/>
          <p:cNvSpPr txBox="1">
            <a:spLocks noChangeArrowheads="1"/>
          </p:cNvSpPr>
          <p:nvPr/>
        </p:nvSpPr>
        <p:spPr bwMode="auto">
          <a:xfrm>
            <a:off x="3810000" y="6172200"/>
            <a:ext cx="2286000" cy="523875"/>
          </a:xfrm>
          <a:prstGeom prst="rect">
            <a:avLst/>
          </a:prstGeom>
          <a:noFill/>
          <a:ln w="9525">
            <a:noFill/>
            <a:miter lim="800000"/>
            <a:headEnd/>
            <a:tailEnd/>
          </a:ln>
        </p:spPr>
        <p:txBody>
          <a:bodyPr>
            <a:spAutoFit/>
          </a:bodyPr>
          <a:lstStyle/>
          <a:p>
            <a:r>
              <a:rPr lang="en-US" altLang="zh-CN" sz="2800" b="1">
                <a:latin typeface="Calibri" pitchFamily="34" charset="0"/>
              </a:rPr>
              <a:t>Scale Out</a:t>
            </a:r>
          </a:p>
        </p:txBody>
      </p:sp>
      <p:sp>
        <p:nvSpPr>
          <p:cNvPr id="24" name="TextBox 23"/>
          <p:cNvSpPr txBox="1">
            <a:spLocks noChangeArrowheads="1"/>
          </p:cNvSpPr>
          <p:nvPr/>
        </p:nvSpPr>
        <p:spPr bwMode="auto">
          <a:xfrm>
            <a:off x="7391400" y="2819400"/>
            <a:ext cx="636588" cy="400050"/>
          </a:xfrm>
          <a:prstGeom prst="rect">
            <a:avLst/>
          </a:prstGeom>
          <a:noFill/>
          <a:ln w="9525">
            <a:noFill/>
            <a:miter lim="800000"/>
            <a:headEnd/>
            <a:tailEnd/>
          </a:ln>
        </p:spPr>
        <p:txBody>
          <a:bodyPr wrap="none">
            <a:spAutoFit/>
          </a:bodyPr>
          <a:lstStyle/>
          <a:p>
            <a:r>
              <a:rPr lang="en-US" altLang="zh-CN" sz="2000" b="1">
                <a:latin typeface="Calibri" pitchFamily="34" charset="0"/>
              </a:rPr>
              <a:t>DNS</a:t>
            </a:r>
          </a:p>
        </p:txBody>
      </p:sp>
      <p:sp>
        <p:nvSpPr>
          <p:cNvPr id="25" name="TextBox 24"/>
          <p:cNvSpPr txBox="1">
            <a:spLocks noChangeArrowheads="1"/>
          </p:cNvSpPr>
          <p:nvPr/>
        </p:nvSpPr>
        <p:spPr bwMode="auto">
          <a:xfrm>
            <a:off x="6248400" y="2286000"/>
            <a:ext cx="882650" cy="400050"/>
          </a:xfrm>
          <a:prstGeom prst="rect">
            <a:avLst/>
          </a:prstGeom>
          <a:noFill/>
          <a:ln w="9525">
            <a:noFill/>
            <a:miter lim="800000"/>
            <a:headEnd/>
            <a:tailEnd/>
          </a:ln>
        </p:spPr>
        <p:txBody>
          <a:bodyPr wrap="none">
            <a:spAutoFit/>
          </a:bodyPr>
          <a:lstStyle/>
          <a:p>
            <a:r>
              <a:rPr lang="en-US" altLang="zh-CN" sz="2000" b="1">
                <a:latin typeface="Calibri" pitchFamily="34" charset="0"/>
              </a:rPr>
              <a:t>WWW</a:t>
            </a:r>
          </a:p>
        </p:txBody>
      </p:sp>
      <p:sp>
        <p:nvSpPr>
          <p:cNvPr id="23" name="Slide Number Placeholder 22"/>
          <p:cNvSpPr>
            <a:spLocks noGrp="1"/>
          </p:cNvSpPr>
          <p:nvPr>
            <p:ph type="sldNum" sz="quarter" idx="12"/>
          </p:nvPr>
        </p:nvSpPr>
        <p:spPr/>
        <p:txBody>
          <a:bodyPr/>
          <a:lstStyle/>
          <a:p>
            <a:pPr>
              <a:defRPr/>
            </a:pPr>
            <a:fld id="{01CF8ECA-7A60-4C24-9C4F-8939AA9CFFB5}" type="slidenum">
              <a:rPr lang="en-US"/>
              <a:pPr>
                <a:defRPr/>
              </a:pPr>
              <a:t>99</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down)">
                                      <p:cBhvr>
                                        <p:cTn id="40" dur="500"/>
                                        <p:tgtEl>
                                          <p:spTgt spid="37"/>
                                        </p:tgtEl>
                                      </p:cBhvr>
                                    </p:animEffect>
                                  </p:childTnLst>
                                </p:cTn>
                              </p:par>
                              <p:par>
                                <p:cTn id="41" presetID="42"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1000"/>
                                        <p:tgtEl>
                                          <p:spTgt spid="34"/>
                                        </p:tgtEl>
                                      </p:cBhvr>
                                    </p:animEffect>
                                    <p:anim calcmode="lin" valueType="num">
                                      <p:cBhvr>
                                        <p:cTn id="49" dur="1000" fill="hold"/>
                                        <p:tgtEl>
                                          <p:spTgt spid="34"/>
                                        </p:tgtEl>
                                        <p:attrNameLst>
                                          <p:attrName>ppt_x</p:attrName>
                                        </p:attrNameLst>
                                      </p:cBhvr>
                                      <p:tavLst>
                                        <p:tav tm="0">
                                          <p:val>
                                            <p:strVal val="#ppt_x"/>
                                          </p:val>
                                        </p:tav>
                                        <p:tav tm="100000">
                                          <p:val>
                                            <p:strVal val="#ppt_x"/>
                                          </p:val>
                                        </p:tav>
                                      </p:tavLst>
                                    </p:anim>
                                    <p:anim calcmode="lin" valueType="num">
                                      <p:cBhvr>
                                        <p:cTn id="50" dur="1000" fill="hold"/>
                                        <p:tgtEl>
                                          <p:spTgt spid="3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1000"/>
                                        <p:tgtEl>
                                          <p:spTgt spid="35"/>
                                        </p:tgtEl>
                                      </p:cBhvr>
                                    </p:animEffect>
                                    <p:anim calcmode="lin" valueType="num">
                                      <p:cBhvr>
                                        <p:cTn id="54" dur="1000" fill="hold"/>
                                        <p:tgtEl>
                                          <p:spTgt spid="35"/>
                                        </p:tgtEl>
                                        <p:attrNameLst>
                                          <p:attrName>ppt_x</p:attrName>
                                        </p:attrNameLst>
                                      </p:cBhvr>
                                      <p:tavLst>
                                        <p:tav tm="0">
                                          <p:val>
                                            <p:strVal val="#ppt_x"/>
                                          </p:val>
                                        </p:tav>
                                        <p:tav tm="100000">
                                          <p:val>
                                            <p:strVal val="#ppt_x"/>
                                          </p:val>
                                        </p:tav>
                                      </p:tavLst>
                                    </p:anim>
                                    <p:anim calcmode="lin" valueType="num">
                                      <p:cBhvr>
                                        <p:cTn id="55" dur="1000" fill="hold"/>
                                        <p:tgtEl>
                                          <p:spTgt spid="35"/>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1000"/>
                                        <p:tgtEl>
                                          <p:spTgt spid="36"/>
                                        </p:tgtEl>
                                      </p:cBhvr>
                                    </p:animEffect>
                                    <p:anim calcmode="lin" valueType="num">
                                      <p:cBhvr>
                                        <p:cTn id="59" dur="1000" fill="hold"/>
                                        <p:tgtEl>
                                          <p:spTgt spid="36"/>
                                        </p:tgtEl>
                                        <p:attrNameLst>
                                          <p:attrName>ppt_x</p:attrName>
                                        </p:attrNameLst>
                                      </p:cBhvr>
                                      <p:tavLst>
                                        <p:tav tm="0">
                                          <p:val>
                                            <p:strVal val="#ppt_x"/>
                                          </p:val>
                                        </p:tav>
                                        <p:tav tm="100000">
                                          <p:val>
                                            <p:strVal val="#ppt_x"/>
                                          </p:val>
                                        </p:tav>
                                      </p:tavLst>
                                    </p:anim>
                                    <p:anim calcmode="lin" valueType="num">
                                      <p:cBhvr>
                                        <p:cTn id="60" dur="1000" fill="hold"/>
                                        <p:tgtEl>
                                          <p:spTgt spid="36"/>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1000"/>
                                        <p:tgtEl>
                                          <p:spTgt spid="3"/>
                                        </p:tgtEl>
                                      </p:cBhvr>
                                    </p:animEffect>
                                    <p:anim calcmode="lin" valueType="num">
                                      <p:cBhvr>
                                        <p:cTn id="64" dur="1000" fill="hold"/>
                                        <p:tgtEl>
                                          <p:spTgt spid="3"/>
                                        </p:tgtEl>
                                        <p:attrNameLst>
                                          <p:attrName>ppt_x</p:attrName>
                                        </p:attrNameLst>
                                      </p:cBhvr>
                                      <p:tavLst>
                                        <p:tav tm="0">
                                          <p:val>
                                            <p:strVal val="#ppt_x"/>
                                          </p:val>
                                        </p:tav>
                                        <p:tav tm="100000">
                                          <p:val>
                                            <p:strVal val="#ppt_x"/>
                                          </p:val>
                                        </p:tav>
                                      </p:tavLst>
                                    </p:anim>
                                    <p:anim calcmode="lin" valueType="num">
                                      <p:cBhvr>
                                        <p:cTn id="6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9" grpId="0" animBg="1"/>
      <p:bldP spid="12" grpId="0"/>
      <p:bldP spid="22" grpId="0"/>
      <p:bldP spid="34" grpId="0" animBg="1"/>
      <p:bldP spid="35" grpId="0" animBg="1"/>
      <p:bldP spid="36" grpId="0" animBg="1"/>
      <p:bldP spid="44" grpId="0"/>
      <p:bldP spid="24" grpId="0"/>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_Europe_Session_Template_16x9FINALV2">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1_TechEd_Europe_Session_Template_16x9FINALV2">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11539</TotalTime>
  <Words>4262</Words>
  <Application>Microsoft Office PowerPoint</Application>
  <PresentationFormat>全屏显示(4:3)</PresentationFormat>
  <Paragraphs>849</Paragraphs>
  <Slides>119</Slides>
  <Notes>59</Notes>
  <HiddenSlides>0</HiddenSlides>
  <MMClips>2</MMClips>
  <ScaleCrop>false</ScaleCrop>
  <HeadingPairs>
    <vt:vector size="8" baseType="variant">
      <vt:variant>
        <vt:lpstr>已用的字体</vt:lpstr>
      </vt:variant>
      <vt:variant>
        <vt:i4>10</vt:i4>
      </vt:variant>
      <vt:variant>
        <vt:lpstr>演示文稿设计模板</vt:lpstr>
      </vt:variant>
      <vt:variant>
        <vt:i4>13</vt:i4>
      </vt:variant>
      <vt:variant>
        <vt:lpstr>嵌入 OLE 服务器</vt:lpstr>
      </vt:variant>
      <vt:variant>
        <vt:i4>1</vt:i4>
      </vt:variant>
      <vt:variant>
        <vt:lpstr>幻灯片标题</vt:lpstr>
      </vt:variant>
      <vt:variant>
        <vt:i4>119</vt:i4>
      </vt:variant>
    </vt:vector>
  </HeadingPairs>
  <TitlesOfParts>
    <vt:vector size="143" baseType="lpstr">
      <vt:lpstr>Calibri</vt:lpstr>
      <vt:lpstr>宋体</vt:lpstr>
      <vt:lpstr>Arial</vt:lpstr>
      <vt:lpstr>Segoe UI</vt:lpstr>
      <vt:lpstr>Segoe Light</vt:lpstr>
      <vt:lpstr>Wingdings 3</vt:lpstr>
      <vt:lpstr>Segoe</vt:lpstr>
      <vt:lpstr>Kozuka Gothic Pro R</vt:lpstr>
      <vt:lpstr>Wingdings</vt:lpstr>
      <vt:lpstr>Times New Roman</vt:lpstr>
      <vt:lpstr>Office Theme</vt:lpstr>
      <vt:lpstr>TechEd_Europe_Session_Template_16x9FINALV2</vt:lpstr>
      <vt:lpstr>1_TechEd_Europe_Session_Template_16x9FINALV2</vt:lpstr>
      <vt:lpstr>Office Theme</vt:lpstr>
      <vt:lpstr>Office Theme</vt:lpstr>
      <vt:lpstr>Office Theme</vt:lpstr>
      <vt:lpstr>Office Theme</vt:lpstr>
      <vt:lpstr>Office Theme</vt:lpstr>
      <vt:lpstr>TechEd_Europe_Session_Template_16x9FINALV2</vt:lpstr>
      <vt:lpstr>TechEd_Europe_Session_Template_16x9FINALV2</vt:lpstr>
      <vt:lpstr>TechEd_Europe_Session_Template_16x9FINALV2</vt:lpstr>
      <vt:lpstr>1_TechEd_Europe_Session_Template_16x9FINALV2</vt:lpstr>
      <vt:lpstr>1_TechEd_Europe_Session_Template_16x9FINALV2</vt:lpstr>
      <vt:lpstr>Worksheet</vt:lpstr>
      <vt:lpstr>Module Agenda</vt:lpstr>
      <vt:lpstr>Virtualization:  The Foundation for a Greener Datacenter</vt:lpstr>
      <vt:lpstr>Market Perspective</vt:lpstr>
      <vt:lpstr>Cost Savings Potential</vt:lpstr>
      <vt:lpstr>幻灯片 5</vt:lpstr>
      <vt:lpstr> Right-Size IT Infrastructure</vt:lpstr>
      <vt:lpstr>幻灯片 7</vt:lpstr>
      <vt:lpstr>Storage approaches</vt:lpstr>
      <vt:lpstr>Network Attached Storage</vt:lpstr>
      <vt:lpstr>Storage Area Network</vt:lpstr>
      <vt:lpstr>SAN vs NAS</vt:lpstr>
      <vt:lpstr>Data Center Storage</vt:lpstr>
      <vt:lpstr>Client VDI</vt:lpstr>
      <vt:lpstr>Additional VDI Background</vt:lpstr>
      <vt:lpstr>Client side </vt:lpstr>
      <vt:lpstr>VDI vs DaaS</vt:lpstr>
      <vt:lpstr>幻灯片 17</vt:lpstr>
      <vt:lpstr>Memo 2 Feedback</vt:lpstr>
      <vt:lpstr>幻灯片 19</vt:lpstr>
      <vt:lpstr>幻灯片 20</vt:lpstr>
      <vt:lpstr>幻灯片 21</vt:lpstr>
      <vt:lpstr>Mainframes +/-</vt:lpstr>
      <vt:lpstr>幻灯片 23</vt:lpstr>
      <vt:lpstr>Minis +/-</vt:lpstr>
      <vt:lpstr>幻灯片 25</vt:lpstr>
      <vt:lpstr>PCs +/-</vt:lpstr>
      <vt:lpstr>幻灯片 27</vt:lpstr>
      <vt:lpstr>Networks +/-</vt:lpstr>
      <vt:lpstr>幻灯片 29</vt:lpstr>
      <vt:lpstr>Internet +/-</vt:lpstr>
      <vt:lpstr>幻灯片 31</vt:lpstr>
      <vt:lpstr>Platform Evolution</vt:lpstr>
      <vt:lpstr>Platform Continuum</vt:lpstr>
      <vt:lpstr>幻灯片 34</vt:lpstr>
      <vt:lpstr>幻灯片 35</vt:lpstr>
      <vt:lpstr>幻灯片 36</vt:lpstr>
      <vt:lpstr>Volatility</vt:lpstr>
      <vt:lpstr>幻灯片 38</vt:lpstr>
      <vt:lpstr>Elasticity – Provisioning for Peak</vt:lpstr>
      <vt:lpstr>Elasticity: Risks of Under-Provisioning</vt:lpstr>
      <vt:lpstr>幻灯片 41</vt:lpstr>
      <vt:lpstr>幻灯片 42</vt:lpstr>
      <vt:lpstr>Wouldn’t it be Groovy if:</vt:lpstr>
      <vt:lpstr>幻灯片 44</vt:lpstr>
      <vt:lpstr>幻灯片 45</vt:lpstr>
      <vt:lpstr>幻灯片 46</vt:lpstr>
      <vt:lpstr>幻灯片 47</vt:lpstr>
      <vt:lpstr>Cloud Computing</vt:lpstr>
      <vt:lpstr>What Is Cloud Computing?</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Computational science</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Consider these statistics:</vt:lpstr>
      <vt:lpstr>Internet-Scale Application</vt:lpstr>
      <vt:lpstr>Internet-Scale Application</vt:lpstr>
      <vt:lpstr>Cloud Application Models (IT as a Service)</vt:lpstr>
      <vt:lpstr>幻灯片 79</vt:lpstr>
      <vt:lpstr>Cloud Services</vt:lpstr>
      <vt:lpstr>Cloud Services</vt:lpstr>
      <vt:lpstr>Types of Products by Service Level</vt:lpstr>
      <vt:lpstr>幻灯片 83</vt:lpstr>
      <vt:lpstr>幻灯片 84</vt:lpstr>
      <vt:lpstr>幻灯片 85</vt:lpstr>
      <vt:lpstr>幻灯片 86</vt:lpstr>
      <vt:lpstr>幻灯片 87</vt:lpstr>
      <vt:lpstr>幻灯片 88</vt:lpstr>
      <vt:lpstr>Types of Products by Service Level (bottom line)</vt:lpstr>
      <vt:lpstr>Cloud Deployment models</vt:lpstr>
      <vt:lpstr>幻灯片 91</vt:lpstr>
      <vt:lpstr>Private Cloud</vt:lpstr>
      <vt:lpstr>Public cloud concerns</vt:lpstr>
      <vt:lpstr>幻灯片 94</vt:lpstr>
      <vt:lpstr>幻灯片 95</vt:lpstr>
      <vt:lpstr>幻灯片 96</vt:lpstr>
      <vt:lpstr>幻灯片 97</vt:lpstr>
      <vt:lpstr>幻灯片 98</vt:lpstr>
      <vt:lpstr>Scale-up And Scale-out</vt:lpstr>
      <vt:lpstr>幻灯片 100</vt:lpstr>
      <vt:lpstr>Containerized Data Center Videos – Cisco Container</vt:lpstr>
      <vt:lpstr>Containerized Data Center Videos- Dell Modular Approach</vt:lpstr>
      <vt:lpstr>The Reality of Life In The Cloud</vt:lpstr>
      <vt:lpstr>幻灯片 104</vt:lpstr>
      <vt:lpstr>High-Level Architecture</vt:lpstr>
      <vt:lpstr>幻灯片 106</vt:lpstr>
      <vt:lpstr>幻灯片 107</vt:lpstr>
      <vt:lpstr>Migrating to Cloud Issues</vt:lpstr>
      <vt:lpstr>OTHER CLOUD SERVICES</vt:lpstr>
      <vt:lpstr>Shared Hosting</vt:lpstr>
      <vt:lpstr>Virtual Private Servers</vt:lpstr>
      <vt:lpstr>Virtual Private Servers +/-</vt:lpstr>
      <vt:lpstr>Dedicated Servers</vt:lpstr>
      <vt:lpstr>幻灯片 114</vt:lpstr>
      <vt:lpstr>幻灯片 115</vt:lpstr>
      <vt:lpstr>幻灯片 116</vt:lpstr>
      <vt:lpstr>Memo Structure – Memo 3</vt:lpstr>
      <vt:lpstr>Activity</vt:lpstr>
      <vt:lpstr>Questions?</vt:lpstr>
    </vt:vector>
  </TitlesOfParts>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Platform</dc:title>
  <dc:creator>Rajeev;Ter Bush</dc:creator>
  <cp:lastModifiedBy>admin</cp:lastModifiedBy>
  <cp:revision>436</cp:revision>
  <cp:lastPrinted>2013-10-10T16:17:06Z</cp:lastPrinted>
  <dcterms:created xsi:type="dcterms:W3CDTF">2009-09-24T06:17:37Z</dcterms:created>
  <dcterms:modified xsi:type="dcterms:W3CDTF">2015-07-10T23:00:29Z</dcterms:modified>
</cp:coreProperties>
</file>